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90" d="100"/>
          <a:sy n="90" d="100"/>
        </p:scale>
        <p:origin x="-224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3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68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17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04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64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4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61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41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1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52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60434-745C-462B-9A0F-1AC215BCAF88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42D4-0C6A-4104-953D-916B2751AF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9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rsonal.unizar.es/amontane/ade_eco_english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Econometrics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Academic year </a:t>
            </a:r>
            <a:r>
              <a:rPr lang="en-US" dirty="0" smtClean="0"/>
              <a:t>2019-2020</a:t>
            </a:r>
            <a:endParaRPr lang="en-US" dirty="0" smtClean="0"/>
          </a:p>
          <a:p>
            <a:r>
              <a:rPr lang="en-US" dirty="0" smtClean="0"/>
              <a:t>Prof. Antonio </a:t>
            </a:r>
            <a:r>
              <a:rPr lang="en-US" dirty="0" err="1" smtClean="0"/>
              <a:t>Montañés</a:t>
            </a:r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98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Learn to estimate causal relationships between economic variables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Interpret this causal models in economic terms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Predict the future evolution of economic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6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Theme 1. Introduction</a:t>
            </a:r>
          </a:p>
          <a:p>
            <a:pPr marL="0" indent="0" algn="ctr">
              <a:buNone/>
            </a:pPr>
            <a:r>
              <a:rPr lang="en-US" i="1" dirty="0" smtClean="0"/>
              <a:t>Part I. The General Linear Model</a:t>
            </a:r>
          </a:p>
          <a:p>
            <a:pPr marL="0" indent="0" algn="just">
              <a:buNone/>
            </a:pPr>
            <a:r>
              <a:rPr lang="en-US" dirty="0" smtClean="0"/>
              <a:t>Theme 2. Specification and estimation</a:t>
            </a:r>
          </a:p>
          <a:p>
            <a:pPr marL="0" indent="0" algn="just">
              <a:buNone/>
            </a:pPr>
            <a:r>
              <a:rPr lang="en-US" dirty="0" smtClean="0"/>
              <a:t>Theme 3. Validation</a:t>
            </a:r>
          </a:p>
          <a:p>
            <a:pPr marL="0" indent="0" algn="just">
              <a:buNone/>
            </a:pPr>
            <a:r>
              <a:rPr lang="en-US" dirty="0" smtClean="0"/>
              <a:t>Theme 4. Prediction</a:t>
            </a:r>
          </a:p>
          <a:p>
            <a:pPr marL="0" indent="0" algn="ctr">
              <a:buNone/>
            </a:pPr>
            <a:r>
              <a:rPr lang="en-US" i="1" dirty="0" smtClean="0"/>
              <a:t>Part II. Some extensions of the GLM</a:t>
            </a:r>
          </a:p>
          <a:p>
            <a:pPr marL="0" indent="0" algn="just">
              <a:buNone/>
            </a:pPr>
            <a:r>
              <a:rPr lang="en-US" dirty="0" smtClean="0"/>
              <a:t>Theme 5. Functional Form</a:t>
            </a:r>
          </a:p>
          <a:p>
            <a:pPr marL="0" indent="0" algn="just">
              <a:buNone/>
            </a:pPr>
            <a:r>
              <a:rPr lang="en-US" dirty="0" smtClean="0"/>
              <a:t>Theme 6. Multicollinearity</a:t>
            </a:r>
          </a:p>
          <a:p>
            <a:pPr marL="0" indent="0" algn="just">
              <a:buNone/>
            </a:pPr>
            <a:r>
              <a:rPr lang="en-US" dirty="0" smtClean="0"/>
              <a:t>Theme 7. Generalized Least Squares</a:t>
            </a:r>
          </a:p>
          <a:p>
            <a:pPr marL="0" indent="0" algn="just">
              <a:buNone/>
            </a:pPr>
            <a:r>
              <a:rPr lang="en-US" dirty="0" smtClean="0"/>
              <a:t>Theme 8. Autocorrelation</a:t>
            </a:r>
          </a:p>
          <a:p>
            <a:pPr marL="0" indent="0" algn="just">
              <a:buNone/>
            </a:pPr>
            <a:r>
              <a:rPr lang="en-US" dirty="0" smtClean="0"/>
              <a:t>Theme 9. </a:t>
            </a:r>
            <a:r>
              <a:rPr lang="en-US" dirty="0" err="1" smtClean="0"/>
              <a:t>Heteroskedasticity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0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en-US" dirty="0"/>
              <a:t>Wednesday: theoretical lessons at room </a:t>
            </a:r>
            <a:r>
              <a:rPr lang="en-US" smtClean="0"/>
              <a:t>M2.</a:t>
            </a:r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Thursday</a:t>
            </a:r>
            <a:r>
              <a:rPr lang="en-US" dirty="0" smtClean="0"/>
              <a:t>: </a:t>
            </a:r>
            <a:r>
              <a:rPr lang="en-US" dirty="0" smtClean="0"/>
              <a:t>practical lessons at room </a:t>
            </a:r>
            <a:r>
              <a:rPr lang="en-US" dirty="0"/>
              <a:t>Info </a:t>
            </a:r>
            <a:r>
              <a:rPr lang="en-US" dirty="0" smtClean="0"/>
              <a:t>8 </a:t>
            </a:r>
            <a:r>
              <a:rPr lang="en-US" dirty="0" smtClean="0"/>
              <a:t>(</a:t>
            </a:r>
            <a:r>
              <a:rPr lang="en-US" dirty="0"/>
              <a:t>computer room)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We </a:t>
            </a:r>
            <a:r>
              <a:rPr lang="en-US" dirty="0" smtClean="0"/>
              <a:t>will use GRETL 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1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 smtClean="0"/>
              <a:t>Econometric Analysis, </a:t>
            </a:r>
            <a:r>
              <a:rPr lang="en-US" dirty="0" smtClean="0"/>
              <a:t>2018, (8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Edition) W. H. Greene, </a:t>
            </a:r>
            <a:r>
              <a:rPr lang="en-US" dirty="0" smtClean="0"/>
              <a:t>Pearson ed.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Slides included in the web page of the course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http://personal.unizar.es/amontane/ade_eco_english.htm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dirty="0" smtClean="0"/>
              <a:t>- Notes (mostly written in Spanish)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8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We will have two partial exams (PEI and PEII) at the end of parts I (November) and II (January). Computer.</a:t>
            </a:r>
          </a:p>
          <a:p>
            <a:pPr>
              <a:buFontTx/>
              <a:buChar char="-"/>
            </a:pPr>
            <a:r>
              <a:rPr lang="en-US" dirty="0" smtClean="0"/>
              <a:t>We will have a Final Exam (FE). No computer.</a:t>
            </a:r>
          </a:p>
          <a:p>
            <a:pPr>
              <a:buFontTx/>
              <a:buChar char="-"/>
            </a:pPr>
            <a:r>
              <a:rPr lang="en-US" dirty="0" smtClean="0"/>
              <a:t>The final grade will be obtained as follows:</a:t>
            </a:r>
          </a:p>
          <a:p>
            <a:pPr marL="0" indent="0" algn="ctr">
              <a:buNone/>
            </a:pPr>
            <a:r>
              <a:rPr lang="en-US" dirty="0" smtClean="0"/>
              <a:t>Final </a:t>
            </a:r>
            <a:r>
              <a:rPr lang="en-US" dirty="0" err="1" smtClean="0"/>
              <a:t>Grade</a:t>
            </a:r>
            <a:r>
              <a:rPr lang="en-US" baseline="-25000" dirty="0" err="1" smtClean="0"/>
              <a:t>i</a:t>
            </a:r>
            <a:r>
              <a:rPr lang="en-US" dirty="0" smtClean="0"/>
              <a:t> = max{C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FE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with</a:t>
            </a:r>
          </a:p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= 0,2 * </a:t>
            </a:r>
            <a:r>
              <a:rPr lang="en-US" dirty="0" err="1" smtClean="0"/>
              <a:t>PEI</a:t>
            </a:r>
            <a:r>
              <a:rPr lang="en-US" baseline="-25000" dirty="0" err="1" smtClean="0"/>
              <a:t>i</a:t>
            </a:r>
            <a:r>
              <a:rPr lang="en-US" dirty="0" smtClean="0"/>
              <a:t> + 0,2 * </a:t>
            </a:r>
            <a:r>
              <a:rPr lang="en-US" dirty="0" err="1" smtClean="0"/>
              <a:t>PEII</a:t>
            </a:r>
            <a:r>
              <a:rPr lang="en-US" baseline="-25000" dirty="0" err="1" smtClean="0"/>
              <a:t>i</a:t>
            </a:r>
            <a:r>
              <a:rPr lang="en-US" dirty="0" smtClean="0"/>
              <a:t> + 0,6*</a:t>
            </a:r>
            <a:r>
              <a:rPr lang="en-US" dirty="0" err="1" smtClean="0"/>
              <a:t>FE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FE</a:t>
            </a:r>
            <a:r>
              <a:rPr lang="en-US" baseline="-25000" dirty="0" err="1" smtClean="0"/>
              <a:t>i</a:t>
            </a:r>
            <a:r>
              <a:rPr lang="en-US" dirty="0" smtClean="0"/>
              <a:t> = Final Exam score of the </a:t>
            </a:r>
            <a:r>
              <a:rPr lang="en-US" dirty="0" err="1" smtClean="0"/>
              <a:t>i-th</a:t>
            </a:r>
            <a:r>
              <a:rPr lang="en-US" dirty="0" smtClean="0"/>
              <a:t> student</a:t>
            </a:r>
          </a:p>
          <a:p>
            <a:pPr marL="0" indent="0">
              <a:buNone/>
            </a:pPr>
            <a:r>
              <a:rPr lang="en-US" dirty="0" err="1" smtClean="0"/>
              <a:t>PEI</a:t>
            </a:r>
            <a:r>
              <a:rPr lang="en-US" baseline="-25000" dirty="0" err="1" smtClean="0"/>
              <a:t>i</a:t>
            </a:r>
            <a:r>
              <a:rPr lang="en-US" dirty="0" smtClean="0"/>
              <a:t> = Partial Exam I score of the </a:t>
            </a:r>
            <a:r>
              <a:rPr lang="en-US" dirty="0" err="1" smtClean="0"/>
              <a:t>i-th</a:t>
            </a:r>
            <a:r>
              <a:rPr lang="en-US" dirty="0" smtClean="0"/>
              <a:t> student</a:t>
            </a:r>
          </a:p>
          <a:p>
            <a:pPr marL="0" indent="0">
              <a:buNone/>
            </a:pPr>
            <a:r>
              <a:rPr lang="en-US" dirty="0" err="1" smtClean="0"/>
              <a:t>PEII</a:t>
            </a:r>
            <a:r>
              <a:rPr lang="en-US" baseline="-25000" dirty="0" err="1" smtClean="0"/>
              <a:t>i</a:t>
            </a:r>
            <a:r>
              <a:rPr lang="en-US" dirty="0" smtClean="0"/>
              <a:t> = Partial Exam II score of the </a:t>
            </a:r>
            <a:r>
              <a:rPr lang="en-US" dirty="0" err="1" smtClean="0"/>
              <a:t>i-th</a:t>
            </a:r>
            <a:r>
              <a:rPr lang="en-US" dirty="0" smtClean="0"/>
              <a:t> student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Please be free to come to my office at the moment you have an econometric doubt.</a:t>
            </a:r>
          </a:p>
          <a:p>
            <a:pPr>
              <a:buFontTx/>
              <a:buChar char="-"/>
            </a:pPr>
            <a:r>
              <a:rPr lang="en-US" dirty="0" smtClean="0"/>
              <a:t>Tutorials:</a:t>
            </a:r>
          </a:p>
          <a:p>
            <a:pPr lvl="1">
              <a:buFontTx/>
              <a:buChar char="-"/>
            </a:pPr>
            <a:r>
              <a:rPr lang="en-US" dirty="0" smtClean="0"/>
              <a:t>Monday: 11:00-13:00</a:t>
            </a:r>
          </a:p>
          <a:p>
            <a:pPr lvl="1">
              <a:buFontTx/>
              <a:buChar char="-"/>
            </a:pPr>
            <a:r>
              <a:rPr lang="en-US" dirty="0" smtClean="0"/>
              <a:t>Wednesday: 9:00-11:00, 13:00-15:00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16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278</Words>
  <Application>Microsoft Office PowerPoint</Application>
  <PresentationFormat>Presentación en pantalla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Econometrics</vt:lpstr>
      <vt:lpstr>Course objective</vt:lpstr>
      <vt:lpstr>Contents </vt:lpstr>
      <vt:lpstr>Organization </vt:lpstr>
      <vt:lpstr>Bibliography </vt:lpstr>
      <vt:lpstr>Evaluation</vt:lpstr>
      <vt:lpstr>Tutorials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Econometrics</dc:title>
  <dc:creator>usuario</dc:creator>
  <cp:lastModifiedBy>usuario</cp:lastModifiedBy>
  <cp:revision>14</cp:revision>
  <dcterms:created xsi:type="dcterms:W3CDTF">2015-09-21T07:42:49Z</dcterms:created>
  <dcterms:modified xsi:type="dcterms:W3CDTF">2019-09-16T08:56:01Z</dcterms:modified>
</cp:coreProperties>
</file>