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51" r:id="rId3"/>
    <p:sldId id="353" r:id="rId4"/>
    <p:sldId id="356" r:id="rId5"/>
    <p:sldId id="373" r:id="rId6"/>
    <p:sldId id="360" r:id="rId7"/>
    <p:sldId id="362" r:id="rId8"/>
    <p:sldId id="370" r:id="rId9"/>
    <p:sldId id="371" r:id="rId10"/>
    <p:sldId id="384" r:id="rId11"/>
    <p:sldId id="383" r:id="rId12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CC3300"/>
    <a:srgbClr val="993300"/>
    <a:srgbClr val="00CC00"/>
    <a:srgbClr val="808000"/>
    <a:srgbClr val="7DBEFF"/>
    <a:srgbClr val="4FA7FF"/>
    <a:srgbClr val="D7F1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13" autoAdjust="0"/>
    <p:restoredTop sz="87017" autoAdjust="0"/>
  </p:normalViewPr>
  <p:slideViewPr>
    <p:cSldViewPr snapToGrid="0" snapToObjects="1">
      <p:cViewPr varScale="1">
        <p:scale>
          <a:sx n="113" d="100"/>
          <a:sy n="113" d="100"/>
        </p:scale>
        <p:origin x="1976" y="176"/>
      </p:cViewPr>
      <p:guideLst>
        <p:guide orient="horz" pos="20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838" y="-84"/>
      </p:cViewPr>
      <p:guideLst>
        <p:guide orient="horz" pos="3223"/>
        <p:guide pos="2236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163" y="9722309"/>
            <a:ext cx="307713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6" tIns="48228" rIns="96456" bIns="48228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AB76BA02-AA23-41CB-A1CC-F83600C23BD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2546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13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6" tIns="48228" rIns="96456" bIns="48228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r>
              <a:rPr lang="en-US"/>
              <a:t>Chemistry 140 Fall 2002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163" y="0"/>
            <a:ext cx="307713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6" tIns="48228" rIns="96456" bIns="48228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65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685" y="4861155"/>
            <a:ext cx="5205932" cy="4605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6" tIns="48228" rIns="96456" bIns="482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309"/>
            <a:ext cx="307713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6" tIns="48228" rIns="96456" bIns="48228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163" y="9722309"/>
            <a:ext cx="307713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6" tIns="48228" rIns="96456" bIns="48228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B25B95F2-1065-4C13-AC53-1BE573CC5B3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97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sz="25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err="1"/>
              <a:t>Resulta</a:t>
            </a:r>
            <a:r>
              <a:rPr lang="en-US" dirty="0"/>
              <a:t> </a:t>
            </a:r>
            <a:r>
              <a:rPr lang="en-US" dirty="0" err="1"/>
              <a:t>difícil</a:t>
            </a:r>
            <a:r>
              <a:rPr lang="en-US" dirty="0"/>
              <a:t> </a:t>
            </a:r>
            <a:r>
              <a:rPr lang="en-US" dirty="0" err="1"/>
              <a:t>medir</a:t>
            </a:r>
            <a:r>
              <a:rPr lang="en-US" dirty="0"/>
              <a:t> la </a:t>
            </a:r>
            <a:r>
              <a:rPr lang="en-US" dirty="0" err="1"/>
              <a:t>fuerza</a:t>
            </a:r>
            <a:r>
              <a:rPr lang="en-US" dirty="0"/>
              <a:t> </a:t>
            </a:r>
            <a:r>
              <a:rPr lang="en-US" dirty="0" err="1"/>
              <a:t>ejercida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moléculas</a:t>
            </a:r>
            <a:r>
              <a:rPr lang="en-US" dirty="0"/>
              <a:t> de gas.</a:t>
            </a:r>
          </a:p>
          <a:p>
            <a:pPr eaLnBrk="1" hangingPunct="1"/>
            <a:r>
              <a:rPr lang="en-US" dirty="0" err="1"/>
              <a:t>Mida</a:t>
            </a:r>
            <a:r>
              <a:rPr lang="en-US" dirty="0"/>
              <a:t> la </a:t>
            </a:r>
            <a:r>
              <a:rPr lang="en-US" dirty="0" err="1"/>
              <a:t>presión</a:t>
            </a:r>
            <a:r>
              <a:rPr lang="en-US" dirty="0"/>
              <a:t> del gas </a:t>
            </a:r>
            <a:r>
              <a:rPr lang="en-US" dirty="0" err="1"/>
              <a:t>indirectamente</a:t>
            </a:r>
            <a:r>
              <a:rPr lang="en-US" dirty="0"/>
              <a:t> </a:t>
            </a:r>
            <a:r>
              <a:rPr lang="en-US" dirty="0" err="1"/>
              <a:t>comparándola</a:t>
            </a:r>
            <a:r>
              <a:rPr lang="en-US" dirty="0"/>
              <a:t> con la </a:t>
            </a:r>
            <a:r>
              <a:rPr lang="en-US" dirty="0" err="1"/>
              <a:t>presión</a:t>
            </a:r>
            <a:r>
              <a:rPr lang="en-US" dirty="0"/>
              <a:t> de un </a:t>
            </a:r>
            <a:r>
              <a:rPr lang="en-US" dirty="0" err="1"/>
              <a:t>líquido</a:t>
            </a:r>
            <a:r>
              <a:rPr lang="en-US" dirty="0"/>
              <a:t>.</a:t>
            </a:r>
          </a:p>
          <a:p>
            <a:pPr eaLnBrk="1" hangingPunct="1"/>
            <a:r>
              <a:rPr lang="en-US" dirty="0"/>
              <a:t>La </a:t>
            </a:r>
            <a:r>
              <a:rPr lang="en-US" dirty="0" err="1"/>
              <a:t>presión</a:t>
            </a:r>
            <a:r>
              <a:rPr lang="en-US" dirty="0"/>
              <a:t> de un </a:t>
            </a:r>
            <a:r>
              <a:rPr lang="en-US" dirty="0" err="1"/>
              <a:t>líquido</a:t>
            </a:r>
            <a:r>
              <a:rPr lang="en-US" dirty="0"/>
              <a:t> </a:t>
            </a:r>
            <a:r>
              <a:rPr lang="en-US" dirty="0" err="1"/>
              <a:t>depende</a:t>
            </a:r>
            <a:r>
              <a:rPr lang="en-US" dirty="0"/>
              <a:t> </a:t>
            </a:r>
            <a:r>
              <a:rPr lang="en-US" dirty="0" err="1"/>
              <a:t>solamente</a:t>
            </a:r>
            <a:r>
              <a:rPr lang="en-US" dirty="0"/>
              <a:t> de la </a:t>
            </a:r>
            <a:r>
              <a:rPr lang="en-US" dirty="0" err="1"/>
              <a:t>altura</a:t>
            </a:r>
            <a:r>
              <a:rPr lang="en-US" dirty="0"/>
              <a:t> de la </a:t>
            </a:r>
            <a:r>
              <a:rPr lang="en-US" dirty="0" err="1"/>
              <a:t>columna</a:t>
            </a:r>
            <a:r>
              <a:rPr lang="en-US" dirty="0"/>
              <a:t> del </a:t>
            </a:r>
            <a:r>
              <a:rPr lang="en-US" dirty="0" err="1"/>
              <a:t>líquido</a:t>
            </a:r>
            <a:r>
              <a:rPr lang="en-US" dirty="0"/>
              <a:t> y de la </a:t>
            </a:r>
            <a:r>
              <a:rPr lang="en-US" dirty="0" err="1"/>
              <a:t>densidad</a:t>
            </a:r>
            <a:r>
              <a:rPr lang="en-US" dirty="0"/>
              <a:t> del </a:t>
            </a:r>
            <a:r>
              <a:rPr lang="en-US" dirty="0" err="1"/>
              <a:t>líquido</a:t>
            </a:r>
            <a:r>
              <a:rPr lang="en-US" dirty="0"/>
              <a:t>.</a:t>
            </a:r>
          </a:p>
          <a:p>
            <a:pPr eaLnBrk="1" hangingPunct="1"/>
            <a:r>
              <a:rPr lang="en-US" dirty="0"/>
              <a:t>1 </a:t>
            </a:r>
            <a:r>
              <a:rPr lang="en-US" dirty="0" err="1"/>
              <a:t>atm</a:t>
            </a:r>
            <a:r>
              <a:rPr lang="en-US" dirty="0"/>
              <a:t> = 760 mm Hg </a:t>
            </a:r>
            <a:r>
              <a:rPr lang="en-US" dirty="0" err="1"/>
              <a:t>cuando</a:t>
            </a:r>
            <a:endParaRPr lang="en-US" dirty="0"/>
          </a:p>
          <a:p>
            <a:pPr eaLnBrk="1" hangingPunct="1"/>
            <a:r>
              <a:rPr lang="el-GR" dirty="0"/>
              <a:t>δ</a:t>
            </a:r>
            <a:r>
              <a:rPr lang="en-US" dirty="0"/>
              <a:t>Hg = 13,5951 g/cm3 	(0°C)</a:t>
            </a:r>
          </a:p>
          <a:p>
            <a:pPr eaLnBrk="1" hangingPunct="1"/>
            <a:r>
              <a:rPr lang="en-US" dirty="0"/>
              <a:t>g = 9,80665 m/s2</a:t>
            </a:r>
          </a:p>
          <a:p>
            <a:pPr eaLnBrk="1" hangingPunct="1"/>
            <a:r>
              <a:rPr lang="en-US" dirty="0"/>
              <a:t>Nota: </a:t>
            </a:r>
            <a:r>
              <a:rPr lang="en-US" dirty="0" err="1"/>
              <a:t>P</a:t>
            </a:r>
            <a:r>
              <a:rPr lang="en-US" baseline="-25000" dirty="0" err="1"/>
              <a:t>bar</a:t>
            </a:r>
            <a:r>
              <a:rPr lang="en-US" dirty="0"/>
              <a:t> se </a:t>
            </a:r>
            <a:r>
              <a:rPr lang="en-US" dirty="0" err="1"/>
              <a:t>refiere</a:t>
            </a:r>
            <a:r>
              <a:rPr lang="en-US" dirty="0"/>
              <a:t> a la MEDIDA DE LA PRESIÓN ATMOSFÉRICA en el </a:t>
            </a:r>
            <a:r>
              <a:rPr lang="en-US" dirty="0" err="1"/>
              <a:t>libro</a:t>
            </a:r>
            <a:r>
              <a:rPr lang="en-US" dirty="0"/>
              <a:t> de </a:t>
            </a:r>
            <a:r>
              <a:rPr lang="en-US" dirty="0" err="1"/>
              <a:t>texto</a:t>
            </a:r>
            <a:r>
              <a:rPr lang="en-US" dirty="0"/>
              <a:t>.</a:t>
            </a:r>
          </a:p>
          <a:p>
            <a:pPr eaLnBrk="1" hangingPunct="1"/>
            <a:r>
              <a:rPr lang="en-US" dirty="0" err="1">
                <a:solidFill>
                  <a:srgbClr val="FF0000"/>
                </a:solidFill>
              </a:rPr>
              <a:t>Desde</a:t>
            </a:r>
            <a:r>
              <a:rPr lang="en-US" dirty="0">
                <a:solidFill>
                  <a:srgbClr val="FF0000"/>
                </a:solidFill>
              </a:rPr>
              <a:t> 1982 la IUPAC </a:t>
            </a:r>
            <a:r>
              <a:rPr lang="en-US" dirty="0" err="1">
                <a:solidFill>
                  <a:srgbClr val="FF0000"/>
                </a:solidFill>
              </a:rPr>
              <a:t>recomienda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usar</a:t>
            </a:r>
            <a:r>
              <a:rPr lang="en-US" baseline="0" dirty="0">
                <a:solidFill>
                  <a:srgbClr val="FF0000"/>
                </a:solidFill>
              </a:rPr>
              <a:t> el bar </a:t>
            </a:r>
            <a:r>
              <a:rPr lang="en-US" baseline="0" dirty="0" err="1">
                <a:solidFill>
                  <a:srgbClr val="FF0000"/>
                </a:solidFill>
              </a:rPr>
              <a:t>como</a:t>
            </a:r>
            <a:r>
              <a:rPr lang="en-US" baseline="0" dirty="0">
                <a:solidFill>
                  <a:srgbClr val="FF0000"/>
                </a:solidFill>
              </a:rPr>
              <a:t> </a:t>
            </a:r>
            <a:r>
              <a:rPr lang="en-US" baseline="0" dirty="0" err="1">
                <a:solidFill>
                  <a:srgbClr val="FF0000"/>
                </a:solidFill>
              </a:rPr>
              <a:t>presión</a:t>
            </a:r>
            <a:r>
              <a:rPr lang="en-US" baseline="0" dirty="0">
                <a:solidFill>
                  <a:srgbClr val="FF0000"/>
                </a:solidFill>
              </a:rPr>
              <a:t> </a:t>
            </a:r>
            <a:r>
              <a:rPr lang="en-US" baseline="0" dirty="0" err="1">
                <a:solidFill>
                  <a:srgbClr val="FF0000"/>
                </a:solidFill>
              </a:rPr>
              <a:t>estándar</a:t>
            </a:r>
            <a:r>
              <a:rPr lang="en-US" baseline="0" dirty="0">
                <a:solidFill>
                  <a:srgbClr val="FF0000"/>
                </a:solidFill>
              </a:rPr>
              <a:t> </a:t>
            </a:r>
            <a:r>
              <a:rPr lang="en-US" baseline="0" dirty="0" err="1">
                <a:solidFill>
                  <a:srgbClr val="FF0000"/>
                </a:solidFill>
              </a:rPr>
              <a:t>por</a:t>
            </a:r>
            <a:r>
              <a:rPr lang="en-US" baseline="0" dirty="0">
                <a:solidFill>
                  <a:srgbClr val="FF0000"/>
                </a:solidFill>
              </a:rPr>
              <a:t> ser compatible con el SI de </a:t>
            </a:r>
            <a:r>
              <a:rPr lang="en-US" baseline="0" dirty="0" err="1">
                <a:solidFill>
                  <a:srgbClr val="FF0000"/>
                </a:solidFill>
              </a:rPr>
              <a:t>unidades</a:t>
            </a:r>
            <a:r>
              <a:rPr lang="en-US" baseline="0" dirty="0">
                <a:solidFill>
                  <a:srgbClr val="FF0000"/>
                </a:solidFill>
              </a:rPr>
              <a:t>: 1bar = 10</a:t>
            </a:r>
            <a:r>
              <a:rPr lang="en-US" baseline="30000" dirty="0">
                <a:solidFill>
                  <a:srgbClr val="FF0000"/>
                </a:solidFill>
              </a:rPr>
              <a:t>5</a:t>
            </a:r>
            <a:r>
              <a:rPr lang="en-US" baseline="0" dirty="0">
                <a:solidFill>
                  <a:srgbClr val="FF0000"/>
                </a:solidFill>
              </a:rPr>
              <a:t> Pa.</a:t>
            </a:r>
            <a:endParaRPr lang="en-US" dirty="0">
              <a:solidFill>
                <a:srgbClr val="FF0000"/>
              </a:solidFill>
            </a:endParaRP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Resulta </a:t>
            </a:r>
            <a:r>
              <a:rPr lang="en-US" dirty="0" err="1"/>
              <a:t>difícil</a:t>
            </a:r>
            <a:r>
              <a:rPr lang="en-US" dirty="0"/>
              <a:t> </a:t>
            </a:r>
            <a:r>
              <a:rPr lang="en-US" dirty="0" err="1"/>
              <a:t>colocar</a:t>
            </a:r>
            <a:r>
              <a:rPr lang="en-US" dirty="0"/>
              <a:t> un </a:t>
            </a:r>
            <a:r>
              <a:rPr lang="en-US" dirty="0" err="1"/>
              <a:t>barómetro</a:t>
            </a:r>
            <a:r>
              <a:rPr lang="en-US" dirty="0"/>
              <a:t> </a:t>
            </a:r>
            <a:r>
              <a:rPr lang="en-US" dirty="0" err="1"/>
              <a:t>dentro</a:t>
            </a:r>
            <a:r>
              <a:rPr lang="en-US" dirty="0"/>
              <a:t> del </a:t>
            </a:r>
            <a:r>
              <a:rPr lang="en-US" dirty="0" err="1"/>
              <a:t>recipiente</a:t>
            </a:r>
            <a:r>
              <a:rPr lang="en-US" dirty="0"/>
              <a:t> del gas con </a:t>
            </a:r>
            <a:r>
              <a:rPr lang="en-US" dirty="0" err="1"/>
              <a:t>objeto</a:t>
            </a:r>
            <a:r>
              <a:rPr lang="en-US" dirty="0"/>
              <a:t> de </a:t>
            </a:r>
            <a:r>
              <a:rPr lang="en-US" dirty="0" err="1"/>
              <a:t>medirlo</a:t>
            </a:r>
            <a:r>
              <a:rPr lang="en-US" dirty="0"/>
              <a:t>.</a:t>
            </a:r>
          </a:p>
          <a:p>
            <a:pPr eaLnBrk="1" hangingPunct="1"/>
            <a:r>
              <a:rPr lang="en-US" dirty="0"/>
              <a:t>Los </a:t>
            </a:r>
            <a:r>
              <a:rPr lang="en-US" dirty="0" err="1"/>
              <a:t>manómetros</a:t>
            </a:r>
            <a:r>
              <a:rPr lang="en-US" dirty="0"/>
              <a:t> </a:t>
            </a:r>
            <a:r>
              <a:rPr lang="en-US" dirty="0" err="1"/>
              <a:t>comparan</a:t>
            </a:r>
            <a:r>
              <a:rPr lang="en-US" dirty="0"/>
              <a:t> la </a:t>
            </a:r>
            <a:r>
              <a:rPr lang="en-US" dirty="0" err="1"/>
              <a:t>presión</a:t>
            </a:r>
            <a:r>
              <a:rPr lang="en-US" dirty="0"/>
              <a:t> del gas y la </a:t>
            </a:r>
            <a:r>
              <a:rPr lang="en-US" dirty="0" err="1"/>
              <a:t>presión</a:t>
            </a:r>
            <a:r>
              <a:rPr lang="en-US" dirty="0"/>
              <a:t> </a:t>
            </a:r>
            <a:r>
              <a:rPr lang="en-US" dirty="0" err="1"/>
              <a:t>barométrica</a:t>
            </a:r>
            <a:r>
              <a:rPr lang="en-US" dirty="0"/>
              <a:t>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Para evitar confusiones</a:t>
            </a:r>
            <a:r>
              <a:rPr lang="es-ES" baseline="0" dirty="0"/>
              <a:t> mejor especificar la P y T a la que se trabaja.</a:t>
            </a:r>
          </a:p>
          <a:p>
            <a:r>
              <a:rPr lang="es-ES" baseline="0" dirty="0"/>
              <a:t>La IUPAC no recomienda ninguna T estándar, sólo Pº. La T del estado estándar es la de trabajo con ese estado estándar, es decir, hay un estado estándar para cada T.</a:t>
            </a:r>
            <a:endParaRPr lang="es-E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La </a:t>
            </a:r>
            <a:r>
              <a:rPr lang="en-US" dirty="0" err="1"/>
              <a:t>presión</a:t>
            </a:r>
            <a:r>
              <a:rPr lang="en-US" dirty="0"/>
              <a:t> total del gas </a:t>
            </a:r>
            <a:r>
              <a:rPr lang="en-US" dirty="0" err="1"/>
              <a:t>húmedo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igual</a:t>
            </a:r>
            <a:r>
              <a:rPr lang="en-US" dirty="0"/>
              <a:t> a la </a:t>
            </a:r>
            <a:r>
              <a:rPr lang="en-US" dirty="0" err="1"/>
              <a:t>presión</a:t>
            </a:r>
            <a:r>
              <a:rPr lang="en-US" dirty="0"/>
              <a:t> </a:t>
            </a:r>
            <a:r>
              <a:rPr lang="en-US" dirty="0" err="1"/>
              <a:t>atmosférica</a:t>
            </a:r>
            <a:r>
              <a:rPr lang="en-US" dirty="0"/>
              <a:t> (</a:t>
            </a:r>
            <a:r>
              <a:rPr lang="en-US" dirty="0" err="1"/>
              <a:t>P</a:t>
            </a:r>
            <a:r>
              <a:rPr lang="en-US" baseline="-25000" dirty="0" err="1"/>
              <a:t>bar</a:t>
            </a:r>
            <a:r>
              <a:rPr lang="en-US" dirty="0"/>
              <a:t>), </a:t>
            </a:r>
            <a:r>
              <a:rPr lang="en-US" dirty="0" err="1"/>
              <a:t>si</a:t>
            </a:r>
            <a:r>
              <a:rPr lang="en-US" dirty="0"/>
              <a:t> el </a:t>
            </a:r>
            <a:r>
              <a:rPr lang="en-US" dirty="0" err="1"/>
              <a:t>nivel</a:t>
            </a:r>
            <a:r>
              <a:rPr lang="en-US" dirty="0"/>
              <a:t> del </a:t>
            </a:r>
            <a:r>
              <a:rPr lang="en-US" dirty="0" err="1"/>
              <a:t>agua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el </a:t>
            </a:r>
            <a:r>
              <a:rPr lang="en-US" dirty="0" err="1"/>
              <a:t>mismo</a:t>
            </a:r>
            <a:r>
              <a:rPr lang="en-US" dirty="0"/>
              <a:t> </a:t>
            </a:r>
            <a:r>
              <a:rPr lang="en-US" dirty="0" err="1"/>
              <a:t>dentro</a:t>
            </a:r>
            <a:r>
              <a:rPr lang="en-US" dirty="0"/>
              <a:t> y </a:t>
            </a:r>
            <a:r>
              <a:rPr lang="en-US" dirty="0" err="1"/>
              <a:t>fuera</a:t>
            </a:r>
            <a:r>
              <a:rPr lang="en-US" dirty="0"/>
              <a:t>.</a:t>
            </a:r>
          </a:p>
          <a:p>
            <a:pPr eaLnBrk="1" hangingPunct="1"/>
            <a:r>
              <a:rPr lang="en-US" dirty="0"/>
              <a:t>A </a:t>
            </a:r>
            <a:r>
              <a:rPr lang="en-US" dirty="0" err="1"/>
              <a:t>temperaturas</a:t>
            </a:r>
            <a:r>
              <a:rPr lang="en-US" dirty="0"/>
              <a:t> </a:t>
            </a:r>
            <a:r>
              <a:rPr lang="en-US" dirty="0" err="1"/>
              <a:t>específicas</a:t>
            </a:r>
            <a:r>
              <a:rPr lang="en-US" dirty="0"/>
              <a:t> se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conocer</a:t>
            </a:r>
            <a:r>
              <a:rPr lang="en-US" dirty="0"/>
              <a:t> la </a:t>
            </a:r>
            <a:r>
              <a:rPr lang="en-US" dirty="0" err="1"/>
              <a:t>presión</a:t>
            </a:r>
            <a:r>
              <a:rPr lang="en-US" dirty="0"/>
              <a:t> </a:t>
            </a:r>
            <a:r>
              <a:rPr lang="en-US" dirty="0" err="1"/>
              <a:t>parcial</a:t>
            </a:r>
            <a:r>
              <a:rPr lang="en-US" dirty="0"/>
              <a:t> del </a:t>
            </a:r>
            <a:r>
              <a:rPr lang="en-US" dirty="0" err="1"/>
              <a:t>agua</a:t>
            </a:r>
            <a:r>
              <a:rPr lang="en-US" dirty="0"/>
              <a:t>.</a:t>
            </a:r>
          </a:p>
          <a:p>
            <a:pPr eaLnBrk="1" hangingPunct="1"/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calcular</a:t>
            </a:r>
            <a:r>
              <a:rPr lang="en-US" dirty="0"/>
              <a:t> </a:t>
            </a:r>
            <a:r>
              <a:rPr lang="en-US" dirty="0" err="1"/>
              <a:t>P</a:t>
            </a:r>
            <a:r>
              <a:rPr lang="en-US" baseline="-25000" dirty="0" err="1"/>
              <a:t>gas</a:t>
            </a:r>
            <a:r>
              <a:rPr lang="en-US" dirty="0"/>
              <a:t> y </a:t>
            </a:r>
            <a:r>
              <a:rPr lang="en-US" dirty="0" err="1"/>
              <a:t>utilizarlo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cálculos</a:t>
            </a:r>
            <a:r>
              <a:rPr lang="en-US" dirty="0"/>
              <a:t> </a:t>
            </a:r>
            <a:r>
              <a:rPr lang="en-US" dirty="0" err="1"/>
              <a:t>estequiométricos</a:t>
            </a:r>
            <a:r>
              <a:rPr lang="en-US" dirty="0"/>
              <a:t>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err="1"/>
              <a:t>Cualquier</a:t>
            </a:r>
            <a:r>
              <a:rPr lang="en-US" dirty="0"/>
              <a:t> gas </a:t>
            </a:r>
            <a:r>
              <a:rPr lang="en-US" dirty="0" err="1"/>
              <a:t>cuyo</a:t>
            </a:r>
            <a:r>
              <a:rPr lang="en-US" dirty="0"/>
              <a:t> </a:t>
            </a:r>
            <a:r>
              <a:rPr lang="en-US" dirty="0" err="1"/>
              <a:t>comportamiento</a:t>
            </a:r>
            <a:r>
              <a:rPr lang="en-US" dirty="0"/>
              <a:t> </a:t>
            </a:r>
            <a:r>
              <a:rPr lang="en-US" dirty="0" err="1"/>
              <a:t>obedezca</a:t>
            </a:r>
            <a:r>
              <a:rPr lang="en-US" dirty="0"/>
              <a:t>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ecuación</a:t>
            </a:r>
            <a:r>
              <a:rPr lang="en-US" dirty="0"/>
              <a:t> de los gases </a:t>
            </a:r>
            <a:r>
              <a:rPr lang="en-US" dirty="0" err="1"/>
              <a:t>ideales</a:t>
            </a:r>
            <a:r>
              <a:rPr lang="en-US" dirty="0"/>
              <a:t> se </a:t>
            </a:r>
            <a:r>
              <a:rPr lang="en-US" dirty="0" err="1"/>
              <a:t>denomina</a:t>
            </a:r>
            <a:r>
              <a:rPr lang="en-US" dirty="0"/>
              <a:t> gas ideal o gas perfecto.</a:t>
            </a:r>
          </a:p>
          <a:p>
            <a:pPr eaLnBrk="1" hangingPunct="1"/>
            <a:r>
              <a:rPr lang="en-US" dirty="0"/>
              <a:t>El </a:t>
            </a:r>
            <a:r>
              <a:rPr lang="en-US" dirty="0" err="1"/>
              <a:t>modelo</a:t>
            </a:r>
            <a:r>
              <a:rPr lang="en-US" dirty="0"/>
              <a:t> de gas ideal </a:t>
            </a:r>
            <a:r>
              <a:rPr lang="en-US" dirty="0" err="1"/>
              <a:t>supone</a:t>
            </a:r>
            <a:r>
              <a:rPr lang="en-US" dirty="0"/>
              <a:t> </a:t>
            </a:r>
            <a:r>
              <a:rPr lang="en-US" dirty="0" err="1"/>
              <a:t>partículas</a:t>
            </a:r>
            <a:r>
              <a:rPr lang="en-US" dirty="0"/>
              <a:t> </a:t>
            </a:r>
            <a:r>
              <a:rPr lang="en-US" dirty="0" err="1"/>
              <a:t>puntuales</a:t>
            </a:r>
            <a:r>
              <a:rPr lang="en-US" dirty="0"/>
              <a:t> (sin </a:t>
            </a:r>
            <a:r>
              <a:rPr lang="en-US" dirty="0" err="1"/>
              <a:t>volumen</a:t>
            </a:r>
            <a:r>
              <a:rPr lang="en-US" dirty="0"/>
              <a:t>) y sin </a:t>
            </a:r>
            <a:r>
              <a:rPr lang="en-US" dirty="0" err="1"/>
              <a:t>interacciones</a:t>
            </a:r>
            <a:r>
              <a:rPr lang="en-US" dirty="0"/>
              <a:t> </a:t>
            </a:r>
            <a:r>
              <a:rPr lang="en-US" dirty="0" err="1"/>
              <a:t>enre</a:t>
            </a:r>
            <a:r>
              <a:rPr lang="en-US" dirty="0"/>
              <a:t> </a:t>
            </a:r>
            <a:r>
              <a:rPr lang="en-US" dirty="0" err="1"/>
              <a:t>ellas</a:t>
            </a:r>
            <a:r>
              <a:rPr lang="en-US" dirty="0"/>
              <a:t>.</a:t>
            </a:r>
          </a:p>
          <a:p>
            <a:pPr eaLnBrk="1" hangingPunct="1"/>
            <a:r>
              <a:rPr lang="en-US" dirty="0"/>
              <a:t>R </a:t>
            </a:r>
            <a:r>
              <a:rPr lang="en-US" dirty="0" err="1"/>
              <a:t>es</a:t>
            </a:r>
            <a:r>
              <a:rPr lang="en-US" dirty="0"/>
              <a:t> la </a:t>
            </a:r>
            <a:r>
              <a:rPr lang="en-US" dirty="0" err="1"/>
              <a:t>constante</a:t>
            </a:r>
            <a:r>
              <a:rPr lang="en-US" dirty="0"/>
              <a:t> de los gases. </a:t>
            </a:r>
            <a:r>
              <a:rPr lang="en-US" dirty="0" err="1"/>
              <a:t>Sustituya</a:t>
            </a:r>
            <a:r>
              <a:rPr lang="en-US" dirty="0"/>
              <a:t> y </a:t>
            </a:r>
            <a:r>
              <a:rPr lang="en-US" dirty="0" err="1"/>
              <a:t>calcule</a:t>
            </a:r>
            <a:r>
              <a:rPr lang="en-US" dirty="0"/>
              <a:t>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Si son otras condiciones las que se mantienen constantes, se obtienen otras relaciones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La </a:t>
            </a:r>
            <a:r>
              <a:rPr lang="en-US" dirty="0" err="1"/>
              <a:t>presión</a:t>
            </a:r>
            <a:r>
              <a:rPr lang="en-US" dirty="0"/>
              <a:t> </a:t>
            </a:r>
            <a:r>
              <a:rPr lang="en-US" dirty="0" err="1"/>
              <a:t>parcial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la </a:t>
            </a:r>
            <a:r>
              <a:rPr lang="en-US" dirty="0" err="1"/>
              <a:t>presión</a:t>
            </a:r>
            <a:r>
              <a:rPr lang="en-US" dirty="0"/>
              <a:t> con la </a:t>
            </a:r>
            <a:r>
              <a:rPr lang="en-US" dirty="0" err="1"/>
              <a:t>que</a:t>
            </a:r>
            <a:r>
              <a:rPr lang="en-US" dirty="0"/>
              <a:t> un </a:t>
            </a:r>
            <a:r>
              <a:rPr lang="en-US" dirty="0" err="1"/>
              <a:t>componente</a:t>
            </a:r>
            <a:r>
              <a:rPr lang="en-US" dirty="0"/>
              <a:t> de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mezcla</a:t>
            </a:r>
            <a:r>
              <a:rPr lang="en-US" dirty="0"/>
              <a:t> de gases </a:t>
            </a:r>
            <a:r>
              <a:rPr lang="en-US" dirty="0" err="1"/>
              <a:t>contribuye</a:t>
            </a:r>
            <a:r>
              <a:rPr lang="en-US" dirty="0"/>
              <a:t> a la </a:t>
            </a:r>
            <a:r>
              <a:rPr lang="en-US" dirty="0" err="1"/>
              <a:t>presión</a:t>
            </a:r>
            <a:r>
              <a:rPr lang="en-US" dirty="0"/>
              <a:t> total.</a:t>
            </a:r>
          </a:p>
          <a:p>
            <a:pPr eaLnBrk="1" hangingPunct="1"/>
            <a:r>
              <a:rPr lang="en-US" dirty="0"/>
              <a:t>El </a:t>
            </a:r>
            <a:r>
              <a:rPr lang="en-US" dirty="0" err="1"/>
              <a:t>volumen</a:t>
            </a:r>
            <a:r>
              <a:rPr lang="en-US" dirty="0"/>
              <a:t> </a:t>
            </a:r>
            <a:r>
              <a:rPr lang="en-US" dirty="0" err="1"/>
              <a:t>parcial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el </a:t>
            </a:r>
            <a:r>
              <a:rPr lang="en-US" dirty="0" err="1"/>
              <a:t>volumen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un </a:t>
            </a:r>
            <a:r>
              <a:rPr lang="en-US" dirty="0" err="1"/>
              <a:t>componente</a:t>
            </a:r>
            <a:r>
              <a:rPr lang="en-US" dirty="0"/>
              <a:t> de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mezcla</a:t>
            </a:r>
            <a:r>
              <a:rPr lang="en-US" dirty="0"/>
              <a:t> de gases </a:t>
            </a:r>
            <a:r>
              <a:rPr lang="en-US" dirty="0" err="1"/>
              <a:t>ocuparía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estuviese</a:t>
            </a:r>
            <a:r>
              <a:rPr lang="en-US" dirty="0"/>
              <a:t> a la </a:t>
            </a:r>
            <a:r>
              <a:rPr lang="en-US" dirty="0" err="1"/>
              <a:t>presión</a:t>
            </a:r>
            <a:r>
              <a:rPr lang="en-US" dirty="0"/>
              <a:t> total de la </a:t>
            </a:r>
            <a:r>
              <a:rPr lang="en-US" dirty="0" err="1"/>
              <a:t>mezcla</a:t>
            </a:r>
            <a:r>
              <a:rPr lang="en-US" dirty="0"/>
              <a:t>.</a:t>
            </a:r>
          </a:p>
          <a:p>
            <a:pPr eaLnBrk="1" hangingPunct="1"/>
            <a:r>
              <a:rPr lang="en-US" dirty="0"/>
              <a:t>La </a:t>
            </a:r>
            <a:r>
              <a:rPr lang="en-US" dirty="0" err="1"/>
              <a:t>proporción</a:t>
            </a:r>
            <a:r>
              <a:rPr lang="en-US" dirty="0"/>
              <a:t> del </a:t>
            </a:r>
            <a:r>
              <a:rPr lang="en-US" dirty="0" err="1"/>
              <a:t>volumen</a:t>
            </a:r>
            <a:r>
              <a:rPr lang="en-US" dirty="0"/>
              <a:t> </a:t>
            </a:r>
            <a:r>
              <a:rPr lang="en-US" dirty="0" err="1"/>
              <a:t>parcial</a:t>
            </a:r>
            <a:r>
              <a:rPr lang="en-US" dirty="0"/>
              <a:t> y el </a:t>
            </a:r>
            <a:r>
              <a:rPr lang="en-US" dirty="0" err="1"/>
              <a:t>volumen</a:t>
            </a:r>
            <a:r>
              <a:rPr lang="en-US" dirty="0"/>
              <a:t> total, o de la </a:t>
            </a:r>
            <a:r>
              <a:rPr lang="en-US" dirty="0" err="1"/>
              <a:t>presión</a:t>
            </a:r>
            <a:r>
              <a:rPr lang="en-US" dirty="0"/>
              <a:t> </a:t>
            </a:r>
            <a:r>
              <a:rPr lang="en-US" dirty="0" err="1"/>
              <a:t>parcial</a:t>
            </a:r>
            <a:r>
              <a:rPr lang="en-US" dirty="0"/>
              <a:t> y la </a:t>
            </a:r>
            <a:r>
              <a:rPr lang="en-US" dirty="0" err="1"/>
              <a:t>presión</a:t>
            </a:r>
            <a:r>
              <a:rPr lang="en-US" dirty="0"/>
              <a:t> total </a:t>
            </a:r>
            <a:r>
              <a:rPr lang="en-US" dirty="0" err="1"/>
              <a:t>es</a:t>
            </a:r>
            <a:r>
              <a:rPr lang="en-US" dirty="0"/>
              <a:t> la FRACCIÓN MOLAR.</a:t>
            </a:r>
            <a:endParaRPr lang="es-E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 © Pearson Educación, S. A.</a:t>
            </a:r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Química General: Capítulo 6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 © Pearson Educación, S. A.</a:t>
            </a:r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Química General: Capítulo 6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234950"/>
            <a:ext cx="2019300" cy="54038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34950"/>
            <a:ext cx="5905500" cy="54038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 © Pearson Educación, S. A.</a:t>
            </a:r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Química General: Capítulo 6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34950"/>
            <a:ext cx="8077200" cy="6413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762000" y="1524000"/>
            <a:ext cx="3810000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 © Pearson Educación, S. A.</a:t>
            </a:r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Química General: Capítulo 6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34950"/>
            <a:ext cx="8077200" cy="6413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762000" y="1524000"/>
            <a:ext cx="3810000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724400" y="1524000"/>
            <a:ext cx="3810000" cy="1981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724400" y="3657600"/>
            <a:ext cx="3810000" cy="1981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 © Pearson Educación, S. A.</a:t>
            </a:r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Química General: Capítulo 6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 © Pearson Educación, S. A.</a:t>
            </a:r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Química General: Capítulo 6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 © Pearson Educación, S. A.</a:t>
            </a:r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Química General: Capítulo 6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 © Pearson Educación, S. A.</a:t>
            </a:r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Química General: Capítulo 6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 © Pearson Educación, S. A.</a:t>
            </a:r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Química General: Capítulo 6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 © Pearson Educación, S. A.</a:t>
            </a:r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Química General: Capítulo 6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 © Pearson Educación, S. A.</a:t>
            </a:r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Química General: Capítulo 6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 © Pearson Educación, S. A.</a:t>
            </a:r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Química General: Capítulo 6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 © Pearson Educación, S. A.</a:t>
            </a:r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Química General: Capítulo 6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34950"/>
            <a:ext cx="8077200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84850" y="6237288"/>
            <a:ext cx="289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/>
            </a:lvl1pPr>
          </a:lstStyle>
          <a:p>
            <a:pPr>
              <a:defRPr/>
            </a:pPr>
            <a:r>
              <a:rPr lang="es-ES"/>
              <a:t> © Pearson Educación, S. A.</a:t>
            </a:r>
            <a:endParaRPr lang="en-US">
              <a:latin typeface="+mn-lt"/>
              <a:cs typeface="Times New Roman" pitchFamily="18" charset="0"/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0" y="62372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Química General: Capítulo 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217026" cy="461665"/>
          </a:xfrm>
        </p:spPr>
        <p:txBody>
          <a:bodyPr/>
          <a:lstStyle/>
          <a:p>
            <a:pPr eaLnBrk="1" hangingPunct="1"/>
            <a:r>
              <a:rPr lang="en-US" sz="2400" dirty="0" err="1"/>
              <a:t>Tema</a:t>
            </a:r>
            <a:r>
              <a:rPr lang="en-US" sz="2400" dirty="0"/>
              <a:t> 12: Gases</a:t>
            </a:r>
          </a:p>
        </p:txBody>
      </p:sp>
      <p:pic>
        <p:nvPicPr>
          <p:cNvPr id="4103" name="Picture 13" descr="FG06_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836" y="3174026"/>
            <a:ext cx="4651164" cy="3411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667657"/>
            <a:ext cx="8008937" cy="441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01700" indent="-901700" eaLnBrk="1" hangingPunct="1">
              <a:spcBef>
                <a:spcPct val="20000"/>
              </a:spcBef>
              <a:buClr>
                <a:schemeClr val="accent1"/>
              </a:buClr>
              <a:buFont typeface="WP IconicSymbolsA" pitchFamily="2" charset="2"/>
              <a:buNone/>
            </a:pPr>
            <a:r>
              <a:rPr lang="en-US" sz="1800" dirty="0">
                <a:solidFill>
                  <a:schemeClr val="hlink"/>
                </a:solidFill>
                <a:latin typeface="Arial" charset="0"/>
              </a:rPr>
              <a:t>12.1  </a:t>
            </a:r>
            <a:r>
              <a:rPr lang="en-US" sz="1800" dirty="0" err="1">
                <a:latin typeface="Arial" charset="0"/>
              </a:rPr>
              <a:t>Propiedades</a:t>
            </a:r>
            <a:r>
              <a:rPr lang="en-US" sz="1800" dirty="0">
                <a:latin typeface="Arial" charset="0"/>
              </a:rPr>
              <a:t> de los gases: </a:t>
            </a:r>
            <a:r>
              <a:rPr lang="en-US" sz="1800" dirty="0" err="1">
                <a:latin typeface="Arial" charset="0"/>
              </a:rPr>
              <a:t>presión</a:t>
            </a:r>
            <a:r>
              <a:rPr lang="en-US" sz="1800" dirty="0">
                <a:latin typeface="Arial" charset="0"/>
              </a:rPr>
              <a:t> de un gas.</a:t>
            </a:r>
          </a:p>
          <a:p>
            <a:pPr marL="901700" indent="-901700" eaLnBrk="1" hangingPunct="1">
              <a:spcBef>
                <a:spcPct val="20000"/>
              </a:spcBef>
              <a:buClr>
                <a:schemeClr val="accent1"/>
              </a:buClr>
              <a:buFont typeface="WP IconicSymbolsA" pitchFamily="2" charset="2"/>
              <a:buNone/>
            </a:pPr>
            <a:r>
              <a:rPr lang="en-US" sz="1800" dirty="0">
                <a:solidFill>
                  <a:schemeClr val="hlink"/>
                </a:solidFill>
                <a:latin typeface="Arial" charset="0"/>
              </a:rPr>
              <a:t>12.2  </a:t>
            </a:r>
            <a:r>
              <a:rPr lang="en-US" sz="1800" dirty="0" err="1">
                <a:latin typeface="Arial" charset="0"/>
              </a:rPr>
              <a:t>Ecuación</a:t>
            </a:r>
            <a:r>
              <a:rPr lang="en-US" sz="1800" dirty="0">
                <a:latin typeface="Arial" charset="0"/>
              </a:rPr>
              <a:t> de los gases </a:t>
            </a:r>
            <a:r>
              <a:rPr lang="en-US" sz="1800" dirty="0" err="1">
                <a:latin typeface="Arial" charset="0"/>
              </a:rPr>
              <a:t>ideales</a:t>
            </a:r>
            <a:r>
              <a:rPr lang="en-US" sz="1800" dirty="0">
                <a:latin typeface="Arial" charset="0"/>
              </a:rPr>
              <a:t>.</a:t>
            </a:r>
          </a:p>
          <a:p>
            <a:pPr marL="901700" indent="-901700" eaLnBrk="1" hangingPunct="1">
              <a:spcBef>
                <a:spcPct val="20000"/>
              </a:spcBef>
              <a:buClr>
                <a:schemeClr val="accent1"/>
              </a:buClr>
              <a:buFont typeface="WP IconicSymbolsA" pitchFamily="2" charset="2"/>
              <a:buNone/>
            </a:pPr>
            <a:r>
              <a:rPr lang="en-US" sz="1800" dirty="0">
                <a:solidFill>
                  <a:schemeClr val="hlink"/>
                </a:solidFill>
                <a:latin typeface="Arial" charset="0"/>
              </a:rPr>
              <a:t>12.3  </a:t>
            </a:r>
            <a:r>
              <a:rPr lang="en-US" sz="1800" dirty="0" err="1">
                <a:latin typeface="Arial" charset="0"/>
              </a:rPr>
              <a:t>Aplicaciones</a:t>
            </a:r>
            <a:r>
              <a:rPr lang="en-US" sz="1800" dirty="0">
                <a:latin typeface="Arial" charset="0"/>
              </a:rPr>
              <a:t> de la </a:t>
            </a:r>
            <a:r>
              <a:rPr lang="en-US" sz="1800" dirty="0" err="1">
                <a:latin typeface="Arial" charset="0"/>
              </a:rPr>
              <a:t>ecuación</a:t>
            </a:r>
            <a:r>
              <a:rPr lang="en-US" sz="1800" dirty="0">
                <a:latin typeface="Arial" charset="0"/>
              </a:rPr>
              <a:t> de los gases </a:t>
            </a:r>
            <a:r>
              <a:rPr lang="en-US" sz="1800" dirty="0" err="1">
                <a:latin typeface="Arial" charset="0"/>
              </a:rPr>
              <a:t>ideales</a:t>
            </a:r>
            <a:r>
              <a:rPr lang="en-US" sz="1800" dirty="0">
                <a:latin typeface="Arial" charset="0"/>
              </a:rPr>
              <a:t>. </a:t>
            </a:r>
          </a:p>
          <a:p>
            <a:pPr marL="901700" indent="-901700" eaLnBrk="1" hangingPunct="1">
              <a:spcBef>
                <a:spcPct val="20000"/>
              </a:spcBef>
              <a:buClr>
                <a:schemeClr val="accent1"/>
              </a:buClr>
              <a:buFont typeface="WP IconicSymbolsA" pitchFamily="2" charset="2"/>
              <a:buNone/>
            </a:pPr>
            <a:r>
              <a:rPr lang="en-US" sz="1800" dirty="0">
                <a:solidFill>
                  <a:schemeClr val="hlink"/>
                </a:solidFill>
                <a:latin typeface="Arial" charset="0"/>
              </a:rPr>
              <a:t>12.4  </a:t>
            </a:r>
            <a:r>
              <a:rPr lang="en-US" sz="1800" dirty="0" err="1">
                <a:latin typeface="Arial" charset="0"/>
              </a:rPr>
              <a:t>Mezclas</a:t>
            </a:r>
            <a:r>
              <a:rPr lang="en-US" sz="1800" dirty="0">
                <a:latin typeface="Arial" charset="0"/>
              </a:rPr>
              <a:t> de gases.</a:t>
            </a:r>
          </a:p>
          <a:p>
            <a:pPr marL="901700" indent="-901700" eaLnBrk="1" hangingPunct="1">
              <a:spcBef>
                <a:spcPct val="20000"/>
              </a:spcBef>
              <a:buClr>
                <a:schemeClr val="accent1"/>
              </a:buClr>
              <a:buFont typeface="WP IconicSymbolsA" pitchFamily="2" charset="2"/>
              <a:buNone/>
            </a:pPr>
            <a:r>
              <a:rPr lang="en-US" sz="1800" dirty="0">
                <a:solidFill>
                  <a:schemeClr val="hlink"/>
                </a:solidFill>
                <a:latin typeface="Arial" charset="0"/>
              </a:rPr>
              <a:t>12.5  </a:t>
            </a:r>
            <a:r>
              <a:rPr lang="en-US" sz="1800" dirty="0">
                <a:latin typeface="Arial" charset="0"/>
              </a:rPr>
              <a:t>Gases no </a:t>
            </a:r>
            <a:r>
              <a:rPr lang="en-US" sz="1800" dirty="0" err="1">
                <a:latin typeface="Arial" charset="0"/>
              </a:rPr>
              <a:t>ideales</a:t>
            </a:r>
            <a:r>
              <a:rPr lang="en-US" sz="1800" dirty="0">
                <a:latin typeface="Arial" charset="0"/>
              </a:rPr>
              <a:t> (</a:t>
            </a:r>
            <a:r>
              <a:rPr lang="en-US" sz="1800" dirty="0" err="1">
                <a:latin typeface="Arial" charset="0"/>
              </a:rPr>
              <a:t>reales</a:t>
            </a:r>
            <a:r>
              <a:rPr lang="en-US" sz="1800" dirty="0">
                <a:latin typeface="Arial" charset="0"/>
              </a:rPr>
              <a:t>). </a:t>
            </a:r>
          </a:p>
          <a:p>
            <a:pPr marL="901700" indent="-901700" eaLnBrk="1" hangingPunct="1">
              <a:spcBef>
                <a:spcPct val="20000"/>
              </a:spcBef>
              <a:buClr>
                <a:schemeClr val="accent1"/>
              </a:buClr>
              <a:buFont typeface="WP IconicSymbolsA" pitchFamily="2" charset="2"/>
              <a:buNone/>
            </a:pPr>
            <a:endParaRPr lang="en-US" sz="1800" dirty="0">
              <a:latin typeface="Arial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424000" y="6552000"/>
            <a:ext cx="720000" cy="30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T12.1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27"/>
            <a:ext cx="9144000" cy="400110"/>
          </a:xfrm>
        </p:spPr>
        <p:txBody>
          <a:bodyPr/>
          <a:lstStyle/>
          <a:p>
            <a:pPr eaLnBrk="1" hangingPunct="1"/>
            <a:r>
              <a:rPr lang="en-US" sz="2000" dirty="0"/>
              <a:t>12.5 Gases </a:t>
            </a:r>
            <a:r>
              <a:rPr lang="en-US" sz="2000" dirty="0" err="1"/>
              <a:t>reales</a:t>
            </a:r>
            <a:endParaRPr lang="en-CA" sz="2000" dirty="0"/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913" y="630336"/>
            <a:ext cx="7639050" cy="2586037"/>
          </a:xfrm>
        </p:spPr>
        <p:txBody>
          <a:bodyPr/>
          <a:lstStyle/>
          <a:p>
            <a:pPr eaLnBrk="1" hangingPunct="1"/>
            <a:r>
              <a:rPr lang="en-US" sz="1800" dirty="0"/>
              <a:t>Factor de </a:t>
            </a:r>
            <a:r>
              <a:rPr lang="en-US" sz="1800" dirty="0" err="1"/>
              <a:t>compresibilidad</a:t>
            </a:r>
            <a:r>
              <a:rPr lang="en-US" sz="1800" dirty="0"/>
              <a:t>: </a:t>
            </a:r>
            <a:r>
              <a:rPr lang="en-US" sz="1800" i="1" dirty="0"/>
              <a:t>PV </a:t>
            </a:r>
            <a:r>
              <a:rPr lang="en-US" sz="2000" dirty="0"/>
              <a:t>/</a:t>
            </a:r>
            <a:r>
              <a:rPr lang="en-US" sz="1800" dirty="0"/>
              <a:t> </a:t>
            </a:r>
            <a:r>
              <a:rPr lang="en-US" sz="1800" i="1" dirty="0" err="1"/>
              <a:t>nRT</a:t>
            </a:r>
            <a:r>
              <a:rPr lang="en-US" sz="1800" i="1" dirty="0"/>
              <a:t> </a:t>
            </a:r>
            <a:r>
              <a:rPr lang="en-US" sz="1800" dirty="0"/>
              <a:t>.</a:t>
            </a:r>
          </a:p>
          <a:p>
            <a:pPr eaLnBrk="1" hangingPunct="1"/>
            <a:r>
              <a:rPr lang="en-US" sz="1800" i="1" dirty="0"/>
              <a:t>PV </a:t>
            </a:r>
            <a:r>
              <a:rPr lang="en-US" sz="2000" dirty="0"/>
              <a:t>/</a:t>
            </a:r>
            <a:r>
              <a:rPr lang="en-US" sz="1800" dirty="0"/>
              <a:t> </a:t>
            </a:r>
            <a:r>
              <a:rPr lang="en-US" sz="1800" i="1" dirty="0" err="1"/>
              <a:t>nRT</a:t>
            </a:r>
            <a:r>
              <a:rPr lang="en-US" sz="1800" dirty="0"/>
              <a:t> = 1 </a:t>
            </a:r>
            <a:r>
              <a:rPr lang="en-US" sz="1800" dirty="0" err="1"/>
              <a:t>para</a:t>
            </a:r>
            <a:r>
              <a:rPr lang="en-US" sz="1800" dirty="0"/>
              <a:t> gases </a:t>
            </a:r>
            <a:r>
              <a:rPr lang="en-US" sz="1800" dirty="0" err="1"/>
              <a:t>ideales</a:t>
            </a:r>
            <a:r>
              <a:rPr lang="en-US" sz="1800" dirty="0"/>
              <a:t>.</a:t>
            </a:r>
          </a:p>
          <a:p>
            <a:pPr eaLnBrk="1" hangingPunct="1"/>
            <a:r>
              <a:rPr lang="en-US" sz="1800" dirty="0"/>
              <a:t>Se </a:t>
            </a:r>
            <a:r>
              <a:rPr lang="en-US" sz="1800" dirty="0" err="1"/>
              <a:t>producen</a:t>
            </a:r>
            <a:r>
              <a:rPr lang="en-US" sz="1800" dirty="0"/>
              <a:t> </a:t>
            </a:r>
            <a:r>
              <a:rPr lang="en-US" sz="1800" dirty="0" err="1"/>
              <a:t>desviaciones</a:t>
            </a:r>
            <a:r>
              <a:rPr lang="en-US" sz="1800" dirty="0"/>
              <a:t> </a:t>
            </a:r>
            <a:r>
              <a:rPr lang="en-US" sz="1800" dirty="0" err="1"/>
              <a:t>para</a:t>
            </a:r>
            <a:r>
              <a:rPr lang="en-US" sz="1800" dirty="0"/>
              <a:t> los gases </a:t>
            </a:r>
            <a:r>
              <a:rPr lang="en-US" sz="1800" dirty="0" err="1"/>
              <a:t>reales</a:t>
            </a:r>
            <a:r>
              <a:rPr lang="en-US" sz="1800" dirty="0"/>
              <a:t>.</a:t>
            </a:r>
            <a:endParaRPr lang="en-CA" sz="1800" dirty="0"/>
          </a:p>
          <a:p>
            <a:pPr lvl="1" eaLnBrk="1" hangingPunct="1"/>
            <a:r>
              <a:rPr lang="en-US" sz="1800" i="1" dirty="0"/>
              <a:t>PV </a:t>
            </a:r>
            <a:r>
              <a:rPr lang="en-US" sz="2000" dirty="0"/>
              <a:t>/</a:t>
            </a:r>
            <a:r>
              <a:rPr lang="en-US" sz="1800" dirty="0"/>
              <a:t> </a:t>
            </a:r>
            <a:r>
              <a:rPr lang="en-US" sz="1800" i="1" dirty="0" err="1"/>
              <a:t>nRT</a:t>
            </a:r>
            <a:r>
              <a:rPr lang="en-US" sz="1800" dirty="0"/>
              <a:t>  &gt; 1 – el </a:t>
            </a:r>
            <a:r>
              <a:rPr lang="en-US" sz="1800" dirty="0" err="1"/>
              <a:t>volumen</a:t>
            </a:r>
            <a:r>
              <a:rPr lang="en-US" sz="1800" dirty="0"/>
              <a:t> molecular </a:t>
            </a:r>
            <a:r>
              <a:rPr lang="en-US" sz="1800" dirty="0" err="1"/>
              <a:t>es</a:t>
            </a:r>
            <a:r>
              <a:rPr lang="en-US" sz="1800" dirty="0"/>
              <a:t> </a:t>
            </a:r>
            <a:r>
              <a:rPr lang="en-US" sz="1800" dirty="0" err="1"/>
              <a:t>significativo</a:t>
            </a:r>
            <a:r>
              <a:rPr lang="en-US" sz="1800" dirty="0"/>
              <a:t>.</a:t>
            </a:r>
          </a:p>
          <a:p>
            <a:pPr lvl="1" eaLnBrk="1" hangingPunct="1"/>
            <a:r>
              <a:rPr lang="en-US" sz="1800" i="1" dirty="0"/>
              <a:t>PV </a:t>
            </a:r>
            <a:r>
              <a:rPr lang="en-US" sz="2000" dirty="0"/>
              <a:t>/</a:t>
            </a:r>
            <a:r>
              <a:rPr lang="en-US" sz="1800" dirty="0"/>
              <a:t> </a:t>
            </a:r>
            <a:r>
              <a:rPr lang="en-US" sz="1800" i="1" dirty="0" err="1"/>
              <a:t>nRT</a:t>
            </a:r>
            <a:r>
              <a:rPr lang="en-US" sz="1800" dirty="0"/>
              <a:t>  &lt; 1 – </a:t>
            </a:r>
            <a:r>
              <a:rPr lang="en-US" sz="1800" dirty="0" err="1"/>
              <a:t>fuerzas</a:t>
            </a:r>
            <a:r>
              <a:rPr lang="en-US" sz="1800" dirty="0"/>
              <a:t> </a:t>
            </a:r>
            <a:r>
              <a:rPr lang="en-US" sz="1800" dirty="0" err="1"/>
              <a:t>intermoleculares</a:t>
            </a:r>
            <a:r>
              <a:rPr lang="en-US" sz="1800" dirty="0"/>
              <a:t> de </a:t>
            </a:r>
            <a:r>
              <a:rPr lang="en-US" sz="1800" dirty="0" err="1"/>
              <a:t>atracción</a:t>
            </a:r>
            <a:r>
              <a:rPr lang="en-US" sz="1800" dirty="0"/>
              <a:t>.</a:t>
            </a:r>
            <a:endParaRPr lang="en-CA" sz="1800" dirty="0"/>
          </a:p>
        </p:txBody>
      </p:sp>
      <p:pic>
        <p:nvPicPr>
          <p:cNvPr id="40966" name="Picture 4" descr="FG06_2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404889" y="630336"/>
            <a:ext cx="2428875" cy="2357438"/>
          </a:xfr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20713" y="3889829"/>
            <a:ext cx="8077200" cy="40011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Ecuación de Van der Waals</a:t>
            </a:r>
            <a:endParaRPr kumimoji="0" lang="en-CA" sz="20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406650" y="5952428"/>
            <a:ext cx="48895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s-ES" sz="1800"/>
          </a:p>
        </p:txBody>
      </p: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3122613" y="4768153"/>
            <a:ext cx="3398837" cy="739775"/>
            <a:chOff x="1573" y="1493"/>
            <a:chExt cx="2141" cy="466"/>
          </a:xfrm>
        </p:grpSpPr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1591" y="1619"/>
              <a:ext cx="460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i="1" dirty="0">
                  <a:latin typeface="Arial" charset="0"/>
                </a:rPr>
                <a:t>P</a:t>
              </a:r>
              <a:r>
                <a:rPr lang="en-US" sz="1800" dirty="0">
                  <a:latin typeface="Arial" charset="0"/>
                </a:rPr>
                <a:t>   + </a:t>
              </a:r>
              <a:endParaRPr lang="en-CA" sz="1800" dirty="0">
                <a:latin typeface="Arial" charset="0"/>
              </a:endParaRPr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1980" y="1493"/>
              <a:ext cx="372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i="1" dirty="0">
                  <a:latin typeface="Arial" charset="0"/>
                </a:rPr>
                <a:t>n</a:t>
              </a:r>
              <a:r>
                <a:rPr lang="en-US" sz="1800" baseline="30000" dirty="0">
                  <a:latin typeface="Arial" charset="0"/>
                </a:rPr>
                <a:t>2</a:t>
              </a:r>
              <a:r>
                <a:rPr lang="en-US" sz="1800" dirty="0">
                  <a:latin typeface="Arial" charset="0"/>
                </a:rPr>
                <a:t>a </a:t>
              </a:r>
              <a:endParaRPr lang="en-CA" sz="1800" dirty="0">
                <a:latin typeface="Arial" charset="0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2024" y="1726"/>
              <a:ext cx="3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s-ES" sz="1800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2025" y="1726"/>
              <a:ext cx="307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i="1" dirty="0">
                  <a:latin typeface="Arial" charset="0"/>
                </a:rPr>
                <a:t>V</a:t>
              </a:r>
              <a:r>
                <a:rPr lang="en-US" sz="1800" baseline="30000" dirty="0">
                  <a:latin typeface="Arial" charset="0"/>
                </a:rPr>
                <a:t>2</a:t>
              </a:r>
              <a:r>
                <a:rPr lang="en-US" sz="1800" dirty="0">
                  <a:latin typeface="Arial" charset="0"/>
                </a:rPr>
                <a:t> </a:t>
              </a:r>
              <a:endParaRPr lang="en-CA" sz="1800" dirty="0">
                <a:latin typeface="Arial" charset="0"/>
              </a:endParaRPr>
            </a:p>
          </p:txBody>
        </p:sp>
        <p:sp>
          <p:nvSpPr>
            <p:cNvPr id="12" name="AutoShape 9"/>
            <p:cNvSpPr>
              <a:spLocks noChangeArrowheads="1"/>
            </p:cNvSpPr>
            <p:nvPr/>
          </p:nvSpPr>
          <p:spPr bwMode="auto">
            <a:xfrm>
              <a:off x="1573" y="1598"/>
              <a:ext cx="819" cy="340"/>
            </a:xfrm>
            <a:prstGeom prst="bracketPair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es-ES" sz="1800"/>
            </a:p>
          </p:txBody>
        </p:sp>
        <p:sp>
          <p:nvSpPr>
            <p:cNvPr id="13" name="AutoShape 10"/>
            <p:cNvSpPr>
              <a:spLocks noChangeArrowheads="1"/>
            </p:cNvSpPr>
            <p:nvPr/>
          </p:nvSpPr>
          <p:spPr bwMode="auto">
            <a:xfrm>
              <a:off x="2451" y="1640"/>
              <a:ext cx="621" cy="257"/>
            </a:xfrm>
            <a:prstGeom prst="bracketPair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es-ES" sz="1800"/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2541" y="1615"/>
              <a:ext cx="1173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i="1" dirty="0">
                  <a:latin typeface="Arial" charset="0"/>
                </a:rPr>
                <a:t>V</a:t>
              </a:r>
              <a:r>
                <a:rPr lang="en-US" sz="1800" dirty="0">
                  <a:latin typeface="Arial" charset="0"/>
                </a:rPr>
                <a:t> – </a:t>
              </a:r>
              <a:r>
                <a:rPr lang="en-US" sz="1800" i="1" dirty="0" err="1">
                  <a:latin typeface="Arial" charset="0"/>
                </a:rPr>
                <a:t>n</a:t>
              </a:r>
              <a:r>
                <a:rPr lang="en-US" sz="1800" dirty="0" err="1">
                  <a:latin typeface="Arial" charset="0"/>
                </a:rPr>
                <a:t>b</a:t>
              </a:r>
              <a:r>
                <a:rPr lang="en-US" sz="1800" dirty="0">
                  <a:latin typeface="Arial" charset="0"/>
                </a:rPr>
                <a:t>    = </a:t>
              </a:r>
              <a:r>
                <a:rPr lang="en-US" sz="1800" i="1" dirty="0" err="1">
                  <a:latin typeface="Arial" charset="0"/>
                </a:rPr>
                <a:t>nRT</a:t>
              </a:r>
              <a:r>
                <a:rPr lang="en-US" sz="1800" dirty="0">
                  <a:latin typeface="Arial" charset="0"/>
                </a:rPr>
                <a:t> </a:t>
              </a:r>
              <a:endParaRPr lang="en-CA" sz="1800" dirty="0">
                <a:latin typeface="Arial" charset="0"/>
              </a:endParaRPr>
            </a:p>
          </p:txBody>
        </p:sp>
      </p:grpSp>
      <p:sp>
        <p:nvSpPr>
          <p:cNvPr id="16" name="15 CuadroTexto"/>
          <p:cNvSpPr txBox="1"/>
          <p:nvPr/>
        </p:nvSpPr>
        <p:spPr>
          <a:xfrm>
            <a:off x="8424000" y="6550223"/>
            <a:ext cx="72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T12.23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1286322" y="5952428"/>
            <a:ext cx="5507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dirty="0">
                <a:latin typeface="+mn-lt"/>
              </a:rPr>
              <a:t>a y b dependen de la naturaleza de cada gas, </a:t>
            </a:r>
            <a:r>
              <a:rPr lang="es-ES" sz="1800" i="1" dirty="0">
                <a:latin typeface="+mn-lt"/>
              </a:rPr>
              <a:t>T</a:t>
            </a:r>
            <a:r>
              <a:rPr lang="es-ES" sz="1800" dirty="0">
                <a:latin typeface="+mn-lt"/>
              </a:rPr>
              <a:t> y </a:t>
            </a:r>
            <a:r>
              <a:rPr lang="es-ES" sz="1800" i="1" dirty="0">
                <a:latin typeface="+mn-lt"/>
              </a:rPr>
              <a:t>P</a:t>
            </a:r>
            <a:r>
              <a:rPr lang="es-ES" sz="1800" dirty="0">
                <a:latin typeface="+mn-lt"/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077200" cy="400110"/>
          </a:xfrm>
        </p:spPr>
        <p:txBody>
          <a:bodyPr/>
          <a:lstStyle/>
          <a:p>
            <a:pPr eaLnBrk="1" hangingPunct="1"/>
            <a:r>
              <a:rPr lang="en-US" sz="2000"/>
              <a:t>Gases reales</a:t>
            </a:r>
            <a:endParaRPr lang="en-CA" sz="2000"/>
          </a:p>
        </p:txBody>
      </p:sp>
      <p:pic>
        <p:nvPicPr>
          <p:cNvPr id="41989" name="Picture 8" descr="aabjstr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61566" y="400111"/>
            <a:ext cx="5763134" cy="6457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1361566" y="656771"/>
            <a:ext cx="553998" cy="4749800"/>
          </a:xfrm>
          <a:prstGeom prst="rect">
            <a:avLst/>
          </a:prstGeom>
          <a:solidFill>
            <a:schemeClr val="bg1"/>
          </a:solidFill>
          <a:scene3d>
            <a:camera prst="orthographicFront">
              <a:rot lat="0" lon="0" rev="0"/>
            </a:camera>
            <a:lightRig rig="threePt" dir="t"/>
          </a:scene3d>
        </p:spPr>
        <p:txBody>
          <a:bodyPr vert="vert270" wrap="square" rtlCol="0">
            <a:spAutoFit/>
          </a:bodyPr>
          <a:lstStyle/>
          <a:p>
            <a:r>
              <a:rPr lang="es-ES" b="1" dirty="0"/>
              <a:t>Factor de compresibilidad, </a:t>
            </a:r>
            <a:r>
              <a:rPr lang="es-ES" b="1" i="1" dirty="0"/>
              <a:t>PV/</a:t>
            </a:r>
            <a:r>
              <a:rPr lang="es-ES" b="1" i="1" dirty="0" err="1"/>
              <a:t>nRT</a:t>
            </a:r>
            <a:endParaRPr lang="es-ES" b="1" i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3776702" y="6396335"/>
            <a:ext cx="2687598" cy="461665"/>
          </a:xfrm>
          <a:prstGeom prst="rect">
            <a:avLst/>
          </a:prstGeom>
          <a:solidFill>
            <a:schemeClr val="bg1"/>
          </a:solidFill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wrap="square" rtlCol="0">
            <a:spAutoFit/>
          </a:bodyPr>
          <a:lstStyle/>
          <a:p>
            <a:r>
              <a:rPr lang="es-ES" b="1" dirty="0"/>
              <a:t>Presión, atm</a:t>
            </a:r>
            <a:endParaRPr lang="es-ES" b="1" i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8424000" y="6550223"/>
            <a:ext cx="72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T12.24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610"/>
            <a:ext cx="9144000" cy="400110"/>
          </a:xfrm>
        </p:spPr>
        <p:txBody>
          <a:bodyPr/>
          <a:lstStyle/>
          <a:p>
            <a:pPr eaLnBrk="1" hangingPunct="1"/>
            <a:r>
              <a:rPr lang="en-US" sz="2000" dirty="0"/>
              <a:t>12.1 </a:t>
            </a:r>
            <a:r>
              <a:rPr lang="en-US" sz="2000" dirty="0" err="1"/>
              <a:t>Propiedades</a:t>
            </a:r>
            <a:r>
              <a:rPr lang="en-US" sz="2000" dirty="0"/>
              <a:t> de los gases: </a:t>
            </a:r>
            <a:r>
              <a:rPr lang="en-US" sz="2000" dirty="0" err="1"/>
              <a:t>presión</a:t>
            </a:r>
            <a:r>
              <a:rPr lang="en-US" sz="2000" dirty="0"/>
              <a:t> del gas</a:t>
            </a:r>
          </a:p>
        </p:txBody>
      </p:sp>
      <p:sp>
        <p:nvSpPr>
          <p:cNvPr id="7173" name="Rectangle 14"/>
          <p:cNvSpPr>
            <a:spLocks noGrp="1" noChangeArrowheads="1"/>
          </p:cNvSpPr>
          <p:nvPr>
            <p:ph type="body" sz="half" idx="1"/>
          </p:nvPr>
        </p:nvSpPr>
        <p:spPr>
          <a:xfrm>
            <a:off x="244508" y="838201"/>
            <a:ext cx="4473575" cy="4114800"/>
          </a:xfrm>
        </p:spPr>
        <p:txBody>
          <a:bodyPr/>
          <a:lstStyle/>
          <a:p>
            <a:pPr eaLnBrk="1" hangingPunct="1"/>
            <a:r>
              <a:rPr lang="en-US" sz="2000" dirty="0" err="1"/>
              <a:t>Presión</a:t>
            </a:r>
            <a:r>
              <a:rPr lang="en-US" sz="2000" dirty="0"/>
              <a:t> : </a:t>
            </a:r>
          </a:p>
          <a:p>
            <a:pPr eaLnBrk="1" hangingPunct="1">
              <a:buNone/>
            </a:pPr>
            <a:endParaRPr lang="en-US" sz="2000" dirty="0"/>
          </a:p>
          <a:p>
            <a:pPr eaLnBrk="1" hangingPunct="1"/>
            <a:r>
              <a:rPr lang="en-US" sz="2000" dirty="0" err="1"/>
              <a:t>Presión</a:t>
            </a:r>
            <a:r>
              <a:rPr lang="en-US" sz="2000" dirty="0"/>
              <a:t> </a:t>
            </a:r>
            <a:r>
              <a:rPr lang="en-US" sz="2000" dirty="0" err="1"/>
              <a:t>ejercida</a:t>
            </a:r>
            <a:r>
              <a:rPr lang="en-US" sz="2000" dirty="0"/>
              <a:t> </a:t>
            </a:r>
            <a:r>
              <a:rPr lang="en-US" sz="2000" dirty="0" err="1"/>
              <a:t>por</a:t>
            </a:r>
            <a:r>
              <a:rPr lang="en-US" sz="2000" dirty="0"/>
              <a:t> </a:t>
            </a:r>
            <a:r>
              <a:rPr lang="en-US" sz="2000" dirty="0" err="1"/>
              <a:t>una</a:t>
            </a:r>
            <a:r>
              <a:rPr lang="en-US" sz="2000" dirty="0"/>
              <a:t> </a:t>
            </a:r>
            <a:r>
              <a:rPr lang="en-US" sz="2000" dirty="0" err="1"/>
              <a:t>columna</a:t>
            </a:r>
            <a:r>
              <a:rPr lang="en-US" sz="2000" dirty="0"/>
              <a:t> de </a:t>
            </a:r>
            <a:r>
              <a:rPr lang="en-US" sz="2000" dirty="0" err="1"/>
              <a:t>fluido</a:t>
            </a:r>
            <a:r>
              <a:rPr lang="en-US" sz="2000" dirty="0"/>
              <a:t>:</a:t>
            </a:r>
          </a:p>
          <a:p>
            <a:pPr lvl="1" eaLnBrk="1" hangingPunct="1">
              <a:buFontTx/>
              <a:buNone/>
            </a:pPr>
            <a:endParaRPr lang="en-US" sz="2000" dirty="0"/>
          </a:p>
        </p:txBody>
      </p:sp>
      <p:grpSp>
        <p:nvGrpSpPr>
          <p:cNvPr id="7174" name="Group 13"/>
          <p:cNvGrpSpPr>
            <a:grpSpLocks/>
          </p:cNvGrpSpPr>
          <p:nvPr/>
        </p:nvGrpSpPr>
        <p:grpSpPr bwMode="auto">
          <a:xfrm>
            <a:off x="3556897" y="666988"/>
            <a:ext cx="2816225" cy="866775"/>
            <a:chOff x="1610" y="1457"/>
            <a:chExt cx="1774" cy="546"/>
          </a:xfrm>
        </p:grpSpPr>
        <p:sp>
          <p:nvSpPr>
            <p:cNvPr id="7176" name="Text Box 4"/>
            <p:cNvSpPr txBox="1">
              <a:spLocks noChangeArrowheads="1"/>
            </p:cNvSpPr>
            <p:nvPr/>
          </p:nvSpPr>
          <p:spPr bwMode="auto">
            <a:xfrm>
              <a:off x="1610" y="1632"/>
              <a:ext cx="1040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i="1" dirty="0">
                  <a:latin typeface="Arial" charset="0"/>
                </a:rPr>
                <a:t>P</a:t>
              </a:r>
              <a:r>
                <a:rPr lang="en-US" sz="1800" dirty="0">
                  <a:latin typeface="Arial" charset="0"/>
                </a:rPr>
                <a:t> (Pa)  =                                         </a:t>
              </a:r>
              <a:endParaRPr lang="en-CA" sz="1800" dirty="0">
                <a:latin typeface="Arial" charset="0"/>
              </a:endParaRPr>
            </a:p>
          </p:txBody>
        </p:sp>
        <p:sp>
          <p:nvSpPr>
            <p:cNvPr id="7177" name="Text Box 5"/>
            <p:cNvSpPr txBox="1">
              <a:spLocks noChangeArrowheads="1"/>
            </p:cNvSpPr>
            <p:nvPr/>
          </p:nvSpPr>
          <p:spPr bwMode="auto">
            <a:xfrm>
              <a:off x="2559" y="1770"/>
              <a:ext cx="735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charset="0"/>
                </a:rPr>
                <a:t>Área (m</a:t>
              </a:r>
              <a:r>
                <a:rPr lang="en-US" sz="1800" baseline="30000">
                  <a:latin typeface="Arial" charset="0"/>
                </a:rPr>
                <a:t>2</a:t>
              </a:r>
              <a:r>
                <a:rPr lang="en-US" sz="1800">
                  <a:latin typeface="Arial" charset="0"/>
                </a:rPr>
                <a:t>)</a:t>
              </a:r>
              <a:endParaRPr lang="en-CA" sz="1800">
                <a:latin typeface="Arial" charset="0"/>
              </a:endParaRPr>
            </a:p>
          </p:txBody>
        </p:sp>
        <p:sp>
          <p:nvSpPr>
            <p:cNvPr id="7178" name="Text Box 9"/>
            <p:cNvSpPr txBox="1">
              <a:spLocks noChangeArrowheads="1"/>
            </p:cNvSpPr>
            <p:nvPr/>
          </p:nvSpPr>
          <p:spPr bwMode="auto">
            <a:xfrm>
              <a:off x="2573" y="1457"/>
              <a:ext cx="811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charset="0"/>
                </a:rPr>
                <a:t>Fuerza (N)</a:t>
              </a:r>
              <a:endParaRPr lang="en-CA" sz="1800">
                <a:latin typeface="Arial" charset="0"/>
              </a:endParaRPr>
            </a:p>
          </p:txBody>
        </p:sp>
        <p:sp>
          <p:nvSpPr>
            <p:cNvPr id="7179" name="Line 11"/>
            <p:cNvSpPr>
              <a:spLocks noChangeShapeType="1"/>
            </p:cNvSpPr>
            <p:nvPr/>
          </p:nvSpPr>
          <p:spPr bwMode="auto">
            <a:xfrm>
              <a:off x="2527" y="1770"/>
              <a:ext cx="7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s-ES" sz="1800"/>
            </a:p>
          </p:txBody>
        </p:sp>
      </p:grpSp>
      <p:sp>
        <p:nvSpPr>
          <p:cNvPr id="7175" name="Text Box 15"/>
          <p:cNvSpPr txBox="1">
            <a:spLocks noChangeArrowheads="1"/>
          </p:cNvSpPr>
          <p:nvPr/>
        </p:nvSpPr>
        <p:spPr bwMode="auto">
          <a:xfrm>
            <a:off x="3556897" y="1937884"/>
            <a:ext cx="145648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1" dirty="0">
                <a:latin typeface="Arial" charset="0"/>
              </a:rPr>
              <a:t>P</a:t>
            </a:r>
            <a:r>
              <a:rPr lang="en-US" sz="1800" dirty="0">
                <a:latin typeface="Arial" charset="0"/>
              </a:rPr>
              <a:t>  =  </a:t>
            </a:r>
            <a:r>
              <a:rPr lang="en-US" sz="1800" i="1" dirty="0">
                <a:latin typeface="Arial" charset="0"/>
              </a:rPr>
              <a:t>g ·h </a:t>
            </a:r>
            <a:r>
              <a:rPr lang="en-US" sz="1800" i="1" dirty="0">
                <a:latin typeface="Arial" charset="0"/>
                <a:cs typeface="Times New Roman" pitchFamily="18" charset="0"/>
              </a:rPr>
              <a:t>·d</a:t>
            </a:r>
            <a:r>
              <a:rPr lang="en-US" sz="1800" i="1" dirty="0">
                <a:latin typeface="Arial" charset="0"/>
              </a:rPr>
              <a:t> </a:t>
            </a:r>
          </a:p>
        </p:txBody>
      </p:sp>
      <p:pic>
        <p:nvPicPr>
          <p:cNvPr id="11" name="Picture 9" descr="aabyhfz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508" y="2496457"/>
            <a:ext cx="4695446" cy="4122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484913" y="2322136"/>
            <a:ext cx="4474969" cy="40011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Presión barométrica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5207897" y="3033486"/>
            <a:ext cx="4214812" cy="32778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 err="1">
                <a:latin typeface="Arial" charset="0"/>
              </a:rPr>
              <a:t>Presión</a:t>
            </a:r>
            <a:r>
              <a:rPr lang="en-US" sz="1800" b="1" dirty="0">
                <a:latin typeface="Arial" charset="0"/>
              </a:rPr>
              <a:t> </a:t>
            </a:r>
            <a:r>
              <a:rPr lang="en-US" sz="1800" b="1" dirty="0" err="1">
                <a:latin typeface="Arial" charset="0"/>
              </a:rPr>
              <a:t>atmosférica</a:t>
            </a:r>
            <a:r>
              <a:rPr lang="en-US" sz="1800" b="1" dirty="0">
                <a:latin typeface="Arial" charset="0"/>
              </a:rPr>
              <a:t> </a:t>
            </a:r>
          </a:p>
          <a:p>
            <a:r>
              <a:rPr lang="en-US" sz="1800" dirty="0">
                <a:latin typeface="Arial" charset="0"/>
              </a:rPr>
              <a:t>1,00 </a:t>
            </a:r>
            <a:r>
              <a:rPr lang="en-US" sz="1800" dirty="0" err="1">
                <a:latin typeface="Arial" charset="0"/>
              </a:rPr>
              <a:t>atm</a:t>
            </a:r>
            <a:endParaRPr lang="en-US" sz="1800" dirty="0">
              <a:latin typeface="Arial" charset="0"/>
            </a:endParaRPr>
          </a:p>
          <a:p>
            <a:r>
              <a:rPr lang="en-US" sz="1800" dirty="0">
                <a:latin typeface="Arial" charset="0"/>
              </a:rPr>
              <a:t>760 mm Hg, 760 </a:t>
            </a:r>
            <a:r>
              <a:rPr lang="en-US" sz="1800" dirty="0" err="1">
                <a:latin typeface="Arial" charset="0"/>
              </a:rPr>
              <a:t>torr</a:t>
            </a:r>
            <a:endParaRPr lang="en-US" sz="1800" dirty="0">
              <a:latin typeface="Arial" charset="0"/>
            </a:endParaRPr>
          </a:p>
          <a:p>
            <a:r>
              <a:rPr lang="en-US" sz="1800" dirty="0">
                <a:latin typeface="Arial" charset="0"/>
              </a:rPr>
              <a:t>101,325 </a:t>
            </a:r>
            <a:r>
              <a:rPr lang="en-US" sz="1800" dirty="0" err="1">
                <a:latin typeface="Arial" charset="0"/>
              </a:rPr>
              <a:t>kPa</a:t>
            </a:r>
            <a:endParaRPr lang="en-US" sz="1800" dirty="0">
              <a:latin typeface="Arial" charset="0"/>
            </a:endParaRPr>
          </a:p>
          <a:p>
            <a:r>
              <a:rPr lang="en-US" sz="1800" dirty="0">
                <a:latin typeface="Arial" charset="0"/>
              </a:rPr>
              <a:t>1,01325 bar</a:t>
            </a:r>
          </a:p>
          <a:p>
            <a:r>
              <a:rPr lang="en-US" sz="1800" dirty="0">
                <a:latin typeface="Arial" charset="0"/>
              </a:rPr>
              <a:t>1013,25 mbar</a:t>
            </a:r>
          </a:p>
          <a:p>
            <a:r>
              <a:rPr lang="en-US" sz="1800" b="1" dirty="0" err="1">
                <a:latin typeface="Arial" charset="0"/>
              </a:rPr>
              <a:t>Presión</a:t>
            </a:r>
            <a:r>
              <a:rPr lang="en-US" sz="1800" b="1" dirty="0">
                <a:latin typeface="Arial" charset="0"/>
              </a:rPr>
              <a:t> normal o </a:t>
            </a:r>
            <a:r>
              <a:rPr lang="en-US" sz="1800" b="1" dirty="0" err="1">
                <a:latin typeface="Arial" charset="0"/>
              </a:rPr>
              <a:t>estándar</a:t>
            </a:r>
            <a:endParaRPr lang="en-US" sz="1800" b="1" dirty="0">
              <a:latin typeface="Arial" charset="0"/>
            </a:endParaRPr>
          </a:p>
          <a:p>
            <a:r>
              <a:rPr lang="en-US" sz="1800" i="1" dirty="0">
                <a:latin typeface="Arial" charset="0"/>
              </a:rPr>
              <a:t>Pº</a:t>
            </a:r>
            <a:r>
              <a:rPr lang="en-US" sz="1800" dirty="0">
                <a:latin typeface="Arial" charset="0"/>
              </a:rPr>
              <a:t> = 1 bar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8424000" y="6552000"/>
            <a:ext cx="72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T12.2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077200" cy="400110"/>
          </a:xfrm>
        </p:spPr>
        <p:txBody>
          <a:bodyPr/>
          <a:lstStyle/>
          <a:p>
            <a:pPr eaLnBrk="1" hangingPunct="1"/>
            <a:r>
              <a:rPr lang="en-US" sz="2000" dirty="0" err="1"/>
              <a:t>Manómetros</a:t>
            </a:r>
            <a:endParaRPr lang="en-US" sz="2000" dirty="0"/>
          </a:p>
        </p:txBody>
      </p:sp>
      <p:pic>
        <p:nvPicPr>
          <p:cNvPr id="9221" name="Picture 7" descr="aabyhga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6000" y="1581150"/>
            <a:ext cx="8679542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8424000" y="6552000"/>
            <a:ext cx="72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T12.3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57200" y="2409371"/>
            <a:ext cx="58393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600" b="1" i="1" dirty="0" err="1"/>
              <a:t>P</a:t>
            </a:r>
            <a:r>
              <a:rPr lang="es-ES" sz="1600" b="1" baseline="-25000" dirty="0" err="1"/>
              <a:t>bar</a:t>
            </a:r>
            <a:endParaRPr lang="es-ES" sz="1600" b="1" baseline="-25000" dirty="0"/>
          </a:p>
        </p:txBody>
      </p:sp>
      <p:sp>
        <p:nvSpPr>
          <p:cNvPr id="9" name="8 CuadroTexto"/>
          <p:cNvSpPr txBox="1"/>
          <p:nvPr/>
        </p:nvSpPr>
        <p:spPr>
          <a:xfrm>
            <a:off x="6840000" y="1800000"/>
            <a:ext cx="540000" cy="360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600" b="1" i="1" dirty="0" err="1"/>
              <a:t>P</a:t>
            </a:r>
            <a:r>
              <a:rPr lang="es-ES" sz="1600" b="1" baseline="-25000" dirty="0" err="1"/>
              <a:t>gas</a:t>
            </a:r>
            <a:endParaRPr lang="es-ES" sz="1600" b="1" baseline="-25000" dirty="0"/>
          </a:p>
        </p:txBody>
      </p:sp>
      <p:sp>
        <p:nvSpPr>
          <p:cNvPr id="13" name="12 Forma libre"/>
          <p:cNvSpPr/>
          <p:nvPr/>
        </p:nvSpPr>
        <p:spPr bwMode="auto">
          <a:xfrm>
            <a:off x="1471613" y="2566988"/>
            <a:ext cx="357946" cy="244394"/>
          </a:xfrm>
          <a:custGeom>
            <a:avLst/>
            <a:gdLst>
              <a:gd name="connsiteX0" fmla="*/ 14287 w 357946"/>
              <a:gd name="connsiteY0" fmla="*/ 28575 h 244394"/>
              <a:gd name="connsiteX1" fmla="*/ 28575 w 357946"/>
              <a:gd name="connsiteY1" fmla="*/ 176212 h 244394"/>
              <a:gd name="connsiteX2" fmla="*/ 33337 w 357946"/>
              <a:gd name="connsiteY2" fmla="*/ 190500 h 244394"/>
              <a:gd name="connsiteX3" fmla="*/ 57150 w 357946"/>
              <a:gd name="connsiteY3" fmla="*/ 219075 h 244394"/>
              <a:gd name="connsiteX4" fmla="*/ 80962 w 357946"/>
              <a:gd name="connsiteY4" fmla="*/ 242887 h 244394"/>
              <a:gd name="connsiteX5" fmla="*/ 195262 w 357946"/>
              <a:gd name="connsiteY5" fmla="*/ 238125 h 244394"/>
              <a:gd name="connsiteX6" fmla="*/ 223837 w 357946"/>
              <a:gd name="connsiteY6" fmla="*/ 219075 h 244394"/>
              <a:gd name="connsiteX7" fmla="*/ 252412 w 357946"/>
              <a:gd name="connsiteY7" fmla="*/ 200025 h 244394"/>
              <a:gd name="connsiteX8" fmla="*/ 280987 w 357946"/>
              <a:gd name="connsiteY8" fmla="*/ 185737 h 244394"/>
              <a:gd name="connsiteX9" fmla="*/ 309562 w 357946"/>
              <a:gd name="connsiteY9" fmla="*/ 171450 h 244394"/>
              <a:gd name="connsiteX10" fmla="*/ 342900 w 357946"/>
              <a:gd name="connsiteY10" fmla="*/ 166687 h 244394"/>
              <a:gd name="connsiteX11" fmla="*/ 352425 w 357946"/>
              <a:gd name="connsiteY11" fmla="*/ 123825 h 244394"/>
              <a:gd name="connsiteX12" fmla="*/ 357187 w 357946"/>
              <a:gd name="connsiteY12" fmla="*/ 109537 h 244394"/>
              <a:gd name="connsiteX13" fmla="*/ 352425 w 357946"/>
              <a:gd name="connsiteY13" fmla="*/ 33337 h 244394"/>
              <a:gd name="connsiteX14" fmla="*/ 338137 w 357946"/>
              <a:gd name="connsiteY14" fmla="*/ 23812 h 244394"/>
              <a:gd name="connsiteX15" fmla="*/ 209550 w 357946"/>
              <a:gd name="connsiteY15" fmla="*/ 19050 h 244394"/>
              <a:gd name="connsiteX16" fmla="*/ 180975 w 357946"/>
              <a:gd name="connsiteY16" fmla="*/ 4762 h 244394"/>
              <a:gd name="connsiteX17" fmla="*/ 166687 w 357946"/>
              <a:gd name="connsiteY17" fmla="*/ 0 h 244394"/>
              <a:gd name="connsiteX18" fmla="*/ 42862 w 357946"/>
              <a:gd name="connsiteY18" fmla="*/ 4762 h 244394"/>
              <a:gd name="connsiteX19" fmla="*/ 28575 w 357946"/>
              <a:gd name="connsiteY19" fmla="*/ 9525 h 244394"/>
              <a:gd name="connsiteX20" fmla="*/ 14287 w 357946"/>
              <a:gd name="connsiteY20" fmla="*/ 19050 h 244394"/>
              <a:gd name="connsiteX21" fmla="*/ 0 w 357946"/>
              <a:gd name="connsiteY21" fmla="*/ 47625 h 244394"/>
              <a:gd name="connsiteX22" fmla="*/ 4762 w 357946"/>
              <a:gd name="connsiteY22" fmla="*/ 61912 h 244394"/>
              <a:gd name="connsiteX23" fmla="*/ 14287 w 357946"/>
              <a:gd name="connsiteY23" fmla="*/ 28575 h 244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57946" h="244394">
                <a:moveTo>
                  <a:pt x="14287" y="28575"/>
                </a:moveTo>
                <a:cubicBezTo>
                  <a:pt x="18256" y="47625"/>
                  <a:pt x="6490" y="109953"/>
                  <a:pt x="28575" y="176212"/>
                </a:cubicBezTo>
                <a:cubicBezTo>
                  <a:pt x="30162" y="180975"/>
                  <a:pt x="30552" y="186323"/>
                  <a:pt x="33337" y="190500"/>
                </a:cubicBezTo>
                <a:cubicBezTo>
                  <a:pt x="56985" y="225971"/>
                  <a:pt x="26592" y="182406"/>
                  <a:pt x="57150" y="219075"/>
                </a:cubicBezTo>
                <a:cubicBezTo>
                  <a:pt x="76994" y="242887"/>
                  <a:pt x="54769" y="225424"/>
                  <a:pt x="80962" y="242887"/>
                </a:cubicBezTo>
                <a:cubicBezTo>
                  <a:pt x="119062" y="241300"/>
                  <a:pt x="157648" y="244394"/>
                  <a:pt x="195262" y="238125"/>
                </a:cubicBezTo>
                <a:cubicBezTo>
                  <a:pt x="206554" y="236243"/>
                  <a:pt x="214312" y="225425"/>
                  <a:pt x="223837" y="219075"/>
                </a:cubicBezTo>
                <a:lnTo>
                  <a:pt x="252412" y="200025"/>
                </a:lnTo>
                <a:cubicBezTo>
                  <a:pt x="293355" y="172730"/>
                  <a:pt x="241556" y="205453"/>
                  <a:pt x="280987" y="185737"/>
                </a:cubicBezTo>
                <a:cubicBezTo>
                  <a:pt x="299717" y="176372"/>
                  <a:pt x="289612" y="175440"/>
                  <a:pt x="309562" y="171450"/>
                </a:cubicBezTo>
                <a:cubicBezTo>
                  <a:pt x="320570" y="169248"/>
                  <a:pt x="331787" y="168275"/>
                  <a:pt x="342900" y="166687"/>
                </a:cubicBezTo>
                <a:cubicBezTo>
                  <a:pt x="353620" y="134526"/>
                  <a:pt x="341250" y="174112"/>
                  <a:pt x="352425" y="123825"/>
                </a:cubicBezTo>
                <a:cubicBezTo>
                  <a:pt x="353514" y="118924"/>
                  <a:pt x="355600" y="114300"/>
                  <a:pt x="357187" y="109537"/>
                </a:cubicBezTo>
                <a:cubicBezTo>
                  <a:pt x="355600" y="84137"/>
                  <a:pt x="357946" y="58181"/>
                  <a:pt x="352425" y="33337"/>
                </a:cubicBezTo>
                <a:cubicBezTo>
                  <a:pt x="351183" y="27749"/>
                  <a:pt x="343833" y="24382"/>
                  <a:pt x="338137" y="23812"/>
                </a:cubicBezTo>
                <a:cubicBezTo>
                  <a:pt x="295458" y="19544"/>
                  <a:pt x="252412" y="20637"/>
                  <a:pt x="209550" y="19050"/>
                </a:cubicBezTo>
                <a:cubicBezTo>
                  <a:pt x="173629" y="7075"/>
                  <a:pt x="217912" y="23230"/>
                  <a:pt x="180975" y="4762"/>
                </a:cubicBezTo>
                <a:cubicBezTo>
                  <a:pt x="176485" y="2517"/>
                  <a:pt x="171450" y="1587"/>
                  <a:pt x="166687" y="0"/>
                </a:cubicBezTo>
                <a:cubicBezTo>
                  <a:pt x="125412" y="1587"/>
                  <a:pt x="84070" y="1920"/>
                  <a:pt x="42862" y="4762"/>
                </a:cubicBezTo>
                <a:cubicBezTo>
                  <a:pt x="37854" y="5107"/>
                  <a:pt x="33065" y="7280"/>
                  <a:pt x="28575" y="9525"/>
                </a:cubicBezTo>
                <a:cubicBezTo>
                  <a:pt x="23455" y="12085"/>
                  <a:pt x="19050" y="15875"/>
                  <a:pt x="14287" y="19050"/>
                </a:cubicBezTo>
                <a:cubicBezTo>
                  <a:pt x="9470" y="26276"/>
                  <a:pt x="0" y="37764"/>
                  <a:pt x="0" y="47625"/>
                </a:cubicBezTo>
                <a:cubicBezTo>
                  <a:pt x="0" y="52645"/>
                  <a:pt x="3175" y="57150"/>
                  <a:pt x="4762" y="61912"/>
                </a:cubicBezTo>
                <a:cubicBezTo>
                  <a:pt x="22418" y="56028"/>
                  <a:pt x="10318" y="9525"/>
                  <a:pt x="14287" y="28575"/>
                </a:cubicBez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386000" y="2268000"/>
            <a:ext cx="5040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600" b="1" i="1" dirty="0" err="1"/>
              <a:t>P</a:t>
            </a:r>
            <a:r>
              <a:rPr lang="es-ES" sz="1600" b="1" baseline="-25000" dirty="0" err="1"/>
              <a:t>gas</a:t>
            </a:r>
            <a:endParaRPr lang="es-ES" sz="1600" b="1" baseline="-250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632468" y="1800000"/>
            <a:ext cx="58393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600" b="1" i="1" dirty="0" err="1"/>
              <a:t>P</a:t>
            </a:r>
            <a:r>
              <a:rPr lang="es-ES" sz="1600" b="1" baseline="-25000" dirty="0" err="1"/>
              <a:t>bar</a:t>
            </a:r>
            <a:endParaRPr lang="es-ES" sz="1600" b="1" baseline="-250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4601029" y="3370171"/>
            <a:ext cx="540000" cy="360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600" b="1" i="1" dirty="0" err="1"/>
              <a:t>P</a:t>
            </a:r>
            <a:r>
              <a:rPr lang="es-ES" sz="1600" b="1" baseline="-25000" dirty="0" err="1"/>
              <a:t>gas</a:t>
            </a:r>
            <a:endParaRPr lang="es-ES" sz="1600" b="1" baseline="-250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5809611" y="3370171"/>
            <a:ext cx="58393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600" b="1" i="1" dirty="0" err="1"/>
              <a:t>P</a:t>
            </a:r>
            <a:r>
              <a:rPr lang="es-ES" sz="1600" b="1" baseline="-25000" dirty="0" err="1"/>
              <a:t>bar</a:t>
            </a:r>
            <a:endParaRPr lang="es-ES" sz="1600" b="1" baseline="-250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3672000" y="2811382"/>
            <a:ext cx="504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800" b="1" dirty="0">
                <a:solidFill>
                  <a:schemeClr val="tx2"/>
                </a:solidFill>
                <a:latin typeface="Symbol" pitchFamily="18" charset="2"/>
              </a:rPr>
              <a:t>D</a:t>
            </a:r>
            <a:r>
              <a:rPr lang="es-ES" sz="1600" b="1" i="1" dirty="0">
                <a:solidFill>
                  <a:schemeClr val="tx2"/>
                </a:solidFill>
              </a:rPr>
              <a:t>P</a:t>
            </a:r>
            <a:endParaRPr lang="es-ES" sz="1600" b="1" baseline="-25000" dirty="0">
              <a:solidFill>
                <a:schemeClr val="tx2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6840000" y="2747925"/>
            <a:ext cx="504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800" b="1" dirty="0">
                <a:solidFill>
                  <a:schemeClr val="tx2"/>
                </a:solidFill>
                <a:latin typeface="Symbol" pitchFamily="18" charset="2"/>
              </a:rPr>
              <a:t>D</a:t>
            </a:r>
            <a:r>
              <a:rPr lang="es-ES" sz="1600" b="1" i="1" dirty="0">
                <a:solidFill>
                  <a:schemeClr val="tx2"/>
                </a:solidFill>
              </a:rPr>
              <a:t>P</a:t>
            </a:r>
            <a:endParaRPr lang="es-ES" sz="1600" b="1" baseline="-25000" dirty="0">
              <a:solidFill>
                <a:schemeClr val="tx2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2952000" y="4608000"/>
            <a:ext cx="2592000" cy="1620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600" b="1" i="1" dirty="0" err="1"/>
              <a:t>P</a:t>
            </a:r>
            <a:r>
              <a:rPr lang="es-ES" sz="1600" b="1" i="1" baseline="-25000" dirty="0" err="1"/>
              <a:t>gas</a:t>
            </a:r>
            <a:r>
              <a:rPr lang="es-ES" sz="1600" b="1" dirty="0"/>
              <a:t> = </a:t>
            </a:r>
            <a:r>
              <a:rPr lang="es-ES" sz="1600" b="1" i="1" dirty="0" err="1"/>
              <a:t>P</a:t>
            </a:r>
            <a:r>
              <a:rPr lang="es-ES" sz="1600" b="1" baseline="-25000" dirty="0" err="1"/>
              <a:t>bar</a:t>
            </a:r>
            <a:r>
              <a:rPr lang="es-ES" sz="1600" b="1" dirty="0"/>
              <a:t> + </a:t>
            </a:r>
            <a:r>
              <a:rPr lang="es-ES" sz="1800" b="1" dirty="0">
                <a:solidFill>
                  <a:schemeClr val="tx2"/>
                </a:solidFill>
                <a:latin typeface="Symbol" pitchFamily="18" charset="2"/>
              </a:rPr>
              <a:t>D</a:t>
            </a:r>
            <a:r>
              <a:rPr lang="es-ES" sz="1600" b="1" i="1" dirty="0">
                <a:solidFill>
                  <a:schemeClr val="tx2"/>
                </a:solidFill>
              </a:rPr>
              <a:t>P</a:t>
            </a:r>
          </a:p>
          <a:p>
            <a:pPr algn="ctr">
              <a:buFont typeface="Symbol"/>
              <a:buChar char=" "/>
            </a:pPr>
            <a:r>
              <a:rPr lang="es-ES" sz="1800" b="1" dirty="0">
                <a:solidFill>
                  <a:schemeClr val="tx2"/>
                </a:solidFill>
                <a:latin typeface="Symbol" pitchFamily="18" charset="2"/>
              </a:rPr>
              <a:t>(D</a:t>
            </a:r>
            <a:r>
              <a:rPr lang="es-ES" sz="1600" b="1" i="1" dirty="0">
                <a:solidFill>
                  <a:schemeClr val="tx2"/>
                </a:solidFill>
              </a:rPr>
              <a:t>P </a:t>
            </a:r>
            <a:r>
              <a:rPr lang="es-ES" sz="1600" b="1" dirty="0"/>
              <a:t>&gt; 0)                                  </a:t>
            </a:r>
          </a:p>
          <a:p>
            <a:pPr>
              <a:buFont typeface="Symbol"/>
              <a:buChar char=" "/>
            </a:pPr>
            <a:r>
              <a:rPr lang="es-ES" sz="1600" dirty="0"/>
              <a:t>(b) Presión del gas mayor      que presión barométrica.</a:t>
            </a:r>
          </a:p>
          <a:p>
            <a:pPr>
              <a:buFont typeface="Symbol"/>
              <a:buChar char=" "/>
            </a:pPr>
            <a:endParaRPr lang="es-ES" sz="1600" b="1" baseline="-25000" dirty="0">
              <a:solidFill>
                <a:schemeClr val="tx2"/>
              </a:solidFill>
            </a:endParaRPr>
          </a:p>
          <a:p>
            <a:endParaRPr lang="es-ES" sz="1600" dirty="0">
              <a:solidFill>
                <a:schemeClr val="tx2"/>
              </a:solidFill>
            </a:endParaRPr>
          </a:p>
          <a:p>
            <a:r>
              <a:rPr lang="es-ES" sz="1600" b="1" dirty="0"/>
              <a:t> </a:t>
            </a:r>
            <a:endParaRPr lang="es-ES" sz="1600" b="1" baseline="-25000" dirty="0"/>
          </a:p>
          <a:p>
            <a:r>
              <a:rPr lang="es-ES" sz="1600" b="1" dirty="0"/>
              <a:t> </a:t>
            </a:r>
            <a:endParaRPr lang="es-ES" sz="1600" b="1" baseline="-25000" dirty="0"/>
          </a:p>
        </p:txBody>
      </p:sp>
      <p:sp>
        <p:nvSpPr>
          <p:cNvPr id="21" name="20 CuadroTexto"/>
          <p:cNvSpPr txBox="1"/>
          <p:nvPr/>
        </p:nvSpPr>
        <p:spPr>
          <a:xfrm>
            <a:off x="0" y="4608000"/>
            <a:ext cx="2485542" cy="1620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600" b="1" i="1" dirty="0"/>
              <a:t>       </a:t>
            </a:r>
            <a:r>
              <a:rPr lang="es-ES" sz="1600" b="1" i="1" dirty="0" err="1"/>
              <a:t>P</a:t>
            </a:r>
            <a:r>
              <a:rPr lang="es-ES" sz="1600" b="1" i="1" baseline="-25000" dirty="0" err="1"/>
              <a:t>gas</a:t>
            </a:r>
            <a:r>
              <a:rPr lang="es-ES" sz="1600" b="1" dirty="0"/>
              <a:t> = </a:t>
            </a:r>
            <a:r>
              <a:rPr lang="es-ES" sz="1600" b="1" i="1" dirty="0" err="1"/>
              <a:t>P</a:t>
            </a:r>
            <a:r>
              <a:rPr lang="es-ES" sz="1600" b="1" baseline="-25000" dirty="0" err="1"/>
              <a:t>bar</a:t>
            </a:r>
            <a:r>
              <a:rPr lang="es-ES" sz="1600" b="1" dirty="0"/>
              <a:t> </a:t>
            </a:r>
            <a:endParaRPr lang="es-ES" sz="1600" b="1" i="1" dirty="0">
              <a:solidFill>
                <a:schemeClr val="tx2"/>
              </a:solidFill>
            </a:endParaRPr>
          </a:p>
          <a:p>
            <a:pPr algn="ctr">
              <a:buFont typeface="Symbol"/>
              <a:buChar char=" "/>
            </a:pPr>
            <a:r>
              <a:rPr lang="es-ES" sz="1600" b="1" dirty="0"/>
              <a:t>                                 </a:t>
            </a:r>
          </a:p>
          <a:p>
            <a:pPr>
              <a:buFont typeface="Symbol"/>
              <a:buChar char=" "/>
            </a:pPr>
            <a:r>
              <a:rPr lang="es-ES" sz="1600" dirty="0"/>
              <a:t>(a) Presión del gas igual      a presión barométrica.</a:t>
            </a:r>
          </a:p>
          <a:p>
            <a:pPr>
              <a:buFont typeface="Symbol"/>
              <a:buChar char=" "/>
            </a:pPr>
            <a:endParaRPr lang="es-ES" sz="1600" b="1" baseline="-25000" dirty="0">
              <a:solidFill>
                <a:schemeClr val="tx2"/>
              </a:solidFill>
            </a:endParaRPr>
          </a:p>
          <a:p>
            <a:endParaRPr lang="es-ES" sz="1600" dirty="0">
              <a:solidFill>
                <a:schemeClr val="tx2"/>
              </a:solidFill>
            </a:endParaRPr>
          </a:p>
          <a:p>
            <a:r>
              <a:rPr lang="es-ES" sz="1600" b="1" dirty="0"/>
              <a:t> </a:t>
            </a:r>
            <a:endParaRPr lang="es-ES" sz="1600" b="1" baseline="-25000" dirty="0"/>
          </a:p>
          <a:p>
            <a:r>
              <a:rPr lang="es-ES" sz="1600" b="1" dirty="0"/>
              <a:t> </a:t>
            </a:r>
            <a:endParaRPr lang="es-ES" sz="1600" b="1" baseline="-250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5976000" y="4608000"/>
            <a:ext cx="2664000" cy="16466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600" b="1" i="1" dirty="0" err="1"/>
              <a:t>P</a:t>
            </a:r>
            <a:r>
              <a:rPr lang="es-ES" sz="1600" b="1" i="1" baseline="-25000" dirty="0" err="1"/>
              <a:t>gas</a:t>
            </a:r>
            <a:r>
              <a:rPr lang="es-ES" sz="1600" b="1" dirty="0"/>
              <a:t> = </a:t>
            </a:r>
            <a:r>
              <a:rPr lang="es-ES" sz="1600" b="1" i="1" dirty="0" err="1"/>
              <a:t>P</a:t>
            </a:r>
            <a:r>
              <a:rPr lang="es-ES" sz="1600" b="1" baseline="-25000" dirty="0" err="1"/>
              <a:t>bar</a:t>
            </a:r>
            <a:r>
              <a:rPr lang="es-ES" sz="1600" b="1" dirty="0"/>
              <a:t> + </a:t>
            </a:r>
            <a:r>
              <a:rPr lang="es-ES" sz="1800" b="1" dirty="0">
                <a:solidFill>
                  <a:schemeClr val="tx2"/>
                </a:solidFill>
                <a:latin typeface="Symbol" pitchFamily="18" charset="2"/>
              </a:rPr>
              <a:t>D</a:t>
            </a:r>
            <a:r>
              <a:rPr lang="es-ES" sz="1600" b="1" i="1" dirty="0">
                <a:solidFill>
                  <a:schemeClr val="tx2"/>
                </a:solidFill>
              </a:rPr>
              <a:t>P</a:t>
            </a:r>
          </a:p>
          <a:p>
            <a:pPr algn="ctr">
              <a:buFont typeface="Symbol"/>
              <a:buChar char=" "/>
            </a:pPr>
            <a:r>
              <a:rPr lang="es-ES" sz="1800" b="1" dirty="0">
                <a:solidFill>
                  <a:schemeClr val="tx2"/>
                </a:solidFill>
                <a:latin typeface="Symbol" pitchFamily="18" charset="2"/>
              </a:rPr>
              <a:t>(D</a:t>
            </a:r>
            <a:r>
              <a:rPr lang="es-ES" sz="1600" b="1" i="1" dirty="0">
                <a:solidFill>
                  <a:schemeClr val="tx2"/>
                </a:solidFill>
              </a:rPr>
              <a:t>P </a:t>
            </a:r>
            <a:r>
              <a:rPr lang="es-ES" sz="1600" b="1" dirty="0"/>
              <a:t>&lt; 0)                                  </a:t>
            </a:r>
          </a:p>
          <a:p>
            <a:pPr>
              <a:buFont typeface="Symbol"/>
              <a:buChar char=" "/>
            </a:pPr>
            <a:r>
              <a:rPr lang="es-ES" sz="1600" dirty="0"/>
              <a:t>(b) Presión del gas menor      que presión barométrica.</a:t>
            </a:r>
            <a:endParaRPr lang="es-ES" sz="1600" b="1" baseline="-25000" dirty="0"/>
          </a:p>
          <a:p>
            <a:endParaRPr lang="es-ES" sz="1600" b="1" baseline="-25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774700" y="0"/>
            <a:ext cx="7432675" cy="400110"/>
          </a:xfrm>
        </p:spPr>
        <p:txBody>
          <a:bodyPr/>
          <a:lstStyle/>
          <a:p>
            <a:pPr eaLnBrk="1" hangingPunct="1"/>
            <a:r>
              <a:rPr lang="en-US" sz="2000" dirty="0" err="1"/>
              <a:t>Condiciones</a:t>
            </a:r>
            <a:r>
              <a:rPr lang="en-US" sz="2000" dirty="0"/>
              <a:t> </a:t>
            </a:r>
            <a:r>
              <a:rPr lang="en-US" sz="2000" dirty="0" err="1"/>
              <a:t>estándar</a:t>
            </a:r>
            <a:r>
              <a:rPr lang="en-US" sz="2000" dirty="0"/>
              <a:t> de </a:t>
            </a:r>
            <a:r>
              <a:rPr lang="en-US" sz="2000" dirty="0" err="1"/>
              <a:t>temperatura</a:t>
            </a:r>
            <a:r>
              <a:rPr lang="en-US" sz="2000" dirty="0"/>
              <a:t> y </a:t>
            </a:r>
            <a:r>
              <a:rPr lang="en-US" sz="2000" dirty="0" err="1"/>
              <a:t>presión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2863" y="1435100"/>
            <a:ext cx="6894512" cy="4802188"/>
          </a:xfrm>
        </p:spPr>
        <p:txBody>
          <a:bodyPr/>
          <a:lstStyle/>
          <a:p>
            <a:pPr eaLnBrk="1" hangingPunct="1"/>
            <a:r>
              <a:rPr lang="en-US" sz="1800" dirty="0"/>
              <a:t>Las </a:t>
            </a:r>
            <a:r>
              <a:rPr lang="en-US" sz="1800" dirty="0" err="1"/>
              <a:t>propiedades</a:t>
            </a:r>
            <a:r>
              <a:rPr lang="en-US" sz="1800" dirty="0"/>
              <a:t> del gas </a:t>
            </a:r>
            <a:r>
              <a:rPr lang="en-US" sz="1800" dirty="0" err="1"/>
              <a:t>dependen</a:t>
            </a:r>
            <a:r>
              <a:rPr lang="en-US" sz="1800" dirty="0"/>
              <a:t> de </a:t>
            </a:r>
            <a:r>
              <a:rPr lang="en-US" sz="1800" dirty="0" err="1"/>
              <a:t>las</a:t>
            </a:r>
            <a:r>
              <a:rPr lang="en-US" sz="1800" dirty="0"/>
              <a:t> </a:t>
            </a:r>
            <a:r>
              <a:rPr lang="en-US" sz="1800" dirty="0" err="1"/>
              <a:t>condiciones</a:t>
            </a:r>
            <a:r>
              <a:rPr lang="en-US" sz="1800" dirty="0"/>
              <a:t>.</a:t>
            </a:r>
          </a:p>
          <a:p>
            <a:pPr eaLnBrk="1" hangingPunct="1">
              <a:buNone/>
            </a:pPr>
            <a:endParaRPr lang="en-US" sz="1800" dirty="0"/>
          </a:p>
          <a:p>
            <a:pPr eaLnBrk="1" hangingPunct="1"/>
            <a:r>
              <a:rPr lang="en-US" sz="1800" dirty="0" err="1"/>
              <a:t>Tradicionalmente</a:t>
            </a:r>
            <a:r>
              <a:rPr lang="en-US" sz="1800" dirty="0"/>
              <a:t>,  </a:t>
            </a:r>
            <a:r>
              <a:rPr lang="en-US" sz="1800" dirty="0" err="1"/>
              <a:t>las</a:t>
            </a:r>
            <a:r>
              <a:rPr lang="en-US" sz="1800" dirty="0"/>
              <a:t> “</a:t>
            </a:r>
            <a:r>
              <a:rPr lang="en-US" sz="1800" dirty="0" err="1"/>
              <a:t>condiciones</a:t>
            </a:r>
            <a:r>
              <a:rPr lang="en-US" sz="1800" dirty="0"/>
              <a:t> </a:t>
            </a:r>
            <a:r>
              <a:rPr lang="en-US" sz="1800" dirty="0" err="1"/>
              <a:t>estándar</a:t>
            </a:r>
            <a:r>
              <a:rPr lang="en-US" sz="1800" dirty="0"/>
              <a:t>” de </a:t>
            </a:r>
            <a:r>
              <a:rPr lang="en-US" sz="1800" dirty="0" err="1"/>
              <a:t>temperatura</a:t>
            </a:r>
            <a:r>
              <a:rPr lang="en-US" sz="1800" dirty="0"/>
              <a:t> y </a:t>
            </a:r>
            <a:r>
              <a:rPr lang="en-US" sz="1800" dirty="0" err="1"/>
              <a:t>presión</a:t>
            </a:r>
            <a:r>
              <a:rPr lang="en-US" sz="1800" dirty="0"/>
              <a:t>.</a:t>
            </a:r>
          </a:p>
          <a:p>
            <a:pPr eaLnBrk="1" hangingPunct="1">
              <a:buNone/>
            </a:pPr>
            <a:endParaRPr lang="en-US" sz="1800" dirty="0"/>
          </a:p>
          <a:p>
            <a:pPr eaLnBrk="1" hangingPunct="1"/>
            <a:endParaRPr lang="en-US" sz="1800" dirty="0"/>
          </a:p>
          <a:p>
            <a:pPr eaLnBrk="1" hangingPunct="1"/>
            <a:endParaRPr lang="en-US" sz="1800" dirty="0"/>
          </a:p>
          <a:p>
            <a:pPr eaLnBrk="1" hangingPunct="1">
              <a:buFontTx/>
              <a:buNone/>
            </a:pPr>
            <a:endParaRPr lang="en-US" sz="1800" dirty="0"/>
          </a:p>
          <a:p>
            <a:pPr eaLnBrk="1" hangingPunct="1"/>
            <a:r>
              <a:rPr lang="en-US" sz="1800" dirty="0" err="1"/>
              <a:t>Desde</a:t>
            </a:r>
            <a:r>
              <a:rPr lang="en-US" sz="1800" dirty="0"/>
              <a:t> 1982 la IUPAC </a:t>
            </a:r>
            <a:r>
              <a:rPr lang="en-US" sz="1800" dirty="0" err="1"/>
              <a:t>recomienda</a:t>
            </a:r>
            <a:endParaRPr lang="en-US" sz="1800" dirty="0"/>
          </a:p>
          <a:p>
            <a:pPr eaLnBrk="1" hangingPunct="1">
              <a:buFontTx/>
              <a:buNone/>
            </a:pPr>
            <a:r>
              <a:rPr lang="en-US" sz="1800" dirty="0"/>
              <a:t>	</a:t>
            </a:r>
            <a:r>
              <a:rPr lang="en-US" sz="1800" dirty="0" err="1"/>
              <a:t>Presión</a:t>
            </a:r>
            <a:r>
              <a:rPr lang="en-US" sz="1800" dirty="0"/>
              <a:t> </a:t>
            </a:r>
            <a:r>
              <a:rPr lang="en-US" sz="1800" dirty="0" err="1"/>
              <a:t>estándar</a:t>
            </a:r>
            <a:r>
              <a:rPr lang="en-US" sz="1800" dirty="0"/>
              <a:t> = </a:t>
            </a:r>
            <a:r>
              <a:rPr lang="en-US" sz="1800" i="1" dirty="0"/>
              <a:t>Pº</a:t>
            </a:r>
            <a:r>
              <a:rPr lang="en-US" sz="1800" dirty="0"/>
              <a:t> = 1 bar</a:t>
            </a: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2631395" y="2641600"/>
            <a:ext cx="4395787" cy="7848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1543050" algn="l"/>
              </a:tabLst>
            </a:pPr>
            <a:r>
              <a:rPr lang="en-US" sz="1800" i="1" dirty="0">
                <a:latin typeface="Arial" charset="0"/>
              </a:rPr>
              <a:t>P</a:t>
            </a:r>
            <a:r>
              <a:rPr lang="en-US" sz="1800" dirty="0">
                <a:latin typeface="Arial" charset="0"/>
              </a:rPr>
              <a:t> = 1 </a:t>
            </a:r>
            <a:r>
              <a:rPr lang="en-US" sz="1800" dirty="0" err="1">
                <a:latin typeface="Arial" charset="0"/>
              </a:rPr>
              <a:t>atm</a:t>
            </a:r>
            <a:r>
              <a:rPr lang="en-US" sz="1800" dirty="0">
                <a:latin typeface="Arial" charset="0"/>
              </a:rPr>
              <a:t> 	= 760 mm Hg</a:t>
            </a:r>
          </a:p>
          <a:p>
            <a:pPr>
              <a:tabLst>
                <a:tab pos="1543050" algn="l"/>
              </a:tabLst>
            </a:pPr>
            <a:r>
              <a:rPr lang="en-US" sz="1800" i="1" dirty="0">
                <a:latin typeface="Arial" charset="0"/>
              </a:rPr>
              <a:t>T</a:t>
            </a:r>
            <a:r>
              <a:rPr lang="en-US" sz="1800" dirty="0">
                <a:latin typeface="Arial" charset="0"/>
              </a:rPr>
              <a:t> = 0 </a:t>
            </a:r>
            <a:r>
              <a:rPr lang="en-US" sz="1800" dirty="0">
                <a:latin typeface="Arial" charset="0"/>
                <a:cs typeface="Times New Roman" pitchFamily="18" charset="0"/>
              </a:rPr>
              <a:t>°C	 = 273,15 K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8424000" y="6550223"/>
            <a:ext cx="72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T12.6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077200" cy="400110"/>
          </a:xfrm>
        </p:spPr>
        <p:txBody>
          <a:bodyPr/>
          <a:lstStyle/>
          <a:p>
            <a:pPr eaLnBrk="1" hangingPunct="1"/>
            <a:r>
              <a:rPr lang="en-US" sz="2000" dirty="0" err="1"/>
              <a:t>Cámara</a:t>
            </a:r>
            <a:r>
              <a:rPr lang="en-US" sz="2000" dirty="0"/>
              <a:t> </a:t>
            </a:r>
            <a:r>
              <a:rPr lang="en-US" sz="2000" dirty="0" err="1"/>
              <a:t>neumática</a:t>
            </a:r>
            <a:endParaRPr lang="en-US" sz="2000" dirty="0"/>
          </a:p>
        </p:txBody>
      </p:sp>
      <p:sp>
        <p:nvSpPr>
          <p:cNvPr id="331782" name="Text Box 6"/>
          <p:cNvSpPr txBox="1">
            <a:spLocks noChangeArrowheads="1"/>
          </p:cNvSpPr>
          <p:nvPr/>
        </p:nvSpPr>
        <p:spPr bwMode="auto">
          <a:xfrm>
            <a:off x="4984750" y="5056188"/>
            <a:ext cx="33845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 err="1">
                <a:latin typeface="Arial" charset="0"/>
              </a:rPr>
              <a:t>P</a:t>
            </a:r>
            <a:r>
              <a:rPr lang="en-US" baseline="-25000" dirty="0" err="1">
                <a:latin typeface="Arial" charset="0"/>
              </a:rPr>
              <a:t>tot</a:t>
            </a:r>
            <a:r>
              <a:rPr lang="en-US" dirty="0">
                <a:latin typeface="Arial" charset="0"/>
              </a:rPr>
              <a:t> =  </a:t>
            </a:r>
            <a:r>
              <a:rPr lang="en-US" i="1" dirty="0" err="1">
                <a:latin typeface="Arial" charset="0"/>
              </a:rPr>
              <a:t>P</a:t>
            </a:r>
            <a:r>
              <a:rPr lang="en-US" baseline="-25000" dirty="0" err="1">
                <a:latin typeface="Arial" charset="0"/>
              </a:rPr>
              <a:t>bar</a:t>
            </a:r>
            <a:r>
              <a:rPr lang="en-US" dirty="0">
                <a:latin typeface="Arial" charset="0"/>
              </a:rPr>
              <a:t> = </a:t>
            </a:r>
            <a:r>
              <a:rPr lang="en-US" i="1" dirty="0" err="1">
                <a:latin typeface="Arial" charset="0"/>
              </a:rPr>
              <a:t>P</a:t>
            </a:r>
            <a:r>
              <a:rPr lang="en-US" baseline="-25000" dirty="0" err="1">
                <a:latin typeface="Arial" charset="0"/>
              </a:rPr>
              <a:t>gas</a:t>
            </a:r>
            <a:r>
              <a:rPr lang="en-US" dirty="0">
                <a:latin typeface="Arial" charset="0"/>
              </a:rPr>
              <a:t> + </a:t>
            </a:r>
            <a:r>
              <a:rPr lang="en-US" i="1" dirty="0">
                <a:latin typeface="Arial" charset="0"/>
              </a:rPr>
              <a:t>P</a:t>
            </a:r>
            <a:r>
              <a:rPr lang="en-US" baseline="-25000" dirty="0">
                <a:latin typeface="Arial" charset="0"/>
              </a:rPr>
              <a:t>H</a:t>
            </a:r>
            <a:r>
              <a:rPr lang="en-US" baseline="-40000" dirty="0">
                <a:latin typeface="Arial" charset="0"/>
              </a:rPr>
              <a:t>2</a:t>
            </a:r>
            <a:r>
              <a:rPr lang="en-US" baseline="-25000" dirty="0">
                <a:latin typeface="Arial" charset="0"/>
              </a:rPr>
              <a:t>O</a:t>
            </a:r>
            <a:endParaRPr lang="en-US" dirty="0">
              <a:latin typeface="Arial" charset="0"/>
            </a:endParaRPr>
          </a:p>
        </p:txBody>
      </p:sp>
      <p:grpSp>
        <p:nvGrpSpPr>
          <p:cNvPr id="32774" name="Group 9"/>
          <p:cNvGrpSpPr>
            <a:grpSpLocks/>
          </p:cNvGrpSpPr>
          <p:nvPr/>
        </p:nvGrpSpPr>
        <p:grpSpPr bwMode="auto">
          <a:xfrm>
            <a:off x="457200" y="1059543"/>
            <a:ext cx="7912100" cy="3788228"/>
            <a:chOff x="647" y="1016"/>
            <a:chExt cx="4308" cy="2035"/>
          </a:xfrm>
        </p:grpSpPr>
        <p:pic>
          <p:nvPicPr>
            <p:cNvPr id="32775" name="Picture 4" descr="FG06_1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7" y="1016"/>
              <a:ext cx="4308" cy="20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776" name="Text Box 7"/>
            <p:cNvSpPr txBox="1">
              <a:spLocks noChangeArrowheads="1"/>
            </p:cNvSpPr>
            <p:nvPr/>
          </p:nvSpPr>
          <p:spPr bwMode="auto">
            <a:xfrm>
              <a:off x="1956" y="2343"/>
              <a:ext cx="372" cy="154"/>
            </a:xfrm>
            <a:prstGeom prst="rect">
              <a:avLst/>
            </a:prstGeom>
            <a:solidFill>
              <a:srgbClr val="D7F1FD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s-ES" sz="1600" b="1" dirty="0">
                  <a:latin typeface="Arial" charset="0"/>
                </a:rPr>
                <a:t>Agua</a:t>
              </a:r>
            </a:p>
          </p:txBody>
        </p:sp>
        <p:sp>
          <p:nvSpPr>
            <p:cNvPr id="32777" name="Text Box 8"/>
            <p:cNvSpPr txBox="1">
              <a:spLocks noChangeArrowheads="1"/>
            </p:cNvSpPr>
            <p:nvPr/>
          </p:nvSpPr>
          <p:spPr bwMode="auto">
            <a:xfrm>
              <a:off x="4212" y="2333"/>
              <a:ext cx="372" cy="154"/>
            </a:xfrm>
            <a:prstGeom prst="rect">
              <a:avLst/>
            </a:prstGeom>
            <a:solidFill>
              <a:srgbClr val="D7F1FD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s-ES" sz="1600" b="1">
                  <a:latin typeface="Arial" charset="0"/>
                </a:rPr>
                <a:t>Agua</a:t>
              </a:r>
            </a:p>
          </p:txBody>
        </p:sp>
      </p:grpSp>
      <p:sp>
        <p:nvSpPr>
          <p:cNvPr id="9" name="8 CuadroTexto"/>
          <p:cNvSpPr txBox="1"/>
          <p:nvPr/>
        </p:nvSpPr>
        <p:spPr>
          <a:xfrm>
            <a:off x="8424000" y="6550223"/>
            <a:ext cx="72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T12.14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00110"/>
          </a:xfrm>
        </p:spPr>
        <p:txBody>
          <a:bodyPr/>
          <a:lstStyle/>
          <a:p>
            <a:pPr eaLnBrk="1" hangingPunct="1"/>
            <a:r>
              <a:rPr lang="en-US" sz="2000" dirty="0"/>
              <a:t>12.2 </a:t>
            </a:r>
            <a:r>
              <a:rPr lang="en-US" sz="2000" dirty="0" err="1"/>
              <a:t>Combinación</a:t>
            </a:r>
            <a:r>
              <a:rPr lang="en-US" sz="2000" dirty="0"/>
              <a:t> de las </a:t>
            </a:r>
            <a:r>
              <a:rPr lang="en-US" sz="2000" dirty="0" err="1"/>
              <a:t>leyes</a:t>
            </a:r>
            <a:r>
              <a:rPr lang="en-US" sz="2000" dirty="0"/>
              <a:t> de los gases: </a:t>
            </a:r>
            <a:r>
              <a:rPr lang="en-US" sz="2000" dirty="0" err="1"/>
              <a:t>ecuación</a:t>
            </a:r>
            <a:r>
              <a:rPr lang="en-US" sz="2000" dirty="0"/>
              <a:t> de los gases </a:t>
            </a:r>
            <a:r>
              <a:rPr lang="en-US" sz="2000" dirty="0" err="1"/>
              <a:t>ideales</a:t>
            </a:r>
            <a:endParaRPr lang="en-US" sz="2000" dirty="0"/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3625" y="1152526"/>
            <a:ext cx="4503738" cy="1472416"/>
          </a:xfrm>
        </p:spPr>
        <p:txBody>
          <a:bodyPr/>
          <a:lstStyle/>
          <a:p>
            <a:pPr eaLnBrk="1" hangingPunct="1">
              <a:tabLst>
                <a:tab pos="2852738" algn="l"/>
              </a:tabLst>
            </a:pPr>
            <a:r>
              <a:rPr lang="en-US" sz="2000" dirty="0" err="1"/>
              <a:t>Ley</a:t>
            </a:r>
            <a:r>
              <a:rPr lang="en-US" sz="2000" dirty="0"/>
              <a:t> de Boyle	</a:t>
            </a:r>
            <a:r>
              <a:rPr lang="en-US" sz="2000" i="1" dirty="0"/>
              <a:t>V</a:t>
            </a:r>
            <a:r>
              <a:rPr lang="en-US" sz="2000" dirty="0"/>
              <a:t> </a:t>
            </a:r>
            <a:r>
              <a:rPr lang="en-US" sz="2000" dirty="0">
                <a:sym typeface="Symbol" pitchFamily="18" charset="2"/>
              </a:rPr>
              <a:t></a:t>
            </a:r>
            <a:r>
              <a:rPr lang="en-US" sz="2000" dirty="0">
                <a:sym typeface="WP MathA" pitchFamily="2" charset="2"/>
              </a:rPr>
              <a:t> 1/</a:t>
            </a:r>
            <a:r>
              <a:rPr lang="en-US" sz="2000" i="1" dirty="0">
                <a:sym typeface="WP MathA" pitchFamily="2" charset="2"/>
              </a:rPr>
              <a:t>P</a:t>
            </a:r>
          </a:p>
          <a:p>
            <a:pPr eaLnBrk="1" hangingPunct="1">
              <a:tabLst>
                <a:tab pos="2852738" algn="l"/>
              </a:tabLst>
            </a:pPr>
            <a:r>
              <a:rPr lang="en-US" sz="2000" dirty="0" err="1">
                <a:sym typeface="WP MathA" pitchFamily="2" charset="2"/>
              </a:rPr>
              <a:t>Ley</a:t>
            </a:r>
            <a:r>
              <a:rPr lang="en-US" sz="2000" dirty="0">
                <a:sym typeface="WP MathA" pitchFamily="2" charset="2"/>
              </a:rPr>
              <a:t> de Charles 	</a:t>
            </a:r>
            <a:r>
              <a:rPr lang="en-US" sz="2000" i="1" dirty="0">
                <a:sym typeface="WP MathA" pitchFamily="2" charset="2"/>
              </a:rPr>
              <a:t>V</a:t>
            </a:r>
            <a:r>
              <a:rPr lang="en-US" sz="2000" dirty="0">
                <a:sym typeface="WP MathA" pitchFamily="2" charset="2"/>
              </a:rPr>
              <a:t> </a:t>
            </a:r>
            <a:r>
              <a:rPr lang="en-US" sz="2000" dirty="0">
                <a:sym typeface="Symbol" pitchFamily="18" charset="2"/>
              </a:rPr>
              <a:t></a:t>
            </a:r>
            <a:r>
              <a:rPr lang="en-US" sz="2000" dirty="0">
                <a:sym typeface="WP MathA" pitchFamily="2" charset="2"/>
              </a:rPr>
              <a:t> </a:t>
            </a:r>
            <a:r>
              <a:rPr lang="en-US" sz="2000" i="1" dirty="0">
                <a:sym typeface="WP MathA" pitchFamily="2" charset="2"/>
              </a:rPr>
              <a:t>T</a:t>
            </a:r>
          </a:p>
          <a:p>
            <a:pPr eaLnBrk="1" hangingPunct="1">
              <a:tabLst>
                <a:tab pos="2852738" algn="l"/>
              </a:tabLst>
            </a:pPr>
            <a:r>
              <a:rPr lang="en-US" sz="2000" dirty="0" err="1">
                <a:sym typeface="WP MathA" pitchFamily="2" charset="2"/>
              </a:rPr>
              <a:t>Ley</a:t>
            </a:r>
            <a:r>
              <a:rPr lang="en-US" sz="2000" dirty="0">
                <a:sym typeface="WP MathA" pitchFamily="2" charset="2"/>
              </a:rPr>
              <a:t> de Avogadro 	</a:t>
            </a:r>
            <a:r>
              <a:rPr lang="en-US" sz="2000" i="1" dirty="0">
                <a:sym typeface="WP MathA" pitchFamily="2" charset="2"/>
              </a:rPr>
              <a:t>V</a:t>
            </a:r>
            <a:r>
              <a:rPr lang="en-US" sz="2000" dirty="0">
                <a:sym typeface="WP MathA" pitchFamily="2" charset="2"/>
              </a:rPr>
              <a:t> </a:t>
            </a:r>
            <a:r>
              <a:rPr lang="en-US" sz="2000" dirty="0">
                <a:sym typeface="Symbol" pitchFamily="18" charset="2"/>
              </a:rPr>
              <a:t></a:t>
            </a:r>
            <a:r>
              <a:rPr lang="en-US" sz="2000" dirty="0">
                <a:sym typeface="WP MathA" pitchFamily="2" charset="2"/>
              </a:rPr>
              <a:t> </a:t>
            </a:r>
            <a:r>
              <a:rPr lang="en-US" sz="2000" i="1" dirty="0">
                <a:sym typeface="WP MathA" pitchFamily="2" charset="2"/>
              </a:rPr>
              <a:t>n</a:t>
            </a:r>
          </a:p>
        </p:txBody>
      </p:sp>
      <p:sp>
        <p:nvSpPr>
          <p:cNvPr id="305163" name="Text Box 11"/>
          <p:cNvSpPr txBox="1">
            <a:spLocks noChangeArrowheads="1"/>
          </p:cNvSpPr>
          <p:nvPr/>
        </p:nvSpPr>
        <p:spPr bwMode="auto">
          <a:xfrm>
            <a:off x="5567363" y="2801320"/>
            <a:ext cx="1656897" cy="430887"/>
          </a:xfrm>
          <a:prstGeom prst="rect">
            <a:avLst/>
          </a:prstGeom>
          <a:noFill/>
          <a:ln w="25400" algn="ctr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i="1" dirty="0">
                <a:latin typeface="Arial" charset="0"/>
              </a:rPr>
              <a:t>PV = </a:t>
            </a:r>
            <a:r>
              <a:rPr lang="en-US" sz="2200" i="1" dirty="0" err="1">
                <a:latin typeface="Arial" charset="0"/>
              </a:rPr>
              <a:t>nRT</a:t>
            </a:r>
            <a:endParaRPr lang="en-US" sz="2200" i="1" dirty="0">
              <a:latin typeface="Arial" charset="0"/>
            </a:endParaRPr>
          </a:p>
        </p:txBody>
      </p:sp>
      <p:grpSp>
        <p:nvGrpSpPr>
          <p:cNvPr id="17416" name="Group 12"/>
          <p:cNvGrpSpPr>
            <a:grpSpLocks/>
          </p:cNvGrpSpPr>
          <p:nvPr/>
        </p:nvGrpSpPr>
        <p:grpSpPr bwMode="auto">
          <a:xfrm>
            <a:off x="6032500" y="1262623"/>
            <a:ext cx="1447800" cy="887393"/>
            <a:chOff x="3868" y="1622"/>
            <a:chExt cx="912" cy="1049"/>
          </a:xfrm>
        </p:grpSpPr>
        <p:sp>
          <p:nvSpPr>
            <p:cNvPr id="17418" name="Text Box 5"/>
            <p:cNvSpPr txBox="1">
              <a:spLocks noChangeArrowheads="1"/>
            </p:cNvSpPr>
            <p:nvPr/>
          </p:nvSpPr>
          <p:spPr bwMode="auto">
            <a:xfrm>
              <a:off x="3868" y="1993"/>
              <a:ext cx="683" cy="5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 dirty="0">
                  <a:solidFill>
                    <a:schemeClr val="tx2"/>
                  </a:solidFill>
                  <a:latin typeface="Arial" charset="0"/>
                </a:rPr>
                <a:t>V</a:t>
              </a:r>
              <a:r>
                <a:rPr lang="en-US" dirty="0">
                  <a:solidFill>
                    <a:schemeClr val="tx2"/>
                  </a:solidFill>
                  <a:latin typeface="Arial" charset="0"/>
                </a:rPr>
                <a:t> </a:t>
              </a:r>
              <a:r>
                <a:rPr lang="en-US" dirty="0">
                  <a:solidFill>
                    <a:schemeClr val="tx2"/>
                  </a:solidFill>
                  <a:latin typeface="Arial" charset="0"/>
                  <a:sym typeface="Symbol" pitchFamily="18" charset="2"/>
                </a:rPr>
                <a:t></a:t>
              </a:r>
              <a:r>
                <a:rPr lang="en-US" dirty="0">
                  <a:solidFill>
                    <a:schemeClr val="tx2"/>
                  </a:solidFill>
                  <a:latin typeface="Arial" charset="0"/>
                  <a:sym typeface="WP MathA" pitchFamily="2" charset="2"/>
                </a:rPr>
                <a:t> </a:t>
              </a:r>
            </a:p>
          </p:txBody>
        </p:sp>
        <p:sp>
          <p:nvSpPr>
            <p:cNvPr id="17419" name="Text Box 6"/>
            <p:cNvSpPr txBox="1">
              <a:spLocks noChangeArrowheads="1"/>
            </p:cNvSpPr>
            <p:nvPr/>
          </p:nvSpPr>
          <p:spPr bwMode="auto">
            <a:xfrm>
              <a:off x="4399" y="1622"/>
              <a:ext cx="343" cy="5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i="1" dirty="0" err="1">
                  <a:solidFill>
                    <a:schemeClr val="tx2"/>
                  </a:solidFill>
                  <a:latin typeface="Arial" charset="0"/>
                </a:rPr>
                <a:t>nT</a:t>
              </a:r>
              <a:endParaRPr lang="en-US" i="1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17420" name="Text Box 7"/>
            <p:cNvSpPr txBox="1">
              <a:spLocks noChangeArrowheads="1"/>
            </p:cNvSpPr>
            <p:nvPr/>
          </p:nvSpPr>
          <p:spPr bwMode="auto">
            <a:xfrm>
              <a:off x="4449" y="2125"/>
              <a:ext cx="246" cy="5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i="1" dirty="0">
                  <a:solidFill>
                    <a:schemeClr val="tx2"/>
                  </a:solidFill>
                  <a:latin typeface="Arial" charset="0"/>
                </a:rPr>
                <a:t>P</a:t>
              </a:r>
              <a:endParaRPr lang="en-US" i="1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17421" name="Line 8"/>
            <p:cNvSpPr>
              <a:spLocks noChangeShapeType="1"/>
            </p:cNvSpPr>
            <p:nvPr/>
          </p:nvSpPr>
          <p:spPr bwMode="auto">
            <a:xfrm>
              <a:off x="4364" y="2168"/>
              <a:ext cx="416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s-ES"/>
            </a:p>
          </p:txBody>
        </p:sp>
      </p:grpSp>
      <p:sp>
        <p:nvSpPr>
          <p:cNvPr id="13" name="12 Cerrar llave"/>
          <p:cNvSpPr/>
          <p:nvPr/>
        </p:nvSpPr>
        <p:spPr bwMode="auto">
          <a:xfrm>
            <a:off x="5686538" y="1152525"/>
            <a:ext cx="45719" cy="461665"/>
          </a:xfrm>
          <a:prstGeom prst="rightBrac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13 Cerrar llave"/>
          <p:cNvSpPr/>
          <p:nvPr/>
        </p:nvSpPr>
        <p:spPr bwMode="auto">
          <a:xfrm>
            <a:off x="5473020" y="1152525"/>
            <a:ext cx="188685" cy="12600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537491" y="3812650"/>
            <a:ext cx="8077200" cy="40011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Constante de los gases</a:t>
            </a:r>
          </a:p>
        </p:txBody>
      </p:sp>
      <p:grpSp>
        <p:nvGrpSpPr>
          <p:cNvPr id="16" name="Group 14"/>
          <p:cNvGrpSpPr>
            <a:grpSpLocks/>
          </p:cNvGrpSpPr>
          <p:nvPr/>
        </p:nvGrpSpPr>
        <p:grpSpPr bwMode="auto">
          <a:xfrm>
            <a:off x="1571705" y="5063132"/>
            <a:ext cx="1128285" cy="871538"/>
            <a:chOff x="1236" y="1634"/>
            <a:chExt cx="912" cy="549"/>
          </a:xfrm>
        </p:grpSpPr>
        <p:sp>
          <p:nvSpPr>
            <p:cNvPr id="17" name="Text Box 5"/>
            <p:cNvSpPr txBox="1">
              <a:spLocks noChangeArrowheads="1"/>
            </p:cNvSpPr>
            <p:nvPr/>
          </p:nvSpPr>
          <p:spPr bwMode="auto">
            <a:xfrm>
              <a:off x="1236" y="1818"/>
              <a:ext cx="683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i="1">
                  <a:solidFill>
                    <a:schemeClr val="tx2"/>
                  </a:solidFill>
                  <a:latin typeface="Arial" charset="0"/>
                </a:rPr>
                <a:t>R</a:t>
              </a:r>
              <a:r>
                <a:rPr lang="en-US" sz="1800" i="1">
                  <a:latin typeface="Arial" charset="0"/>
                </a:rPr>
                <a:t> </a:t>
              </a:r>
              <a:r>
                <a:rPr lang="en-US" sz="1800" i="1">
                  <a:latin typeface="Arial" charset="0"/>
                  <a:sym typeface="WP MathA" pitchFamily="2" charset="2"/>
                </a:rPr>
                <a:t>= </a:t>
              </a:r>
            </a:p>
          </p:txBody>
        </p:sp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1741" y="1634"/>
              <a:ext cx="398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i="1">
                  <a:latin typeface="Arial" charset="0"/>
                </a:rPr>
                <a:t>PV</a:t>
              </a:r>
              <a:endParaRPr lang="en-US" sz="1800" i="1" baseline="-25000">
                <a:latin typeface="Arial" charset="0"/>
              </a:endParaRPr>
            </a:p>
          </p:txBody>
        </p:sp>
        <p:sp>
          <p:nvSpPr>
            <p:cNvPr id="19" name="Text Box 7"/>
            <p:cNvSpPr txBox="1">
              <a:spLocks noChangeArrowheads="1"/>
            </p:cNvSpPr>
            <p:nvPr/>
          </p:nvSpPr>
          <p:spPr bwMode="auto">
            <a:xfrm>
              <a:off x="1757" y="1950"/>
              <a:ext cx="367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i="1">
                  <a:latin typeface="Arial" charset="0"/>
                </a:rPr>
                <a:t>nT</a:t>
              </a:r>
              <a:endParaRPr lang="en-US" sz="1800" i="1" baseline="-25000">
                <a:latin typeface="Arial" charset="0"/>
              </a:endParaRPr>
            </a:p>
          </p:txBody>
        </p:sp>
        <p:sp>
          <p:nvSpPr>
            <p:cNvPr id="20" name="Line 8"/>
            <p:cNvSpPr>
              <a:spLocks noChangeShapeType="1"/>
            </p:cNvSpPr>
            <p:nvPr/>
          </p:nvSpPr>
          <p:spPr bwMode="auto">
            <a:xfrm>
              <a:off x="1732" y="1916"/>
              <a:ext cx="4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s-ES" sz="1800" i="1"/>
            </a:p>
          </p:txBody>
        </p:sp>
      </p:grp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4339771" y="5510934"/>
            <a:ext cx="5094288" cy="42373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800" dirty="0">
                <a:latin typeface="Arial" charset="0"/>
                <a:sym typeface="WP MathA" pitchFamily="2" charset="2"/>
              </a:rPr>
              <a:t>= 8,3145 </a:t>
            </a:r>
            <a:r>
              <a:rPr lang="en-US" sz="1800" dirty="0">
                <a:solidFill>
                  <a:schemeClr val="hlink"/>
                </a:solidFill>
                <a:latin typeface="Arial" charset="0"/>
                <a:sym typeface="WP MathA" pitchFamily="2" charset="2"/>
              </a:rPr>
              <a:t>Pa m</a:t>
            </a:r>
            <a:r>
              <a:rPr lang="en-US" sz="1800" baseline="30000" dirty="0">
                <a:solidFill>
                  <a:schemeClr val="hlink"/>
                </a:solidFill>
                <a:latin typeface="Arial" charset="0"/>
                <a:sym typeface="WP MathA" pitchFamily="2" charset="2"/>
              </a:rPr>
              <a:t>3</a:t>
            </a:r>
            <a:r>
              <a:rPr lang="en-US" sz="1800" dirty="0">
                <a:latin typeface="Arial" charset="0"/>
                <a:sym typeface="WP MathA" pitchFamily="2" charset="2"/>
              </a:rPr>
              <a:t> mol</a:t>
            </a:r>
            <a:r>
              <a:rPr lang="en-US" sz="1800" baseline="30000" dirty="0">
                <a:latin typeface="Arial" charset="0"/>
                <a:sym typeface="WP MathA" pitchFamily="2" charset="2"/>
              </a:rPr>
              <a:t>-1</a:t>
            </a:r>
            <a:r>
              <a:rPr lang="en-US" sz="1800" dirty="0">
                <a:latin typeface="Arial" charset="0"/>
                <a:sym typeface="WP MathA" pitchFamily="2" charset="2"/>
              </a:rPr>
              <a:t> K</a:t>
            </a:r>
            <a:r>
              <a:rPr lang="en-US" sz="1800" baseline="30000" dirty="0">
                <a:latin typeface="Arial" charset="0"/>
                <a:sym typeface="WP MathA" pitchFamily="2" charset="2"/>
              </a:rPr>
              <a:t>-1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4339771" y="4708031"/>
            <a:ext cx="397003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latin typeface="Arial" charset="0"/>
                <a:sym typeface="WP MathA" pitchFamily="2" charset="2"/>
              </a:rPr>
              <a:t>= 0,082057 </a:t>
            </a:r>
            <a:r>
              <a:rPr lang="en-US" sz="1800" dirty="0" err="1">
                <a:latin typeface="Arial" charset="0"/>
                <a:sym typeface="WP MathA" pitchFamily="2" charset="2"/>
              </a:rPr>
              <a:t>atm</a:t>
            </a:r>
            <a:r>
              <a:rPr lang="en-US" sz="1800" dirty="0">
                <a:latin typeface="Arial" charset="0"/>
                <a:sym typeface="WP MathA" pitchFamily="2" charset="2"/>
              </a:rPr>
              <a:t> L mol</a:t>
            </a:r>
            <a:r>
              <a:rPr lang="en-US" sz="1800" baseline="30000" dirty="0">
                <a:latin typeface="Arial" charset="0"/>
                <a:sym typeface="WP MathA" pitchFamily="2" charset="2"/>
              </a:rPr>
              <a:t>-1</a:t>
            </a:r>
            <a:r>
              <a:rPr lang="en-US" sz="1800" dirty="0">
                <a:latin typeface="Arial" charset="0"/>
                <a:sym typeface="WP MathA" pitchFamily="2" charset="2"/>
              </a:rPr>
              <a:t> K</a:t>
            </a:r>
            <a:r>
              <a:rPr lang="en-US" sz="1800" baseline="30000" dirty="0">
                <a:latin typeface="Arial" charset="0"/>
                <a:sym typeface="WP MathA" pitchFamily="2" charset="2"/>
              </a:rPr>
              <a:t>-1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4339771" y="5934670"/>
            <a:ext cx="24801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Arial" charset="0"/>
                <a:sym typeface="WP MathA" pitchFamily="2" charset="2"/>
              </a:rPr>
              <a:t>= 8,3145 </a:t>
            </a:r>
            <a:r>
              <a:rPr lang="en-US" sz="1800" dirty="0">
                <a:solidFill>
                  <a:schemeClr val="hlink"/>
                </a:solidFill>
                <a:latin typeface="Arial" charset="0"/>
                <a:sym typeface="WP MathA" pitchFamily="2" charset="2"/>
              </a:rPr>
              <a:t>J</a:t>
            </a:r>
            <a:r>
              <a:rPr lang="en-US" sz="1800" dirty="0">
                <a:latin typeface="Arial" charset="0"/>
                <a:sym typeface="WP MathA" pitchFamily="2" charset="2"/>
              </a:rPr>
              <a:t> mol</a:t>
            </a:r>
            <a:r>
              <a:rPr lang="en-US" sz="1800" baseline="30000" dirty="0">
                <a:latin typeface="Arial" charset="0"/>
                <a:sym typeface="WP MathA" pitchFamily="2" charset="2"/>
              </a:rPr>
              <a:t>-1</a:t>
            </a:r>
            <a:r>
              <a:rPr lang="en-US" sz="1800" dirty="0">
                <a:latin typeface="Arial" charset="0"/>
                <a:sym typeface="WP MathA" pitchFamily="2" charset="2"/>
              </a:rPr>
              <a:t> K</a:t>
            </a:r>
            <a:r>
              <a:rPr lang="en-US" sz="1800" baseline="30000" dirty="0">
                <a:latin typeface="Arial" charset="0"/>
                <a:sym typeface="WP MathA" pitchFamily="2" charset="2"/>
              </a:rPr>
              <a:t>-1</a:t>
            </a:r>
          </a:p>
          <a:p>
            <a:endParaRPr lang="es-ES" dirty="0"/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4339771" y="5141046"/>
            <a:ext cx="397003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latin typeface="Arial" charset="0"/>
                <a:sym typeface="WP MathA" pitchFamily="2" charset="2"/>
              </a:rPr>
              <a:t>= 82,057 </a:t>
            </a:r>
            <a:r>
              <a:rPr lang="en-US" sz="1800" dirty="0" err="1">
                <a:latin typeface="Arial" charset="0"/>
                <a:sym typeface="WP MathA" pitchFamily="2" charset="2"/>
              </a:rPr>
              <a:t>atm</a:t>
            </a:r>
            <a:r>
              <a:rPr lang="en-US" sz="1800" dirty="0">
                <a:latin typeface="Arial" charset="0"/>
                <a:sym typeface="WP MathA" pitchFamily="2" charset="2"/>
              </a:rPr>
              <a:t> cm</a:t>
            </a:r>
            <a:r>
              <a:rPr lang="en-US" sz="1800" baseline="30000" dirty="0">
                <a:latin typeface="Arial" charset="0"/>
                <a:sym typeface="WP MathA" pitchFamily="2" charset="2"/>
              </a:rPr>
              <a:t>3</a:t>
            </a:r>
            <a:r>
              <a:rPr lang="en-US" sz="1800" dirty="0">
                <a:latin typeface="Arial" charset="0"/>
                <a:sym typeface="WP MathA" pitchFamily="2" charset="2"/>
              </a:rPr>
              <a:t> mol</a:t>
            </a:r>
            <a:r>
              <a:rPr lang="en-US" sz="1800" baseline="30000" dirty="0">
                <a:latin typeface="Arial" charset="0"/>
                <a:sym typeface="WP MathA" pitchFamily="2" charset="2"/>
              </a:rPr>
              <a:t>-1</a:t>
            </a:r>
            <a:r>
              <a:rPr lang="en-US" sz="1800" dirty="0">
                <a:latin typeface="Arial" charset="0"/>
                <a:sym typeface="WP MathA" pitchFamily="2" charset="2"/>
              </a:rPr>
              <a:t> K</a:t>
            </a:r>
            <a:r>
              <a:rPr lang="en-US" sz="1800" baseline="30000" dirty="0">
                <a:latin typeface="Arial" charset="0"/>
                <a:sym typeface="WP MathA" pitchFamily="2" charset="2"/>
              </a:rPr>
              <a:t>-1</a:t>
            </a:r>
          </a:p>
        </p:txBody>
      </p:sp>
      <p:grpSp>
        <p:nvGrpSpPr>
          <p:cNvPr id="22" name="Group 12"/>
          <p:cNvGrpSpPr>
            <a:grpSpLocks/>
          </p:cNvGrpSpPr>
          <p:nvPr/>
        </p:nvGrpSpPr>
        <p:grpSpPr bwMode="auto">
          <a:xfrm>
            <a:off x="2056259" y="2606753"/>
            <a:ext cx="1643063" cy="887393"/>
            <a:chOff x="3780" y="1622"/>
            <a:chExt cx="1035" cy="1049"/>
          </a:xfrm>
        </p:grpSpPr>
        <p:sp>
          <p:nvSpPr>
            <p:cNvPr id="23" name="Text Box 5"/>
            <p:cNvSpPr txBox="1">
              <a:spLocks noChangeArrowheads="1"/>
            </p:cNvSpPr>
            <p:nvPr/>
          </p:nvSpPr>
          <p:spPr bwMode="auto">
            <a:xfrm>
              <a:off x="3780" y="1852"/>
              <a:ext cx="773" cy="5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i="1" dirty="0">
                  <a:latin typeface="Arial" charset="0"/>
                </a:rPr>
                <a:t>V</a:t>
              </a:r>
              <a:r>
                <a:rPr lang="en-US" dirty="0">
                  <a:latin typeface="Arial" charset="0"/>
                </a:rPr>
                <a:t> </a:t>
              </a:r>
              <a:r>
                <a:rPr lang="en-US" dirty="0">
                  <a:latin typeface="Arial" charset="0"/>
                  <a:sym typeface="Symbol" pitchFamily="18" charset="2"/>
                </a:rPr>
                <a:t>=  </a:t>
              </a:r>
              <a:r>
                <a:rPr lang="en-US" i="1" dirty="0">
                  <a:latin typeface="Arial" charset="0"/>
                  <a:sym typeface="Symbol" pitchFamily="18" charset="2"/>
                </a:rPr>
                <a:t>R</a:t>
              </a:r>
              <a:r>
                <a:rPr lang="en-US" dirty="0">
                  <a:latin typeface="Arial" charset="0"/>
                  <a:sym typeface="Symbol" pitchFamily="18" charset="2"/>
                </a:rPr>
                <a:t>      </a:t>
              </a:r>
              <a:r>
                <a:rPr lang="en-US" dirty="0">
                  <a:latin typeface="Arial" charset="0"/>
                  <a:sym typeface="WP MathA" pitchFamily="2" charset="2"/>
                </a:rPr>
                <a:t> </a:t>
              </a:r>
            </a:p>
          </p:txBody>
        </p:sp>
        <p:sp>
          <p:nvSpPr>
            <p:cNvPr id="24" name="Text Box 6"/>
            <p:cNvSpPr txBox="1">
              <a:spLocks noChangeArrowheads="1"/>
            </p:cNvSpPr>
            <p:nvPr/>
          </p:nvSpPr>
          <p:spPr bwMode="auto">
            <a:xfrm>
              <a:off x="4399" y="1622"/>
              <a:ext cx="343" cy="5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i="1" dirty="0" err="1">
                  <a:latin typeface="Arial" charset="0"/>
                </a:rPr>
                <a:t>nT</a:t>
              </a:r>
              <a:endParaRPr lang="en-US" i="1" baseline="-25000" dirty="0">
                <a:latin typeface="Arial" charset="0"/>
              </a:endParaRPr>
            </a:p>
          </p:txBody>
        </p:sp>
        <p:sp>
          <p:nvSpPr>
            <p:cNvPr id="29" name="Text Box 7"/>
            <p:cNvSpPr txBox="1">
              <a:spLocks noChangeArrowheads="1"/>
            </p:cNvSpPr>
            <p:nvPr/>
          </p:nvSpPr>
          <p:spPr bwMode="auto">
            <a:xfrm>
              <a:off x="4449" y="2125"/>
              <a:ext cx="246" cy="5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i="1" dirty="0">
                  <a:latin typeface="Arial" charset="0"/>
                </a:rPr>
                <a:t>P</a:t>
              </a:r>
              <a:endParaRPr lang="en-US" i="1" baseline="-25000" dirty="0">
                <a:latin typeface="Arial" charset="0"/>
              </a:endParaRPr>
            </a:p>
          </p:txBody>
        </p:sp>
        <p:sp>
          <p:nvSpPr>
            <p:cNvPr id="30" name="Line 8"/>
            <p:cNvSpPr>
              <a:spLocks noChangeShapeType="1"/>
            </p:cNvSpPr>
            <p:nvPr/>
          </p:nvSpPr>
          <p:spPr bwMode="auto">
            <a:xfrm>
              <a:off x="4399" y="2168"/>
              <a:ext cx="4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s-ES"/>
            </a:p>
          </p:txBody>
        </p:sp>
      </p:grpSp>
      <p:sp>
        <p:nvSpPr>
          <p:cNvPr id="32" name="31 CuadroTexto"/>
          <p:cNvSpPr txBox="1"/>
          <p:nvPr/>
        </p:nvSpPr>
        <p:spPr>
          <a:xfrm>
            <a:off x="8424000" y="6550223"/>
            <a:ext cx="72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T12.9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00110"/>
          </a:xfrm>
        </p:spPr>
        <p:txBody>
          <a:bodyPr/>
          <a:lstStyle/>
          <a:p>
            <a:pPr eaLnBrk="1" hangingPunct="1"/>
            <a:r>
              <a:rPr lang="en-US" sz="2000" dirty="0"/>
              <a:t>12.3 </a:t>
            </a:r>
            <a:r>
              <a:rPr lang="en-US" sz="2000" dirty="0" err="1"/>
              <a:t>Aplicaciones</a:t>
            </a:r>
            <a:r>
              <a:rPr lang="en-US" sz="2000" dirty="0"/>
              <a:t> de la </a:t>
            </a:r>
            <a:r>
              <a:rPr lang="en-US" sz="2000" dirty="0" err="1"/>
              <a:t>ecuación</a:t>
            </a:r>
            <a:r>
              <a:rPr lang="en-US" sz="2000" dirty="0"/>
              <a:t> de los gases </a:t>
            </a:r>
            <a:r>
              <a:rPr lang="en-US" sz="2000" dirty="0" err="1"/>
              <a:t>ideales</a:t>
            </a:r>
            <a:endParaRPr lang="en-US" sz="2000" dirty="0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290765" y="917576"/>
            <a:ext cx="108426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chemeClr val="tx2"/>
                </a:solidFill>
                <a:latin typeface="Arial" charset="0"/>
              </a:rPr>
              <a:t>R</a:t>
            </a:r>
            <a:r>
              <a:rPr lang="en-US" sz="1800" i="1" dirty="0">
                <a:latin typeface="Arial" charset="0"/>
              </a:rPr>
              <a:t>   </a:t>
            </a:r>
            <a:r>
              <a:rPr lang="en-US" sz="1800" i="1" dirty="0">
                <a:latin typeface="Arial" charset="0"/>
                <a:sym typeface="WP MathA" pitchFamily="2" charset="2"/>
              </a:rPr>
              <a:t>= 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035427" y="733426"/>
            <a:ext cx="1460500" cy="763588"/>
            <a:chOff x="2698" y="1062"/>
            <a:chExt cx="920" cy="481"/>
          </a:xfrm>
        </p:grpSpPr>
        <p:sp>
          <p:nvSpPr>
            <p:cNvPr id="19480" name="Text Box 11"/>
            <p:cNvSpPr txBox="1">
              <a:spLocks noChangeArrowheads="1"/>
            </p:cNvSpPr>
            <p:nvPr/>
          </p:nvSpPr>
          <p:spPr bwMode="auto">
            <a:xfrm>
              <a:off x="2698" y="1179"/>
              <a:ext cx="683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i="1" dirty="0">
                  <a:latin typeface="Arial" charset="0"/>
                </a:rPr>
                <a:t>  </a:t>
              </a:r>
              <a:r>
                <a:rPr lang="en-US" sz="1800" i="1" dirty="0">
                  <a:latin typeface="Arial" charset="0"/>
                  <a:sym typeface="WP MathA" pitchFamily="2" charset="2"/>
                </a:rPr>
                <a:t>= </a:t>
              </a:r>
            </a:p>
          </p:txBody>
        </p:sp>
        <p:grpSp>
          <p:nvGrpSpPr>
            <p:cNvPr id="19481" name="Group 19"/>
            <p:cNvGrpSpPr>
              <a:grpSpLocks/>
            </p:cNvGrpSpPr>
            <p:nvPr/>
          </p:nvGrpSpPr>
          <p:grpSpPr bwMode="auto">
            <a:xfrm>
              <a:off x="3105" y="1062"/>
              <a:ext cx="513" cy="481"/>
              <a:chOff x="2996" y="1610"/>
              <a:chExt cx="513" cy="481"/>
            </a:xfrm>
          </p:grpSpPr>
          <p:sp>
            <p:nvSpPr>
              <p:cNvPr id="19482" name="Text Box 12"/>
              <p:cNvSpPr txBox="1">
                <a:spLocks noChangeArrowheads="1"/>
              </p:cNvSpPr>
              <p:nvPr/>
            </p:nvSpPr>
            <p:spPr bwMode="auto">
              <a:xfrm>
                <a:off x="3016" y="1610"/>
                <a:ext cx="417" cy="23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i="1" dirty="0">
                    <a:latin typeface="Arial" charset="0"/>
                  </a:rPr>
                  <a:t>P</a:t>
                </a:r>
                <a:r>
                  <a:rPr lang="en-US" sz="1800" baseline="-25000" dirty="0">
                    <a:latin typeface="Arial" charset="0"/>
                  </a:rPr>
                  <a:t>2</a:t>
                </a:r>
                <a:r>
                  <a:rPr lang="en-US" sz="1800" i="1" dirty="0">
                    <a:latin typeface="Arial" charset="0"/>
                  </a:rPr>
                  <a:t>V</a:t>
                </a:r>
                <a:r>
                  <a:rPr lang="en-US" sz="1800" baseline="-25000" dirty="0">
                    <a:latin typeface="Arial" charset="0"/>
                  </a:rPr>
                  <a:t>2</a:t>
                </a:r>
              </a:p>
            </p:txBody>
          </p:sp>
          <p:sp>
            <p:nvSpPr>
              <p:cNvPr id="19483" name="Text Box 13"/>
              <p:cNvSpPr txBox="1">
                <a:spLocks noChangeArrowheads="1"/>
              </p:cNvSpPr>
              <p:nvPr/>
            </p:nvSpPr>
            <p:spPr bwMode="auto">
              <a:xfrm>
                <a:off x="3040" y="1858"/>
                <a:ext cx="393" cy="23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i="1" dirty="0">
                    <a:latin typeface="Arial" charset="0"/>
                  </a:rPr>
                  <a:t>n</a:t>
                </a:r>
                <a:r>
                  <a:rPr lang="en-US" sz="1800" baseline="-25000" dirty="0">
                    <a:latin typeface="Arial" charset="0"/>
                  </a:rPr>
                  <a:t>2</a:t>
                </a:r>
                <a:r>
                  <a:rPr lang="en-US" sz="1800" i="1" dirty="0">
                    <a:latin typeface="Arial" charset="0"/>
                  </a:rPr>
                  <a:t>T</a:t>
                </a:r>
                <a:r>
                  <a:rPr lang="en-US" sz="1800" baseline="-25000" dirty="0">
                    <a:latin typeface="Arial" charset="0"/>
                  </a:rPr>
                  <a:t>2</a:t>
                </a:r>
              </a:p>
            </p:txBody>
          </p:sp>
          <p:sp>
            <p:nvSpPr>
              <p:cNvPr id="19484" name="Line 16"/>
              <p:cNvSpPr>
                <a:spLocks noChangeShapeType="1"/>
              </p:cNvSpPr>
              <p:nvPr/>
            </p:nvSpPr>
            <p:spPr bwMode="auto">
              <a:xfrm>
                <a:off x="2996" y="1858"/>
                <a:ext cx="5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s-ES" sz="1800" i="1"/>
              </a:p>
            </p:txBody>
          </p:sp>
        </p:grpSp>
      </p:grpSp>
      <p:grpSp>
        <p:nvGrpSpPr>
          <p:cNvPr id="19463" name="Group 18"/>
          <p:cNvGrpSpPr>
            <a:grpSpLocks/>
          </p:cNvGrpSpPr>
          <p:nvPr/>
        </p:nvGrpSpPr>
        <p:grpSpPr bwMode="auto">
          <a:xfrm>
            <a:off x="3195643" y="733426"/>
            <a:ext cx="814388" cy="763588"/>
            <a:chOff x="2060" y="1610"/>
            <a:chExt cx="513" cy="481"/>
          </a:xfrm>
        </p:grpSpPr>
        <p:sp>
          <p:nvSpPr>
            <p:cNvPr id="19477" name="Text Box 6"/>
            <p:cNvSpPr txBox="1">
              <a:spLocks noChangeArrowheads="1"/>
            </p:cNvSpPr>
            <p:nvPr/>
          </p:nvSpPr>
          <p:spPr bwMode="auto">
            <a:xfrm>
              <a:off x="2060" y="1610"/>
              <a:ext cx="417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i="1" dirty="0">
                  <a:latin typeface="Arial" charset="0"/>
                </a:rPr>
                <a:t>P</a:t>
              </a:r>
              <a:r>
                <a:rPr lang="en-US" sz="1800" baseline="-25000" dirty="0">
                  <a:latin typeface="Arial" charset="0"/>
                </a:rPr>
                <a:t>1</a:t>
              </a:r>
              <a:r>
                <a:rPr lang="en-US" sz="1800" i="1" dirty="0">
                  <a:latin typeface="Arial" charset="0"/>
                </a:rPr>
                <a:t>V</a:t>
              </a:r>
              <a:r>
                <a:rPr lang="en-US" sz="1800" baseline="-25000" dirty="0">
                  <a:latin typeface="Arial" charset="0"/>
                </a:rPr>
                <a:t>1</a:t>
              </a:r>
            </a:p>
          </p:txBody>
        </p:sp>
        <p:sp>
          <p:nvSpPr>
            <p:cNvPr id="19478" name="Text Box 7"/>
            <p:cNvSpPr txBox="1">
              <a:spLocks noChangeArrowheads="1"/>
            </p:cNvSpPr>
            <p:nvPr/>
          </p:nvSpPr>
          <p:spPr bwMode="auto">
            <a:xfrm>
              <a:off x="2109" y="1858"/>
              <a:ext cx="393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i="1" dirty="0">
                  <a:latin typeface="Arial" charset="0"/>
                </a:rPr>
                <a:t>n</a:t>
              </a:r>
              <a:r>
                <a:rPr lang="en-US" sz="1800" baseline="-25000" dirty="0">
                  <a:latin typeface="Arial" charset="0"/>
                </a:rPr>
                <a:t>1</a:t>
              </a:r>
              <a:r>
                <a:rPr lang="en-US" sz="1800" i="1" dirty="0">
                  <a:latin typeface="Arial" charset="0"/>
                </a:rPr>
                <a:t>T</a:t>
              </a:r>
              <a:r>
                <a:rPr lang="en-US" sz="1800" baseline="-25000" dirty="0">
                  <a:latin typeface="Arial" charset="0"/>
                </a:rPr>
                <a:t>1</a:t>
              </a:r>
            </a:p>
          </p:txBody>
        </p:sp>
        <p:sp>
          <p:nvSpPr>
            <p:cNvPr id="19479" name="Line 17"/>
            <p:cNvSpPr>
              <a:spLocks noChangeShapeType="1"/>
            </p:cNvSpPr>
            <p:nvPr/>
          </p:nvSpPr>
          <p:spPr bwMode="auto">
            <a:xfrm>
              <a:off x="2060" y="1858"/>
              <a:ext cx="5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s-ES" sz="1800" i="1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4762" y="1547814"/>
            <a:ext cx="8193087" cy="1220788"/>
            <a:chOff x="530" y="2220"/>
            <a:chExt cx="5161" cy="769"/>
          </a:xfrm>
        </p:grpSpPr>
        <p:grpSp>
          <p:nvGrpSpPr>
            <p:cNvPr id="19466" name="Group 21"/>
            <p:cNvGrpSpPr>
              <a:grpSpLocks/>
            </p:cNvGrpSpPr>
            <p:nvPr/>
          </p:nvGrpSpPr>
          <p:grpSpPr bwMode="auto">
            <a:xfrm>
              <a:off x="2728" y="2522"/>
              <a:ext cx="911" cy="467"/>
              <a:chOff x="2727" y="960"/>
              <a:chExt cx="911" cy="467"/>
            </a:xfrm>
          </p:grpSpPr>
          <p:sp>
            <p:nvSpPr>
              <p:cNvPr id="19472" name="Text Box 22"/>
              <p:cNvSpPr txBox="1">
                <a:spLocks noChangeArrowheads="1"/>
              </p:cNvSpPr>
              <p:nvPr/>
            </p:nvSpPr>
            <p:spPr bwMode="auto">
              <a:xfrm>
                <a:off x="2727" y="1077"/>
                <a:ext cx="683" cy="23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800" dirty="0">
                    <a:latin typeface="Arial" charset="0"/>
                  </a:rPr>
                  <a:t> </a:t>
                </a:r>
                <a:r>
                  <a:rPr lang="en-US" sz="1800" dirty="0">
                    <a:latin typeface="Arial" charset="0"/>
                    <a:sym typeface="WP MathA" pitchFamily="2" charset="2"/>
                  </a:rPr>
                  <a:t>= </a:t>
                </a:r>
              </a:p>
            </p:txBody>
          </p:sp>
          <p:grpSp>
            <p:nvGrpSpPr>
              <p:cNvPr id="19473" name="Group 23"/>
              <p:cNvGrpSpPr>
                <a:grpSpLocks/>
              </p:cNvGrpSpPr>
              <p:nvPr/>
            </p:nvGrpSpPr>
            <p:grpSpPr bwMode="auto">
              <a:xfrm>
                <a:off x="3125" y="960"/>
                <a:ext cx="513" cy="467"/>
                <a:chOff x="3016" y="1508"/>
                <a:chExt cx="513" cy="467"/>
              </a:xfrm>
            </p:grpSpPr>
            <p:sp>
              <p:nvSpPr>
                <p:cNvPr id="1947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119" y="1508"/>
                  <a:ext cx="267" cy="23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800" i="1" dirty="0">
                      <a:latin typeface="Arial" charset="0"/>
                    </a:rPr>
                    <a:t>P</a:t>
                  </a:r>
                  <a:r>
                    <a:rPr lang="en-US" sz="1800" baseline="-25000" dirty="0"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19475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107" y="1742"/>
                  <a:ext cx="259" cy="23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800" i="1" dirty="0">
                      <a:latin typeface="Arial" charset="0"/>
                    </a:rPr>
                    <a:t>T</a:t>
                  </a:r>
                  <a:r>
                    <a:rPr lang="en-US" sz="1800" baseline="-25000" dirty="0"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19476" name="Line 26"/>
                <p:cNvSpPr>
                  <a:spLocks noChangeShapeType="1"/>
                </p:cNvSpPr>
                <p:nvPr/>
              </p:nvSpPr>
              <p:spPr bwMode="auto">
                <a:xfrm>
                  <a:off x="3016" y="1742"/>
                  <a:ext cx="51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es-ES" sz="1800"/>
                </a:p>
              </p:txBody>
            </p:sp>
          </p:grpSp>
        </p:grpSp>
        <p:grpSp>
          <p:nvGrpSpPr>
            <p:cNvPr id="19467" name="Group 27"/>
            <p:cNvGrpSpPr>
              <a:grpSpLocks/>
            </p:cNvGrpSpPr>
            <p:nvPr/>
          </p:nvGrpSpPr>
          <p:grpSpPr bwMode="auto">
            <a:xfrm>
              <a:off x="2190" y="2522"/>
              <a:ext cx="513" cy="467"/>
              <a:chOff x="2080" y="1508"/>
              <a:chExt cx="513" cy="467"/>
            </a:xfrm>
          </p:grpSpPr>
          <p:sp>
            <p:nvSpPr>
              <p:cNvPr id="19469" name="Text Box 28"/>
              <p:cNvSpPr txBox="1">
                <a:spLocks noChangeArrowheads="1"/>
              </p:cNvSpPr>
              <p:nvPr/>
            </p:nvSpPr>
            <p:spPr bwMode="auto">
              <a:xfrm>
                <a:off x="2213" y="1508"/>
                <a:ext cx="267" cy="23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i="1" dirty="0">
                    <a:latin typeface="Arial" charset="0"/>
                  </a:rPr>
                  <a:t>P</a:t>
                </a:r>
                <a:r>
                  <a:rPr lang="en-US" sz="1800" baseline="-25000" dirty="0">
                    <a:latin typeface="Arial" charset="0"/>
                  </a:rPr>
                  <a:t>1</a:t>
                </a:r>
              </a:p>
            </p:txBody>
          </p:sp>
          <p:sp>
            <p:nvSpPr>
              <p:cNvPr id="19470" name="Text Box 29"/>
              <p:cNvSpPr txBox="1">
                <a:spLocks noChangeArrowheads="1"/>
              </p:cNvSpPr>
              <p:nvPr/>
            </p:nvSpPr>
            <p:spPr bwMode="auto">
              <a:xfrm>
                <a:off x="2221" y="1742"/>
                <a:ext cx="259" cy="23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i="1" dirty="0">
                    <a:latin typeface="Arial" charset="0"/>
                  </a:rPr>
                  <a:t>T</a:t>
                </a:r>
                <a:r>
                  <a:rPr lang="en-US" sz="1800" baseline="-25000" dirty="0">
                    <a:latin typeface="Arial" charset="0"/>
                  </a:rPr>
                  <a:t>1</a:t>
                </a:r>
              </a:p>
            </p:txBody>
          </p:sp>
          <p:sp>
            <p:nvSpPr>
              <p:cNvPr id="19471" name="Line 30"/>
              <p:cNvSpPr>
                <a:spLocks noChangeShapeType="1"/>
              </p:cNvSpPr>
              <p:nvPr/>
            </p:nvSpPr>
            <p:spPr bwMode="auto">
              <a:xfrm>
                <a:off x="2080" y="1742"/>
                <a:ext cx="5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s-ES" sz="1800"/>
              </a:p>
            </p:txBody>
          </p:sp>
        </p:grpSp>
        <p:sp>
          <p:nvSpPr>
            <p:cNvPr id="19468" name="Text Box 41"/>
            <p:cNvSpPr txBox="1">
              <a:spLocks noChangeArrowheads="1"/>
            </p:cNvSpPr>
            <p:nvPr/>
          </p:nvSpPr>
          <p:spPr bwMode="auto">
            <a:xfrm>
              <a:off x="530" y="2220"/>
              <a:ext cx="5161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dirty="0">
                  <a:latin typeface="Arial" charset="0"/>
                </a:rPr>
                <a:t>     </a:t>
              </a:r>
              <a:r>
                <a:rPr lang="en-US" sz="2000" dirty="0">
                  <a:solidFill>
                    <a:schemeClr val="accent5">
                      <a:lumMod val="50000"/>
                    </a:schemeClr>
                  </a:solidFill>
                  <a:latin typeface="Arial" charset="0"/>
                </a:rPr>
                <a:t>Si el </a:t>
              </a:r>
              <a:r>
                <a:rPr lang="en-US" sz="2000" dirty="0" err="1">
                  <a:solidFill>
                    <a:schemeClr val="accent5">
                      <a:lumMod val="50000"/>
                    </a:schemeClr>
                  </a:solidFill>
                  <a:latin typeface="Arial" charset="0"/>
                </a:rPr>
                <a:t>volumen</a:t>
              </a:r>
              <a:r>
                <a:rPr lang="en-US" sz="2000" dirty="0">
                  <a:solidFill>
                    <a:schemeClr val="accent5">
                      <a:lumMod val="50000"/>
                    </a:schemeClr>
                  </a:solidFill>
                  <a:latin typeface="Arial" charset="0"/>
                </a:rPr>
                <a:t> y la </a:t>
              </a:r>
              <a:r>
                <a:rPr lang="en-US" sz="2000" dirty="0" err="1">
                  <a:solidFill>
                    <a:schemeClr val="accent5">
                      <a:lumMod val="50000"/>
                    </a:schemeClr>
                  </a:solidFill>
                  <a:latin typeface="Arial" charset="0"/>
                </a:rPr>
                <a:t>cantidad</a:t>
              </a:r>
              <a:r>
                <a:rPr lang="en-US" sz="2000" dirty="0">
                  <a:solidFill>
                    <a:schemeClr val="accent5">
                      <a:lumMod val="50000"/>
                    </a:schemeClr>
                  </a:solidFill>
                  <a:latin typeface="Arial" charset="0"/>
                </a:rPr>
                <a:t> del gas se </a:t>
              </a:r>
              <a:r>
                <a:rPr lang="en-US" sz="2000" dirty="0" err="1">
                  <a:solidFill>
                    <a:schemeClr val="accent5">
                      <a:lumMod val="50000"/>
                    </a:schemeClr>
                  </a:solidFill>
                  <a:latin typeface="Arial" charset="0"/>
                </a:rPr>
                <a:t>mantienen</a:t>
              </a:r>
              <a:r>
                <a:rPr lang="en-US" sz="2000" dirty="0">
                  <a:solidFill>
                    <a:schemeClr val="accent5">
                      <a:lumMod val="50000"/>
                    </a:schemeClr>
                  </a:solidFill>
                  <a:latin typeface="Arial" charset="0"/>
                </a:rPr>
                <a:t> </a:t>
              </a:r>
              <a:r>
                <a:rPr lang="en-US" sz="2000" dirty="0" err="1">
                  <a:solidFill>
                    <a:schemeClr val="accent5">
                      <a:lumMod val="50000"/>
                    </a:schemeClr>
                  </a:solidFill>
                  <a:latin typeface="Arial" charset="0"/>
                </a:rPr>
                <a:t>constantes</a:t>
              </a:r>
              <a:r>
                <a:rPr lang="en-US" sz="2000" dirty="0">
                  <a:solidFill>
                    <a:schemeClr val="accent5">
                      <a:lumMod val="50000"/>
                    </a:schemeClr>
                  </a:solidFill>
                  <a:latin typeface="Arial" charset="0"/>
                </a:rPr>
                <a:t>:</a:t>
              </a:r>
            </a:p>
          </p:txBody>
        </p:sp>
      </p:grp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4762" y="2965452"/>
            <a:ext cx="91392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Determinación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la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masa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molar</a:t>
            </a: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620012" y="3582018"/>
            <a:ext cx="118718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1" dirty="0">
                <a:latin typeface="Arial" charset="0"/>
              </a:rPr>
              <a:t>PV = </a:t>
            </a:r>
            <a:r>
              <a:rPr lang="en-US" sz="1800" i="1" dirty="0" err="1">
                <a:latin typeface="Arial" charset="0"/>
              </a:rPr>
              <a:t>nRT</a:t>
            </a:r>
            <a:endParaRPr lang="en-US" sz="1800" i="1" dirty="0">
              <a:latin typeface="Arial" charset="0"/>
            </a:endParaRPr>
          </a:p>
        </p:txBody>
      </p:sp>
      <p:grpSp>
        <p:nvGrpSpPr>
          <p:cNvPr id="29" name="Group 25"/>
          <p:cNvGrpSpPr>
            <a:grpSpLocks/>
          </p:cNvGrpSpPr>
          <p:nvPr/>
        </p:nvGrpSpPr>
        <p:grpSpPr bwMode="auto">
          <a:xfrm>
            <a:off x="2128929" y="3395724"/>
            <a:ext cx="1557338" cy="769939"/>
            <a:chOff x="2421" y="730"/>
            <a:chExt cx="981" cy="485"/>
          </a:xfrm>
        </p:grpSpPr>
        <p:sp>
          <p:nvSpPr>
            <p:cNvPr id="30" name="Text Box 5"/>
            <p:cNvSpPr txBox="1">
              <a:spLocks noChangeArrowheads="1"/>
            </p:cNvSpPr>
            <p:nvPr/>
          </p:nvSpPr>
          <p:spPr bwMode="auto">
            <a:xfrm>
              <a:off x="2421" y="892"/>
              <a:ext cx="189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Arial" charset="0"/>
                </a:rPr>
                <a:t>y</a:t>
              </a:r>
            </a:p>
          </p:txBody>
        </p:sp>
        <p:sp>
          <p:nvSpPr>
            <p:cNvPr id="31" name="Text Box 6"/>
            <p:cNvSpPr txBox="1">
              <a:spLocks noChangeArrowheads="1"/>
            </p:cNvSpPr>
            <p:nvPr/>
          </p:nvSpPr>
          <p:spPr bwMode="auto">
            <a:xfrm>
              <a:off x="2719" y="847"/>
              <a:ext cx="683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i="1" dirty="0">
                  <a:latin typeface="Arial" charset="0"/>
                </a:rPr>
                <a:t>n</a:t>
              </a:r>
              <a:r>
                <a:rPr lang="en-US" sz="1800" dirty="0">
                  <a:latin typeface="Arial" charset="0"/>
                </a:rPr>
                <a:t> </a:t>
              </a:r>
              <a:r>
                <a:rPr lang="en-US" sz="1800" dirty="0">
                  <a:latin typeface="Arial" charset="0"/>
                  <a:sym typeface="WP MathA" pitchFamily="2" charset="2"/>
                </a:rPr>
                <a:t>= </a:t>
              </a:r>
            </a:p>
          </p:txBody>
        </p:sp>
        <p:sp>
          <p:nvSpPr>
            <p:cNvPr id="32" name="Text Box 8"/>
            <p:cNvSpPr txBox="1">
              <a:spLocks noChangeArrowheads="1"/>
            </p:cNvSpPr>
            <p:nvPr/>
          </p:nvSpPr>
          <p:spPr bwMode="auto">
            <a:xfrm>
              <a:off x="3079" y="730"/>
              <a:ext cx="237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i="1" dirty="0">
                  <a:latin typeface="Arial" charset="0"/>
                </a:rPr>
                <a:t>m</a:t>
              </a:r>
              <a:endParaRPr lang="en-US" sz="1800" i="1" baseline="-25000" dirty="0">
                <a:latin typeface="Arial" charset="0"/>
              </a:endParaRPr>
            </a:p>
          </p:txBody>
        </p:sp>
        <p:sp>
          <p:nvSpPr>
            <p:cNvPr id="33" name="Text Box 9"/>
            <p:cNvSpPr txBox="1">
              <a:spLocks noChangeArrowheads="1"/>
            </p:cNvSpPr>
            <p:nvPr/>
          </p:nvSpPr>
          <p:spPr bwMode="auto">
            <a:xfrm>
              <a:off x="3079" y="982"/>
              <a:ext cx="237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i="1" dirty="0">
                  <a:latin typeface="Arial" charset="0"/>
                </a:rPr>
                <a:t>M</a:t>
              </a:r>
              <a:endParaRPr lang="en-US" sz="1800" i="1" baseline="-25000" dirty="0">
                <a:latin typeface="Arial" charset="0"/>
              </a:endParaRPr>
            </a:p>
          </p:txBody>
        </p:sp>
        <p:sp>
          <p:nvSpPr>
            <p:cNvPr id="34" name="Line 10"/>
            <p:cNvSpPr>
              <a:spLocks noChangeShapeType="1"/>
            </p:cNvSpPr>
            <p:nvPr/>
          </p:nvSpPr>
          <p:spPr bwMode="auto">
            <a:xfrm>
              <a:off x="3019" y="982"/>
              <a:ext cx="2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s-ES" sz="1800"/>
            </a:p>
          </p:txBody>
        </p:sp>
      </p:grpSp>
      <p:grpSp>
        <p:nvGrpSpPr>
          <p:cNvPr id="35" name="Group 26"/>
          <p:cNvGrpSpPr>
            <a:grpSpLocks/>
          </p:cNvGrpSpPr>
          <p:nvPr/>
        </p:nvGrpSpPr>
        <p:grpSpPr bwMode="auto">
          <a:xfrm>
            <a:off x="4658612" y="3365562"/>
            <a:ext cx="1674813" cy="768350"/>
            <a:chOff x="1964" y="1553"/>
            <a:chExt cx="1055" cy="484"/>
          </a:xfrm>
        </p:grpSpPr>
        <p:sp>
          <p:nvSpPr>
            <p:cNvPr id="36" name="Text Box 11"/>
            <p:cNvSpPr txBox="1">
              <a:spLocks noChangeArrowheads="1"/>
            </p:cNvSpPr>
            <p:nvPr/>
          </p:nvSpPr>
          <p:spPr bwMode="auto">
            <a:xfrm>
              <a:off x="1964" y="1709"/>
              <a:ext cx="683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i="1" dirty="0">
                  <a:latin typeface="Arial" charset="0"/>
                </a:rPr>
                <a:t>PV</a:t>
              </a:r>
              <a:r>
                <a:rPr lang="en-US" sz="1800" dirty="0">
                  <a:latin typeface="Arial" charset="0"/>
                </a:rPr>
                <a:t> </a:t>
              </a:r>
              <a:r>
                <a:rPr lang="en-US" sz="1800" dirty="0">
                  <a:latin typeface="Arial" charset="0"/>
                  <a:sym typeface="WP MathA" pitchFamily="2" charset="2"/>
                </a:rPr>
                <a:t>= </a:t>
              </a:r>
            </a:p>
          </p:txBody>
        </p:sp>
        <p:sp>
          <p:nvSpPr>
            <p:cNvPr id="37" name="Text Box 12"/>
            <p:cNvSpPr txBox="1">
              <a:spLocks noChangeArrowheads="1"/>
            </p:cNvSpPr>
            <p:nvPr/>
          </p:nvSpPr>
          <p:spPr bwMode="auto">
            <a:xfrm>
              <a:off x="2434" y="1553"/>
              <a:ext cx="237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i="1" dirty="0">
                  <a:solidFill>
                    <a:schemeClr val="tx2"/>
                  </a:solidFill>
                  <a:latin typeface="Arial" charset="0"/>
                </a:rPr>
                <a:t>m</a:t>
              </a:r>
              <a:endParaRPr lang="en-US" sz="1800" i="1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38" name="Text Box 13"/>
            <p:cNvSpPr txBox="1">
              <a:spLocks noChangeArrowheads="1"/>
            </p:cNvSpPr>
            <p:nvPr/>
          </p:nvSpPr>
          <p:spPr bwMode="auto">
            <a:xfrm>
              <a:off x="2434" y="1804"/>
              <a:ext cx="237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i="1" dirty="0">
                  <a:solidFill>
                    <a:schemeClr val="tx2"/>
                  </a:solidFill>
                  <a:latin typeface="Arial" charset="0"/>
                </a:rPr>
                <a:t>M</a:t>
              </a:r>
              <a:endParaRPr lang="en-US" sz="1800" i="1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39" name="Line 14"/>
            <p:cNvSpPr>
              <a:spLocks noChangeShapeType="1"/>
            </p:cNvSpPr>
            <p:nvPr/>
          </p:nvSpPr>
          <p:spPr bwMode="auto">
            <a:xfrm>
              <a:off x="2423" y="1805"/>
              <a:ext cx="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s-ES" sz="1800"/>
            </a:p>
          </p:txBody>
        </p:sp>
        <p:sp>
          <p:nvSpPr>
            <p:cNvPr id="40" name="Text Box 19"/>
            <p:cNvSpPr txBox="1">
              <a:spLocks noChangeArrowheads="1"/>
            </p:cNvSpPr>
            <p:nvPr/>
          </p:nvSpPr>
          <p:spPr bwMode="auto">
            <a:xfrm>
              <a:off x="2711" y="1687"/>
              <a:ext cx="308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i="1" dirty="0">
                  <a:latin typeface="Arial" charset="0"/>
                </a:rPr>
                <a:t>RT</a:t>
              </a:r>
            </a:p>
          </p:txBody>
        </p:sp>
      </p:grpSp>
      <p:grpSp>
        <p:nvGrpSpPr>
          <p:cNvPr id="41" name="Group 27"/>
          <p:cNvGrpSpPr>
            <a:grpSpLocks/>
          </p:cNvGrpSpPr>
          <p:nvPr/>
        </p:nvGrpSpPr>
        <p:grpSpPr bwMode="auto">
          <a:xfrm>
            <a:off x="7123998" y="3395724"/>
            <a:ext cx="1474788" cy="738188"/>
            <a:chOff x="1973" y="2390"/>
            <a:chExt cx="929" cy="465"/>
          </a:xfrm>
        </p:grpSpPr>
        <p:sp>
          <p:nvSpPr>
            <p:cNvPr id="42" name="Text Box 20"/>
            <p:cNvSpPr txBox="1">
              <a:spLocks noChangeArrowheads="1"/>
            </p:cNvSpPr>
            <p:nvPr/>
          </p:nvSpPr>
          <p:spPr bwMode="auto">
            <a:xfrm>
              <a:off x="1973" y="2517"/>
              <a:ext cx="683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i="1" dirty="0">
                  <a:latin typeface="Arial" charset="0"/>
                </a:rPr>
                <a:t>M</a:t>
              </a:r>
              <a:r>
                <a:rPr lang="en-US" sz="1800" dirty="0">
                  <a:latin typeface="Arial" charset="0"/>
                </a:rPr>
                <a:t> </a:t>
              </a:r>
              <a:r>
                <a:rPr lang="en-US" sz="1800" dirty="0">
                  <a:latin typeface="Arial" charset="0"/>
                  <a:sym typeface="WP MathA" pitchFamily="2" charset="2"/>
                </a:rPr>
                <a:t>= </a:t>
              </a:r>
            </a:p>
          </p:txBody>
        </p:sp>
        <p:sp>
          <p:nvSpPr>
            <p:cNvPr id="43" name="Text Box 21"/>
            <p:cNvSpPr txBox="1">
              <a:spLocks noChangeArrowheads="1"/>
            </p:cNvSpPr>
            <p:nvPr/>
          </p:nvSpPr>
          <p:spPr bwMode="auto">
            <a:xfrm>
              <a:off x="2419" y="2390"/>
              <a:ext cx="237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i="1" dirty="0">
                  <a:latin typeface="Arial" charset="0"/>
                </a:rPr>
                <a:t>m</a:t>
              </a:r>
              <a:endParaRPr lang="en-US" sz="1800" i="1" baseline="-25000" dirty="0">
                <a:latin typeface="Arial" charset="0"/>
              </a:endParaRPr>
            </a:p>
          </p:txBody>
        </p:sp>
        <p:sp>
          <p:nvSpPr>
            <p:cNvPr id="44" name="Text Box 22"/>
            <p:cNvSpPr txBox="1">
              <a:spLocks noChangeArrowheads="1"/>
            </p:cNvSpPr>
            <p:nvPr/>
          </p:nvSpPr>
          <p:spPr bwMode="auto">
            <a:xfrm>
              <a:off x="2419" y="2622"/>
              <a:ext cx="310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i="1" dirty="0">
                  <a:latin typeface="Arial" charset="0"/>
                </a:rPr>
                <a:t>PV</a:t>
              </a:r>
              <a:endParaRPr lang="en-US" sz="1800" i="1" baseline="-25000" dirty="0">
                <a:latin typeface="Arial" charset="0"/>
              </a:endParaRPr>
            </a:p>
          </p:txBody>
        </p:sp>
        <p:sp>
          <p:nvSpPr>
            <p:cNvPr id="45" name="Line 23"/>
            <p:cNvSpPr>
              <a:spLocks noChangeShapeType="1"/>
            </p:cNvSpPr>
            <p:nvPr/>
          </p:nvSpPr>
          <p:spPr bwMode="auto">
            <a:xfrm>
              <a:off x="2338" y="2622"/>
              <a:ext cx="5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s-ES" sz="1800"/>
            </a:p>
          </p:txBody>
        </p:sp>
        <p:sp>
          <p:nvSpPr>
            <p:cNvPr id="46" name="Text Box 24"/>
            <p:cNvSpPr txBox="1">
              <a:spLocks noChangeArrowheads="1"/>
            </p:cNvSpPr>
            <p:nvPr/>
          </p:nvSpPr>
          <p:spPr bwMode="auto">
            <a:xfrm>
              <a:off x="2594" y="2390"/>
              <a:ext cx="308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i="1" dirty="0">
                  <a:latin typeface="Arial" charset="0"/>
                </a:rPr>
                <a:t>RT</a:t>
              </a:r>
            </a:p>
          </p:txBody>
        </p:sp>
      </p:grpSp>
      <p:sp>
        <p:nvSpPr>
          <p:cNvPr id="50" name="Rectangle 2"/>
          <p:cNvSpPr txBox="1">
            <a:spLocks noChangeArrowheads="1"/>
          </p:cNvSpPr>
          <p:nvPr/>
        </p:nvSpPr>
        <p:spPr bwMode="auto">
          <a:xfrm>
            <a:off x="0" y="436813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Determinación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</a:t>
            </a:r>
            <a:r>
              <a:rPr kumimoji="0" lang="en-US" sz="2000" b="0" i="0" u="none" strike="noStrike" kern="0" cap="none" spc="0" normalizeH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las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0" i="0" u="none" strike="noStrike" kern="0" cap="none" spc="0" normalizeH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ensidades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los gases</a:t>
            </a:r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1586798" y="5069166"/>
            <a:ext cx="118718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1" dirty="0">
                <a:latin typeface="Arial" charset="0"/>
              </a:rPr>
              <a:t>PV = </a:t>
            </a:r>
            <a:r>
              <a:rPr lang="en-US" sz="1800" i="1" dirty="0" err="1">
                <a:latin typeface="Arial" charset="0"/>
              </a:rPr>
              <a:t>nRT</a:t>
            </a:r>
            <a:endParaRPr lang="en-US" sz="1800" i="1" dirty="0">
              <a:latin typeface="Arial" charset="0"/>
            </a:endParaRPr>
          </a:p>
        </p:txBody>
      </p:sp>
      <p:sp>
        <p:nvSpPr>
          <p:cNvPr id="52" name="Text Box 6"/>
          <p:cNvSpPr txBox="1">
            <a:spLocks noChangeArrowheads="1"/>
          </p:cNvSpPr>
          <p:nvPr/>
        </p:nvSpPr>
        <p:spPr bwMode="auto">
          <a:xfrm>
            <a:off x="3937886" y="5046941"/>
            <a:ext cx="30008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y</a:t>
            </a:r>
          </a:p>
        </p:txBody>
      </p:sp>
      <p:sp>
        <p:nvSpPr>
          <p:cNvPr id="53" name="Text Box 7"/>
          <p:cNvSpPr txBox="1">
            <a:spLocks noChangeArrowheads="1"/>
          </p:cNvSpPr>
          <p:nvPr/>
        </p:nvSpPr>
        <p:spPr bwMode="auto">
          <a:xfrm>
            <a:off x="5106286" y="5062816"/>
            <a:ext cx="108426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1">
                <a:latin typeface="Arial" charset="0"/>
              </a:rPr>
              <a:t>d </a:t>
            </a:r>
            <a:r>
              <a:rPr lang="en-US" sz="1800" i="1">
                <a:latin typeface="Arial" charset="0"/>
                <a:sym typeface="WP MathA" pitchFamily="2" charset="2"/>
              </a:rPr>
              <a:t>=</a:t>
            </a:r>
            <a:r>
              <a:rPr lang="en-US" sz="1800" i="1">
                <a:sym typeface="WP MathA" pitchFamily="2" charset="2"/>
              </a:rPr>
              <a:t> </a:t>
            </a:r>
          </a:p>
        </p:txBody>
      </p:sp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5666398" y="4844813"/>
            <a:ext cx="37702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i="1" dirty="0">
                <a:latin typeface="Arial" charset="0"/>
              </a:rPr>
              <a:t>m</a:t>
            </a:r>
            <a:endParaRPr lang="en-US" sz="1800" i="1" baseline="-25000" dirty="0">
              <a:latin typeface="Arial" charset="0"/>
            </a:endParaRPr>
          </a:p>
        </p:txBody>
      </p:sp>
      <p:sp>
        <p:nvSpPr>
          <p:cNvPr id="55" name="Text Box 9"/>
          <p:cNvSpPr txBox="1">
            <a:spLocks noChangeArrowheads="1"/>
          </p:cNvSpPr>
          <p:nvPr/>
        </p:nvSpPr>
        <p:spPr bwMode="auto">
          <a:xfrm>
            <a:off x="5704870" y="5272366"/>
            <a:ext cx="33855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i="1" dirty="0">
                <a:latin typeface="Arial" charset="0"/>
              </a:rPr>
              <a:t>V</a:t>
            </a:r>
            <a:endParaRPr lang="en-US" sz="1800" i="1" baseline="-25000" dirty="0">
              <a:latin typeface="Arial" charset="0"/>
            </a:endParaRPr>
          </a:p>
        </p:txBody>
      </p:sp>
      <p:sp>
        <p:nvSpPr>
          <p:cNvPr id="56" name="Line 10"/>
          <p:cNvSpPr>
            <a:spLocks noChangeShapeType="1"/>
          </p:cNvSpPr>
          <p:nvPr/>
        </p:nvSpPr>
        <p:spPr bwMode="auto">
          <a:xfrm>
            <a:off x="5644657" y="5239029"/>
            <a:ext cx="43952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s-ES" sz="1800" i="1"/>
          </a:p>
        </p:txBody>
      </p:sp>
      <p:grpSp>
        <p:nvGrpSpPr>
          <p:cNvPr id="57" name="Group 11"/>
          <p:cNvGrpSpPr>
            <a:grpSpLocks/>
          </p:cNvGrpSpPr>
          <p:nvPr/>
        </p:nvGrpSpPr>
        <p:grpSpPr bwMode="auto">
          <a:xfrm>
            <a:off x="1586798" y="5931971"/>
            <a:ext cx="1809750" cy="739775"/>
            <a:chOff x="1964" y="1608"/>
            <a:chExt cx="1140" cy="466"/>
          </a:xfrm>
        </p:grpSpPr>
        <p:sp>
          <p:nvSpPr>
            <p:cNvPr id="58" name="Text Box 12"/>
            <p:cNvSpPr txBox="1">
              <a:spLocks noChangeArrowheads="1"/>
            </p:cNvSpPr>
            <p:nvPr/>
          </p:nvSpPr>
          <p:spPr bwMode="auto">
            <a:xfrm>
              <a:off x="1964" y="1709"/>
              <a:ext cx="683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i="1">
                  <a:latin typeface="Arial" charset="0"/>
                </a:rPr>
                <a:t>P</a:t>
              </a:r>
              <a:r>
                <a:rPr lang="en-US" sz="1800" i="1">
                  <a:solidFill>
                    <a:schemeClr val="tx2"/>
                  </a:solidFill>
                  <a:latin typeface="Arial" charset="0"/>
                </a:rPr>
                <a:t>V</a:t>
              </a:r>
              <a:r>
                <a:rPr lang="en-US" sz="1800" i="1">
                  <a:latin typeface="Arial" charset="0"/>
                </a:rPr>
                <a:t> </a:t>
              </a:r>
              <a:r>
                <a:rPr lang="en-US" sz="1800" i="1">
                  <a:latin typeface="Arial" charset="0"/>
                  <a:sym typeface="WP MathA" pitchFamily="2" charset="2"/>
                </a:rPr>
                <a:t>= </a:t>
              </a:r>
            </a:p>
          </p:txBody>
        </p:sp>
        <p:sp>
          <p:nvSpPr>
            <p:cNvPr id="59" name="Text Box 13"/>
            <p:cNvSpPr txBox="1">
              <a:spLocks noChangeArrowheads="1"/>
            </p:cNvSpPr>
            <p:nvPr/>
          </p:nvSpPr>
          <p:spPr bwMode="auto">
            <a:xfrm>
              <a:off x="2494" y="1608"/>
              <a:ext cx="237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i="1" dirty="0">
                  <a:solidFill>
                    <a:schemeClr val="tx2"/>
                  </a:solidFill>
                  <a:latin typeface="Arial" charset="0"/>
                </a:rPr>
                <a:t>m</a:t>
              </a:r>
              <a:endParaRPr lang="en-US" sz="1800" i="1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60" name="Text Box 14"/>
            <p:cNvSpPr txBox="1">
              <a:spLocks noChangeArrowheads="1"/>
            </p:cNvSpPr>
            <p:nvPr/>
          </p:nvSpPr>
          <p:spPr bwMode="auto">
            <a:xfrm>
              <a:off x="2494" y="1841"/>
              <a:ext cx="237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i="1" dirty="0">
                  <a:latin typeface="Arial" charset="0"/>
                </a:rPr>
                <a:t>M</a:t>
              </a:r>
              <a:endParaRPr lang="en-US" sz="1800" i="1" baseline="-25000" dirty="0">
                <a:latin typeface="Arial" charset="0"/>
              </a:endParaRPr>
            </a:p>
          </p:txBody>
        </p:sp>
        <p:sp>
          <p:nvSpPr>
            <p:cNvPr id="61" name="Line 15"/>
            <p:cNvSpPr>
              <a:spLocks noChangeShapeType="1"/>
            </p:cNvSpPr>
            <p:nvPr/>
          </p:nvSpPr>
          <p:spPr bwMode="auto">
            <a:xfrm>
              <a:off x="2391" y="1841"/>
              <a:ext cx="3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s-ES" sz="1800" i="1"/>
            </a:p>
          </p:txBody>
        </p:sp>
        <p:sp>
          <p:nvSpPr>
            <p:cNvPr id="62" name="Text Box 16"/>
            <p:cNvSpPr txBox="1">
              <a:spLocks noChangeArrowheads="1"/>
            </p:cNvSpPr>
            <p:nvPr/>
          </p:nvSpPr>
          <p:spPr bwMode="auto">
            <a:xfrm>
              <a:off x="2796" y="1699"/>
              <a:ext cx="308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i="1" dirty="0">
                  <a:latin typeface="Arial" charset="0"/>
                </a:rPr>
                <a:t>RT</a:t>
              </a:r>
            </a:p>
          </p:txBody>
        </p:sp>
      </p:grpSp>
      <p:grpSp>
        <p:nvGrpSpPr>
          <p:cNvPr id="63" name="Group 37"/>
          <p:cNvGrpSpPr>
            <a:grpSpLocks/>
          </p:cNvGrpSpPr>
          <p:nvPr/>
        </p:nvGrpSpPr>
        <p:grpSpPr bwMode="auto">
          <a:xfrm>
            <a:off x="5237345" y="5851008"/>
            <a:ext cx="1966913" cy="779463"/>
            <a:chOff x="2161" y="2582"/>
            <a:chExt cx="1239" cy="491"/>
          </a:xfrm>
        </p:grpSpPr>
        <p:sp>
          <p:nvSpPr>
            <p:cNvPr id="64" name="Text Box 20"/>
            <p:cNvSpPr txBox="1">
              <a:spLocks noChangeArrowheads="1"/>
            </p:cNvSpPr>
            <p:nvPr/>
          </p:nvSpPr>
          <p:spPr bwMode="auto">
            <a:xfrm>
              <a:off x="2996" y="2582"/>
              <a:ext cx="334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i="1" dirty="0">
                  <a:latin typeface="Arial" charset="0"/>
                </a:rPr>
                <a:t>MP</a:t>
              </a:r>
              <a:endParaRPr lang="en-US" sz="1800" i="1" baseline="-25000" dirty="0">
                <a:latin typeface="Arial" charset="0"/>
              </a:endParaRPr>
            </a:p>
          </p:txBody>
        </p:sp>
        <p:sp>
          <p:nvSpPr>
            <p:cNvPr id="65" name="Line 21"/>
            <p:cNvSpPr>
              <a:spLocks noChangeShapeType="1"/>
            </p:cNvSpPr>
            <p:nvPr/>
          </p:nvSpPr>
          <p:spPr bwMode="auto">
            <a:xfrm>
              <a:off x="2936" y="2814"/>
              <a:ext cx="4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s-ES" sz="1800" i="1"/>
            </a:p>
          </p:txBody>
        </p:sp>
        <p:sp>
          <p:nvSpPr>
            <p:cNvPr id="66" name="Text Box 22"/>
            <p:cNvSpPr txBox="1">
              <a:spLocks noChangeArrowheads="1"/>
            </p:cNvSpPr>
            <p:nvPr/>
          </p:nvSpPr>
          <p:spPr bwMode="auto">
            <a:xfrm>
              <a:off x="3028" y="2840"/>
              <a:ext cx="308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i="1" dirty="0">
                  <a:latin typeface="Arial" charset="0"/>
                </a:rPr>
                <a:t>RT</a:t>
              </a:r>
            </a:p>
          </p:txBody>
        </p:sp>
        <p:sp>
          <p:nvSpPr>
            <p:cNvPr id="67" name="Text Box 23"/>
            <p:cNvSpPr txBox="1">
              <a:spLocks noChangeArrowheads="1"/>
            </p:cNvSpPr>
            <p:nvPr/>
          </p:nvSpPr>
          <p:spPr bwMode="auto">
            <a:xfrm>
              <a:off x="2236" y="2840"/>
              <a:ext cx="213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i="1" dirty="0">
                  <a:solidFill>
                    <a:schemeClr val="tx2"/>
                  </a:solidFill>
                  <a:latin typeface="Arial" charset="0"/>
                </a:rPr>
                <a:t>V</a:t>
              </a:r>
              <a:endParaRPr lang="en-US" sz="1800" i="1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68" name="Line 24"/>
            <p:cNvSpPr>
              <a:spLocks noChangeShapeType="1"/>
            </p:cNvSpPr>
            <p:nvPr/>
          </p:nvSpPr>
          <p:spPr bwMode="auto">
            <a:xfrm>
              <a:off x="2161" y="2835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s-ES" sz="1800" i="1"/>
            </a:p>
          </p:txBody>
        </p:sp>
        <p:sp>
          <p:nvSpPr>
            <p:cNvPr id="69" name="Text Box 25"/>
            <p:cNvSpPr txBox="1">
              <a:spLocks noChangeArrowheads="1"/>
            </p:cNvSpPr>
            <p:nvPr/>
          </p:nvSpPr>
          <p:spPr bwMode="auto">
            <a:xfrm>
              <a:off x="2212" y="2582"/>
              <a:ext cx="237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i="1" dirty="0">
                  <a:solidFill>
                    <a:schemeClr val="tx2"/>
                  </a:solidFill>
                  <a:latin typeface="Arial" charset="0"/>
                </a:rPr>
                <a:t>m</a:t>
              </a:r>
            </a:p>
          </p:txBody>
        </p:sp>
        <p:sp>
          <p:nvSpPr>
            <p:cNvPr id="70" name="Text Box 29"/>
            <p:cNvSpPr txBox="1">
              <a:spLocks noChangeArrowheads="1"/>
            </p:cNvSpPr>
            <p:nvPr/>
          </p:nvSpPr>
          <p:spPr bwMode="auto">
            <a:xfrm>
              <a:off x="2488" y="2698"/>
              <a:ext cx="448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i="1">
                  <a:latin typeface="Arial" charset="0"/>
                </a:rPr>
                <a:t>= d =</a:t>
              </a:r>
            </a:p>
          </p:txBody>
        </p:sp>
      </p:grpSp>
      <p:sp>
        <p:nvSpPr>
          <p:cNvPr id="71" name="Text Box 33"/>
          <p:cNvSpPr txBox="1">
            <a:spLocks noChangeArrowheads="1"/>
          </p:cNvSpPr>
          <p:nvPr/>
        </p:nvSpPr>
        <p:spPr bwMode="auto">
          <a:xfrm>
            <a:off x="6673148" y="5029479"/>
            <a:ext cx="147955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1" dirty="0">
                <a:latin typeface="Arial" charset="0"/>
              </a:rPr>
              <a:t>,   n </a:t>
            </a:r>
            <a:r>
              <a:rPr lang="en-US" sz="1800" i="1" dirty="0">
                <a:latin typeface="Arial" charset="0"/>
                <a:sym typeface="WP MathA" pitchFamily="2" charset="2"/>
              </a:rPr>
              <a:t>= </a:t>
            </a:r>
          </a:p>
        </p:txBody>
      </p:sp>
      <p:sp>
        <p:nvSpPr>
          <p:cNvPr id="72" name="Text Box 34"/>
          <p:cNvSpPr txBox="1">
            <a:spLocks noChangeArrowheads="1"/>
          </p:cNvSpPr>
          <p:nvPr/>
        </p:nvSpPr>
        <p:spPr bwMode="auto">
          <a:xfrm>
            <a:off x="7592704" y="4844813"/>
            <a:ext cx="37702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i="1" dirty="0">
                <a:latin typeface="Arial" charset="0"/>
              </a:rPr>
              <a:t>m</a:t>
            </a:r>
            <a:endParaRPr lang="en-US" sz="1800" i="1" baseline="-25000" dirty="0">
              <a:latin typeface="Arial" charset="0"/>
            </a:endParaRPr>
          </a:p>
        </p:txBody>
      </p:sp>
      <p:sp>
        <p:nvSpPr>
          <p:cNvPr id="73" name="Text Box 35"/>
          <p:cNvSpPr txBox="1">
            <a:spLocks noChangeArrowheads="1"/>
          </p:cNvSpPr>
          <p:nvPr/>
        </p:nvSpPr>
        <p:spPr bwMode="auto">
          <a:xfrm>
            <a:off x="7592704" y="5231607"/>
            <a:ext cx="37702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i="1" dirty="0">
                <a:latin typeface="Arial" charset="0"/>
              </a:rPr>
              <a:t>M</a:t>
            </a:r>
            <a:endParaRPr lang="en-US" sz="1800" i="1" baseline="-25000" dirty="0">
              <a:latin typeface="Arial" charset="0"/>
            </a:endParaRPr>
          </a:p>
        </p:txBody>
      </p:sp>
      <p:sp>
        <p:nvSpPr>
          <p:cNvPr id="74" name="Line 36"/>
          <p:cNvSpPr>
            <a:spLocks noChangeShapeType="1"/>
          </p:cNvSpPr>
          <p:nvPr/>
        </p:nvSpPr>
        <p:spPr bwMode="auto">
          <a:xfrm>
            <a:off x="7592704" y="5214145"/>
            <a:ext cx="437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s-ES" sz="1800" i="1"/>
          </a:p>
        </p:txBody>
      </p:sp>
      <p:sp>
        <p:nvSpPr>
          <p:cNvPr id="76" name="75 CuadroTexto"/>
          <p:cNvSpPr txBox="1"/>
          <p:nvPr/>
        </p:nvSpPr>
        <p:spPr>
          <a:xfrm>
            <a:off x="8424000" y="6550223"/>
            <a:ext cx="72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T12.10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786610" y="0"/>
            <a:ext cx="7350303" cy="400110"/>
          </a:xfrm>
        </p:spPr>
        <p:txBody>
          <a:bodyPr/>
          <a:lstStyle/>
          <a:p>
            <a:pPr eaLnBrk="1" hangingPunct="1"/>
            <a:r>
              <a:rPr lang="en-US" sz="2000" dirty="0"/>
              <a:t>12.4 </a:t>
            </a:r>
            <a:r>
              <a:rPr lang="en-US" sz="2000" dirty="0" err="1"/>
              <a:t>Mezclas</a:t>
            </a:r>
            <a:r>
              <a:rPr lang="en-US" sz="2000" dirty="0"/>
              <a:t> de gases: </a:t>
            </a:r>
            <a:r>
              <a:rPr lang="en-US" sz="2000" dirty="0" err="1"/>
              <a:t>presión</a:t>
            </a:r>
            <a:r>
              <a:rPr lang="en-US" sz="2000" dirty="0"/>
              <a:t> </a:t>
            </a:r>
            <a:r>
              <a:rPr lang="en-US" sz="2000" dirty="0" err="1"/>
              <a:t>parcial</a:t>
            </a:r>
            <a:endParaRPr lang="en-US" sz="2000" dirty="0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0032"/>
            <a:ext cx="8708571" cy="147875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err="1"/>
              <a:t>Presión</a:t>
            </a:r>
            <a:r>
              <a:rPr lang="en-US" sz="2000" dirty="0"/>
              <a:t> </a:t>
            </a:r>
            <a:r>
              <a:rPr lang="en-US" sz="2000" dirty="0" err="1"/>
              <a:t>parcial</a:t>
            </a:r>
            <a:r>
              <a:rPr lang="en-US" sz="2000" dirty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err="1"/>
              <a:t>Cada</a:t>
            </a:r>
            <a:r>
              <a:rPr lang="en-US" sz="1800" dirty="0"/>
              <a:t> </a:t>
            </a:r>
            <a:r>
              <a:rPr lang="en-US" sz="1800" dirty="0" err="1"/>
              <a:t>componente</a:t>
            </a:r>
            <a:r>
              <a:rPr lang="en-US" sz="1800" dirty="0"/>
              <a:t> de </a:t>
            </a:r>
            <a:r>
              <a:rPr lang="en-US" sz="1800" dirty="0" err="1"/>
              <a:t>una</a:t>
            </a:r>
            <a:r>
              <a:rPr lang="en-US" sz="1800" dirty="0"/>
              <a:t> </a:t>
            </a:r>
            <a:r>
              <a:rPr lang="en-US" sz="1800" dirty="0" err="1"/>
              <a:t>mezcla</a:t>
            </a:r>
            <a:r>
              <a:rPr lang="en-US" sz="1800" dirty="0"/>
              <a:t> de gases </a:t>
            </a:r>
            <a:r>
              <a:rPr lang="en-US" sz="1800" dirty="0" err="1"/>
              <a:t>ideales</a:t>
            </a:r>
            <a:r>
              <a:rPr lang="en-US" sz="1800" dirty="0"/>
              <a:t> </a:t>
            </a:r>
            <a:r>
              <a:rPr lang="en-US" sz="1800" dirty="0" err="1"/>
              <a:t>ejerce</a:t>
            </a:r>
            <a:r>
              <a:rPr lang="en-US" sz="1800" dirty="0"/>
              <a:t> </a:t>
            </a:r>
            <a:r>
              <a:rPr lang="en-US" sz="1800" dirty="0" err="1"/>
              <a:t>una</a:t>
            </a:r>
            <a:r>
              <a:rPr lang="en-US" sz="1800" dirty="0"/>
              <a:t> </a:t>
            </a:r>
            <a:r>
              <a:rPr lang="en-US" sz="1800" dirty="0" err="1"/>
              <a:t>presión</a:t>
            </a:r>
            <a:r>
              <a:rPr lang="en-US" sz="1800" dirty="0"/>
              <a:t> </a:t>
            </a:r>
            <a:r>
              <a:rPr lang="en-US" sz="1800" dirty="0" err="1"/>
              <a:t>igual</a:t>
            </a:r>
            <a:r>
              <a:rPr lang="en-US" sz="1800" dirty="0"/>
              <a:t> a la </a:t>
            </a:r>
            <a:r>
              <a:rPr lang="en-US" sz="1800" dirty="0" err="1"/>
              <a:t>que</a:t>
            </a:r>
            <a:r>
              <a:rPr lang="en-US" sz="1800" dirty="0"/>
              <a:t> </a:t>
            </a:r>
            <a:r>
              <a:rPr lang="en-US" sz="1800" dirty="0" err="1"/>
              <a:t>ejercería</a:t>
            </a:r>
            <a:r>
              <a:rPr lang="en-US" sz="1800" dirty="0"/>
              <a:t> </a:t>
            </a:r>
            <a:r>
              <a:rPr lang="en-US" sz="1800" dirty="0" err="1"/>
              <a:t>si</a:t>
            </a:r>
            <a:r>
              <a:rPr lang="en-US" sz="1800" dirty="0"/>
              <a:t> </a:t>
            </a:r>
            <a:r>
              <a:rPr lang="en-US" sz="1800" dirty="0" err="1"/>
              <a:t>estuviese</a:t>
            </a:r>
            <a:r>
              <a:rPr lang="en-US" sz="1800" dirty="0"/>
              <a:t> </a:t>
            </a:r>
            <a:r>
              <a:rPr lang="en-US" sz="1800" dirty="0" err="1"/>
              <a:t>él</a:t>
            </a:r>
            <a:r>
              <a:rPr lang="en-US" sz="1800" dirty="0"/>
              <a:t> solo en el </a:t>
            </a:r>
            <a:r>
              <a:rPr lang="en-US" sz="1800" dirty="0" err="1"/>
              <a:t>recipiente</a:t>
            </a:r>
            <a:r>
              <a:rPr lang="en-US" sz="1800" dirty="0"/>
              <a:t> (</a:t>
            </a:r>
            <a:r>
              <a:rPr lang="en-US" sz="1800" dirty="0" err="1"/>
              <a:t>presión</a:t>
            </a:r>
            <a:r>
              <a:rPr lang="en-US" sz="1800" dirty="0"/>
              <a:t> </a:t>
            </a:r>
            <a:r>
              <a:rPr lang="en-US" sz="1800" dirty="0" err="1"/>
              <a:t>parcial</a:t>
            </a:r>
            <a:r>
              <a:rPr lang="en-US" sz="1800" dirty="0"/>
              <a:t> del gas), de </a:t>
            </a:r>
            <a:r>
              <a:rPr lang="en-US" sz="1800" dirty="0" err="1"/>
              <a:t>modo</a:t>
            </a:r>
            <a:r>
              <a:rPr lang="en-US" sz="1800" dirty="0"/>
              <a:t> </a:t>
            </a:r>
            <a:r>
              <a:rPr lang="en-US" sz="1800" dirty="0" err="1"/>
              <a:t>que</a:t>
            </a:r>
            <a:r>
              <a:rPr lang="en-US" sz="1800" dirty="0"/>
              <a:t> la </a:t>
            </a:r>
            <a:r>
              <a:rPr lang="en-US" sz="1800" dirty="0" err="1"/>
              <a:t>presión</a:t>
            </a:r>
            <a:r>
              <a:rPr lang="en-US" sz="1800" dirty="0"/>
              <a:t> total </a:t>
            </a:r>
            <a:r>
              <a:rPr lang="en-US" sz="1800" dirty="0" err="1"/>
              <a:t>es</a:t>
            </a:r>
            <a:r>
              <a:rPr lang="en-US" sz="1800" dirty="0"/>
              <a:t> la </a:t>
            </a:r>
            <a:r>
              <a:rPr lang="en-US" sz="1800" dirty="0" err="1"/>
              <a:t>suma</a:t>
            </a:r>
            <a:r>
              <a:rPr lang="en-US" sz="1800" dirty="0"/>
              <a:t> de </a:t>
            </a:r>
            <a:r>
              <a:rPr lang="en-US" sz="1800" dirty="0" err="1"/>
              <a:t>las</a:t>
            </a:r>
            <a:r>
              <a:rPr lang="en-US" sz="1800" dirty="0"/>
              <a:t> </a:t>
            </a:r>
            <a:r>
              <a:rPr lang="en-US" sz="1800" dirty="0" err="1"/>
              <a:t>presiones</a:t>
            </a:r>
            <a:r>
              <a:rPr lang="en-US" sz="1800" dirty="0"/>
              <a:t> </a:t>
            </a:r>
            <a:r>
              <a:rPr lang="en-US" sz="1800" dirty="0" err="1"/>
              <a:t>parciales</a:t>
            </a:r>
            <a:r>
              <a:rPr lang="en-US" sz="1800" dirty="0"/>
              <a:t> de </a:t>
            </a:r>
            <a:r>
              <a:rPr lang="en-US" sz="1800" dirty="0" err="1"/>
              <a:t>todos</a:t>
            </a:r>
            <a:r>
              <a:rPr lang="en-US" sz="1800" dirty="0"/>
              <a:t> los gases de la </a:t>
            </a:r>
            <a:r>
              <a:rPr lang="en-US" sz="1800" dirty="0" err="1"/>
              <a:t>mezcla</a:t>
            </a:r>
            <a:r>
              <a:rPr lang="en-US" sz="1800" dirty="0"/>
              <a:t>.</a:t>
            </a:r>
          </a:p>
        </p:txBody>
      </p:sp>
      <p:sp>
        <p:nvSpPr>
          <p:cNvPr id="29702" name="Rectangle 5"/>
          <p:cNvSpPr>
            <a:spLocks noChangeArrowheads="1"/>
          </p:cNvSpPr>
          <p:nvPr/>
        </p:nvSpPr>
        <p:spPr bwMode="auto">
          <a:xfrm>
            <a:off x="64476" y="456705"/>
            <a:ext cx="8072437" cy="51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sz="1800" dirty="0">
                <a:latin typeface="Arial" charset="0"/>
              </a:rPr>
              <a:t>Las </a:t>
            </a:r>
            <a:r>
              <a:rPr lang="en-US" sz="1800" dirty="0" err="1">
                <a:latin typeface="Arial" charset="0"/>
              </a:rPr>
              <a:t>leyes</a:t>
            </a:r>
            <a:r>
              <a:rPr lang="en-US" sz="1800" dirty="0">
                <a:latin typeface="Arial" charset="0"/>
              </a:rPr>
              <a:t> de los gases </a:t>
            </a:r>
            <a:r>
              <a:rPr lang="en-US" sz="1800" dirty="0" err="1">
                <a:latin typeface="Arial" charset="0"/>
              </a:rPr>
              <a:t>ideales</a:t>
            </a:r>
            <a:r>
              <a:rPr lang="en-US" sz="1800" dirty="0">
                <a:latin typeface="Arial" charset="0"/>
              </a:rPr>
              <a:t> se </a:t>
            </a:r>
            <a:r>
              <a:rPr lang="en-US" sz="1800" dirty="0" err="1">
                <a:latin typeface="Arial" charset="0"/>
              </a:rPr>
              <a:t>aplican</a:t>
            </a:r>
            <a:r>
              <a:rPr lang="en-US" sz="1800" dirty="0">
                <a:latin typeface="Arial" charset="0"/>
              </a:rPr>
              <a:t> a </a:t>
            </a:r>
            <a:r>
              <a:rPr lang="en-US" sz="1800" dirty="0" err="1">
                <a:latin typeface="Arial" charset="0"/>
              </a:rPr>
              <a:t>las</a:t>
            </a:r>
            <a:r>
              <a:rPr lang="en-US" sz="1800" dirty="0">
                <a:latin typeface="Arial" charset="0"/>
              </a:rPr>
              <a:t> </a:t>
            </a:r>
            <a:r>
              <a:rPr lang="en-US" sz="1800" i="1" dirty="0" err="1">
                <a:latin typeface="Arial" charset="0"/>
              </a:rPr>
              <a:t>mezclas</a:t>
            </a:r>
            <a:r>
              <a:rPr lang="en-US" sz="1800" dirty="0">
                <a:latin typeface="Arial" charset="0"/>
              </a:rPr>
              <a:t> de gases </a:t>
            </a:r>
            <a:r>
              <a:rPr lang="en-US" sz="1800" dirty="0" err="1">
                <a:latin typeface="Arial" charset="0"/>
              </a:rPr>
              <a:t>ideales</a:t>
            </a:r>
            <a:r>
              <a:rPr lang="en-US" sz="1800" dirty="0">
                <a:latin typeface="Arial" charset="0"/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</a:pPr>
            <a:endParaRPr lang="en-US" sz="1800" dirty="0">
              <a:latin typeface="Arial" charset="0"/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4827906" y="2998789"/>
            <a:ext cx="217963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i="1" dirty="0" err="1">
                <a:latin typeface="Arial" charset="0"/>
              </a:rPr>
              <a:t>P</a:t>
            </a:r>
            <a:r>
              <a:rPr lang="en-US" sz="1800" baseline="-25000" dirty="0" err="1">
                <a:latin typeface="Arial" charset="0"/>
              </a:rPr>
              <a:t>tot</a:t>
            </a:r>
            <a:r>
              <a:rPr lang="en-US" sz="1800" i="1" dirty="0">
                <a:latin typeface="Arial" charset="0"/>
              </a:rPr>
              <a:t> = P</a:t>
            </a:r>
            <a:r>
              <a:rPr lang="en-US" sz="1800" baseline="-25000" dirty="0">
                <a:latin typeface="Arial" charset="0"/>
              </a:rPr>
              <a:t>a</a:t>
            </a:r>
            <a:r>
              <a:rPr lang="en-US" sz="1800" i="1" dirty="0">
                <a:latin typeface="Arial" charset="0"/>
              </a:rPr>
              <a:t> + </a:t>
            </a:r>
            <a:r>
              <a:rPr lang="en-US" sz="1800" i="1" dirty="0" err="1">
                <a:latin typeface="Arial" charset="0"/>
              </a:rPr>
              <a:t>P</a:t>
            </a:r>
            <a:r>
              <a:rPr lang="en-US" sz="1800" baseline="-25000" dirty="0" err="1">
                <a:latin typeface="Arial" charset="0"/>
              </a:rPr>
              <a:t>b</a:t>
            </a:r>
            <a:r>
              <a:rPr lang="en-US" sz="1800" i="1" dirty="0">
                <a:latin typeface="Arial" charset="0"/>
              </a:rPr>
              <a:t> +…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018719" y="2998790"/>
            <a:ext cx="135710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1" dirty="0" err="1">
                <a:latin typeface="Arial" charset="0"/>
              </a:rPr>
              <a:t>P</a:t>
            </a:r>
            <a:r>
              <a:rPr lang="en-US" sz="1800" baseline="-25000" dirty="0" err="1">
                <a:latin typeface="Arial" charset="0"/>
              </a:rPr>
              <a:t>a</a:t>
            </a:r>
            <a:r>
              <a:rPr lang="en-US" sz="1800" i="1" dirty="0" err="1">
                <a:latin typeface="Arial" charset="0"/>
              </a:rPr>
              <a:t>V</a:t>
            </a:r>
            <a:r>
              <a:rPr lang="en-US" sz="1800" i="1" dirty="0">
                <a:latin typeface="Arial" charset="0"/>
              </a:rPr>
              <a:t> = </a:t>
            </a:r>
            <a:r>
              <a:rPr lang="en-US" sz="1800" i="1" dirty="0" err="1">
                <a:latin typeface="Arial" charset="0"/>
              </a:rPr>
              <a:t>n</a:t>
            </a:r>
            <a:r>
              <a:rPr lang="en-US" sz="1800" baseline="-25000" dirty="0" err="1">
                <a:latin typeface="Arial" charset="0"/>
              </a:rPr>
              <a:t>a</a:t>
            </a:r>
            <a:r>
              <a:rPr lang="en-US" sz="1800" i="1" dirty="0" err="1">
                <a:latin typeface="Arial" charset="0"/>
              </a:rPr>
              <a:t>RT</a:t>
            </a:r>
            <a:endParaRPr lang="en-US" sz="1800" i="1" dirty="0">
              <a:latin typeface="Arial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532984" y="972457"/>
            <a:ext cx="170174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1" dirty="0" err="1">
                <a:latin typeface="Arial" charset="0"/>
              </a:rPr>
              <a:t>P</a:t>
            </a:r>
            <a:r>
              <a:rPr lang="en-US" sz="1800" baseline="-25000" dirty="0" err="1">
                <a:latin typeface="Arial" charset="0"/>
              </a:rPr>
              <a:t>tot</a:t>
            </a:r>
            <a:r>
              <a:rPr lang="en-US" sz="1800" i="1" dirty="0" err="1">
                <a:latin typeface="Arial" charset="0"/>
              </a:rPr>
              <a:t>V</a:t>
            </a:r>
            <a:r>
              <a:rPr lang="en-US" sz="1800" baseline="-25000" dirty="0" err="1">
                <a:latin typeface="Arial" charset="0"/>
              </a:rPr>
              <a:t>tot</a:t>
            </a:r>
            <a:r>
              <a:rPr lang="en-US" sz="1800" i="1" dirty="0">
                <a:latin typeface="Arial" charset="0"/>
              </a:rPr>
              <a:t> = </a:t>
            </a:r>
            <a:r>
              <a:rPr lang="en-US" sz="1800" i="1" dirty="0" err="1">
                <a:latin typeface="Arial" charset="0"/>
              </a:rPr>
              <a:t>n</a:t>
            </a:r>
            <a:r>
              <a:rPr lang="en-US" sz="1800" baseline="-25000" dirty="0" err="1">
                <a:latin typeface="Arial" charset="0"/>
              </a:rPr>
              <a:t>tot</a:t>
            </a:r>
            <a:r>
              <a:rPr lang="en-US" sz="1800" i="1" dirty="0" err="1">
                <a:latin typeface="Arial" charset="0"/>
              </a:rPr>
              <a:t>RT</a:t>
            </a:r>
            <a:endParaRPr lang="en-US" sz="1800" i="1" dirty="0">
              <a:latin typeface="Arial" charset="0"/>
            </a:endParaRPr>
          </a:p>
        </p:txBody>
      </p:sp>
      <p:grpSp>
        <p:nvGrpSpPr>
          <p:cNvPr id="8" name="Group 59"/>
          <p:cNvGrpSpPr>
            <a:grpSpLocks/>
          </p:cNvGrpSpPr>
          <p:nvPr/>
        </p:nvGrpSpPr>
        <p:grpSpPr bwMode="auto">
          <a:xfrm>
            <a:off x="775497" y="3520668"/>
            <a:ext cx="3259138" cy="862013"/>
            <a:chOff x="812" y="3046"/>
            <a:chExt cx="2053" cy="543"/>
          </a:xfrm>
        </p:grpSpPr>
        <p:sp>
          <p:nvSpPr>
            <p:cNvPr id="9" name="Text Box 37"/>
            <p:cNvSpPr txBox="1">
              <a:spLocks noChangeArrowheads="1"/>
            </p:cNvSpPr>
            <p:nvPr/>
          </p:nvSpPr>
          <p:spPr bwMode="auto">
            <a:xfrm>
              <a:off x="819" y="3067"/>
              <a:ext cx="267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i="1">
                  <a:solidFill>
                    <a:schemeClr val="hlink"/>
                  </a:solidFill>
                  <a:latin typeface="Arial" charset="0"/>
                </a:rPr>
                <a:t>P</a:t>
              </a:r>
              <a:r>
                <a:rPr lang="en-US" sz="1800" i="1" baseline="-25000">
                  <a:solidFill>
                    <a:schemeClr val="hlink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0" name="Line 38"/>
            <p:cNvSpPr>
              <a:spLocks noChangeShapeType="1"/>
            </p:cNvSpPr>
            <p:nvPr/>
          </p:nvSpPr>
          <p:spPr bwMode="auto">
            <a:xfrm>
              <a:off x="812" y="3355"/>
              <a:ext cx="28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s-ES" sz="1800" i="1"/>
            </a:p>
          </p:txBody>
        </p:sp>
        <p:sp>
          <p:nvSpPr>
            <p:cNvPr id="11" name="Text Box 39"/>
            <p:cNvSpPr txBox="1">
              <a:spLocks noChangeArrowheads="1"/>
            </p:cNvSpPr>
            <p:nvPr/>
          </p:nvSpPr>
          <p:spPr bwMode="auto">
            <a:xfrm>
              <a:off x="812" y="3354"/>
              <a:ext cx="321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i="1">
                  <a:solidFill>
                    <a:schemeClr val="hlink"/>
                  </a:solidFill>
                  <a:latin typeface="Arial" charset="0"/>
                </a:rPr>
                <a:t>P</a:t>
              </a:r>
              <a:r>
                <a:rPr lang="en-US" sz="1800" i="1" baseline="-25000">
                  <a:solidFill>
                    <a:schemeClr val="hlink"/>
                  </a:solidFill>
                  <a:latin typeface="Arial" charset="0"/>
                </a:rPr>
                <a:t>tot</a:t>
              </a:r>
              <a:endParaRPr lang="en-US" sz="1800" i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2" name="Text Box 40"/>
            <p:cNvSpPr txBox="1">
              <a:spLocks noChangeArrowheads="1"/>
            </p:cNvSpPr>
            <p:nvPr/>
          </p:nvSpPr>
          <p:spPr bwMode="auto">
            <a:xfrm>
              <a:off x="1506" y="3066"/>
              <a:ext cx="772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i="1" dirty="0" err="1">
                  <a:latin typeface="Arial" charset="0"/>
                </a:rPr>
                <a:t>n</a:t>
              </a:r>
              <a:r>
                <a:rPr lang="en-US" sz="1800" i="1" baseline="-25000" dirty="0" err="1">
                  <a:latin typeface="Arial" charset="0"/>
                </a:rPr>
                <a:t>a</a:t>
              </a:r>
              <a:r>
                <a:rPr lang="en-US" sz="1800" i="1" dirty="0" err="1">
                  <a:latin typeface="Arial" charset="0"/>
                </a:rPr>
                <a:t>RT</a:t>
              </a:r>
              <a:r>
                <a:rPr lang="en-US" sz="1800" i="1" dirty="0">
                  <a:latin typeface="Arial" charset="0"/>
                </a:rPr>
                <a:t> </a:t>
              </a:r>
              <a:r>
                <a:rPr lang="en-US" sz="2000" i="1" dirty="0">
                  <a:latin typeface="Arial" charset="0"/>
                </a:rPr>
                <a:t>/</a:t>
              </a:r>
              <a:r>
                <a:rPr lang="en-US" sz="1800" i="1" dirty="0">
                  <a:latin typeface="Arial" charset="0"/>
                </a:rPr>
                <a:t> </a:t>
              </a:r>
              <a:r>
                <a:rPr lang="en-US" sz="1800" i="1" dirty="0" err="1">
                  <a:latin typeface="Arial" charset="0"/>
                </a:rPr>
                <a:t>V</a:t>
              </a:r>
              <a:r>
                <a:rPr lang="en-US" sz="1800" i="1" baseline="-25000" dirty="0" err="1">
                  <a:latin typeface="Arial" charset="0"/>
                </a:rPr>
                <a:t>tot</a:t>
              </a:r>
              <a:endParaRPr lang="en-US" sz="1800" i="1" baseline="-25000" dirty="0">
                <a:latin typeface="Arial" charset="0"/>
              </a:endParaRPr>
            </a:p>
          </p:txBody>
        </p:sp>
        <p:sp>
          <p:nvSpPr>
            <p:cNvPr id="13" name="Line 41"/>
            <p:cNvSpPr>
              <a:spLocks noChangeShapeType="1"/>
            </p:cNvSpPr>
            <p:nvPr/>
          </p:nvSpPr>
          <p:spPr bwMode="auto">
            <a:xfrm>
              <a:off x="1471" y="3353"/>
              <a:ext cx="807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s-ES" sz="1800" i="1"/>
            </a:p>
          </p:txBody>
        </p:sp>
        <p:sp>
          <p:nvSpPr>
            <p:cNvPr id="14" name="Text Box 42"/>
            <p:cNvSpPr txBox="1">
              <a:spLocks noChangeArrowheads="1"/>
            </p:cNvSpPr>
            <p:nvPr/>
          </p:nvSpPr>
          <p:spPr bwMode="auto">
            <a:xfrm>
              <a:off x="1422" y="3356"/>
              <a:ext cx="903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i="1" dirty="0" err="1">
                  <a:latin typeface="Arial" charset="0"/>
                </a:rPr>
                <a:t>n</a:t>
              </a:r>
              <a:r>
                <a:rPr lang="en-US" sz="1800" i="1" baseline="-25000" dirty="0" err="1">
                  <a:latin typeface="Arial" charset="0"/>
                </a:rPr>
                <a:t>tot</a:t>
              </a:r>
              <a:r>
                <a:rPr lang="en-US" sz="1800" i="1" dirty="0" err="1">
                  <a:latin typeface="Arial" charset="0"/>
                </a:rPr>
                <a:t>RT</a:t>
              </a:r>
              <a:r>
                <a:rPr lang="en-US" sz="1800" i="1" dirty="0">
                  <a:latin typeface="Arial" charset="0"/>
                </a:rPr>
                <a:t>  /  </a:t>
              </a:r>
              <a:r>
                <a:rPr lang="en-US" sz="1800" i="1" dirty="0" err="1">
                  <a:latin typeface="Arial" charset="0"/>
                </a:rPr>
                <a:t>V</a:t>
              </a:r>
              <a:r>
                <a:rPr lang="en-US" sz="1800" i="1" baseline="-25000" dirty="0" err="1">
                  <a:latin typeface="Arial" charset="0"/>
                </a:rPr>
                <a:t>tot</a:t>
              </a:r>
              <a:endParaRPr lang="en-US" sz="1800" i="1" baseline="-25000" dirty="0">
                <a:latin typeface="Arial" charset="0"/>
              </a:endParaRPr>
            </a:p>
          </p:txBody>
        </p:sp>
        <p:sp>
          <p:nvSpPr>
            <p:cNvPr id="15" name="Text Box 43"/>
            <p:cNvSpPr txBox="1">
              <a:spLocks noChangeArrowheads="1"/>
            </p:cNvSpPr>
            <p:nvPr/>
          </p:nvSpPr>
          <p:spPr bwMode="auto">
            <a:xfrm>
              <a:off x="1221" y="3208"/>
              <a:ext cx="201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i="1">
                  <a:latin typeface="Arial" charset="0"/>
                </a:rPr>
                <a:t>=</a:t>
              </a:r>
            </a:p>
          </p:txBody>
        </p:sp>
        <p:sp>
          <p:nvSpPr>
            <p:cNvPr id="16" name="Text Box 44"/>
            <p:cNvSpPr txBox="1">
              <a:spLocks noChangeArrowheads="1"/>
            </p:cNvSpPr>
            <p:nvPr/>
          </p:nvSpPr>
          <p:spPr bwMode="auto">
            <a:xfrm>
              <a:off x="2263" y="3188"/>
              <a:ext cx="201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i="1">
                  <a:latin typeface="Arial" charset="0"/>
                </a:rPr>
                <a:t>=</a:t>
              </a:r>
            </a:p>
          </p:txBody>
        </p:sp>
        <p:sp>
          <p:nvSpPr>
            <p:cNvPr id="17" name="Text Box 45"/>
            <p:cNvSpPr txBox="1">
              <a:spLocks noChangeArrowheads="1"/>
            </p:cNvSpPr>
            <p:nvPr/>
          </p:nvSpPr>
          <p:spPr bwMode="auto">
            <a:xfrm>
              <a:off x="2563" y="3046"/>
              <a:ext cx="251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i="1" dirty="0" err="1">
                  <a:latin typeface="Arial" charset="0"/>
                </a:rPr>
                <a:t>n</a:t>
              </a:r>
              <a:r>
                <a:rPr lang="en-US" sz="1800" i="1" baseline="-25000" dirty="0" err="1">
                  <a:latin typeface="Arial" charset="0"/>
                </a:rPr>
                <a:t>a</a:t>
              </a:r>
              <a:endParaRPr lang="en-US" sz="1800" i="1" baseline="-25000" dirty="0">
                <a:latin typeface="Arial" charset="0"/>
              </a:endParaRPr>
            </a:p>
          </p:txBody>
        </p:sp>
        <p:sp>
          <p:nvSpPr>
            <p:cNvPr id="18" name="Line 46"/>
            <p:cNvSpPr>
              <a:spLocks noChangeShapeType="1"/>
            </p:cNvSpPr>
            <p:nvPr/>
          </p:nvSpPr>
          <p:spPr bwMode="auto">
            <a:xfrm flipV="1">
              <a:off x="2510" y="3333"/>
              <a:ext cx="35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s-ES" sz="1800" i="1"/>
            </a:p>
          </p:txBody>
        </p:sp>
        <p:sp>
          <p:nvSpPr>
            <p:cNvPr id="19" name="Text Box 47"/>
            <p:cNvSpPr txBox="1">
              <a:spLocks noChangeArrowheads="1"/>
            </p:cNvSpPr>
            <p:nvPr/>
          </p:nvSpPr>
          <p:spPr bwMode="auto">
            <a:xfrm>
              <a:off x="2513" y="3333"/>
              <a:ext cx="305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i="1" dirty="0" err="1">
                  <a:latin typeface="Arial" charset="0"/>
                </a:rPr>
                <a:t>n</a:t>
              </a:r>
              <a:r>
                <a:rPr lang="en-US" sz="1800" i="1" baseline="-25000" dirty="0" err="1">
                  <a:latin typeface="Arial" charset="0"/>
                </a:rPr>
                <a:t>tot</a:t>
              </a:r>
              <a:endParaRPr lang="en-US" sz="1800" i="1" dirty="0">
                <a:latin typeface="Arial" charset="0"/>
              </a:endParaRPr>
            </a:p>
          </p:txBody>
        </p:sp>
      </p:grpSp>
      <p:sp>
        <p:nvSpPr>
          <p:cNvPr id="27" name="Rectangle 52"/>
          <p:cNvSpPr>
            <a:spLocks noChangeArrowheads="1"/>
          </p:cNvSpPr>
          <p:nvPr/>
        </p:nvSpPr>
        <p:spPr bwMode="auto">
          <a:xfrm>
            <a:off x="4430231" y="3738950"/>
            <a:ext cx="506836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1" dirty="0">
                <a:latin typeface="Arial" charset="0"/>
                <a:sym typeface="Symbol" pitchFamily="18" charset="2"/>
              </a:rPr>
              <a:t></a:t>
            </a:r>
            <a:r>
              <a:rPr lang="en-US" sz="1800" i="1" baseline="-25000" dirty="0">
                <a:latin typeface="Arial" charset="0"/>
                <a:sym typeface="Symbol" pitchFamily="18" charset="2"/>
              </a:rPr>
              <a:t>a</a:t>
            </a:r>
            <a:endParaRPr lang="en-US" sz="1800" i="1" dirty="0">
              <a:latin typeface="Arial" charset="0"/>
              <a:sym typeface="Symbol" pitchFamily="18" charset="2"/>
            </a:endParaRPr>
          </a:p>
        </p:txBody>
      </p:sp>
      <p:sp>
        <p:nvSpPr>
          <p:cNvPr id="28" name="Text Box 51"/>
          <p:cNvSpPr txBox="1">
            <a:spLocks noChangeArrowheads="1"/>
          </p:cNvSpPr>
          <p:nvPr/>
        </p:nvSpPr>
        <p:spPr bwMode="auto">
          <a:xfrm>
            <a:off x="4100695" y="3791337"/>
            <a:ext cx="382862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1" dirty="0">
                <a:latin typeface="Arial" charset="0"/>
              </a:rPr>
              <a:t>= </a:t>
            </a:r>
            <a:endParaRPr lang="en-US" sz="1800" i="1" dirty="0">
              <a:latin typeface="Arial" charset="0"/>
              <a:sym typeface="Symbol" pitchFamily="18" charset="2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2358960" y="6016060"/>
            <a:ext cx="220617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err="1">
                <a:solidFill>
                  <a:srgbClr val="FF0000"/>
                </a:solidFill>
                <a:latin typeface="Arial" charset="0"/>
              </a:rPr>
              <a:t>V</a:t>
            </a:r>
            <a:r>
              <a:rPr lang="en-US" sz="1800" baseline="-25000" dirty="0" err="1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sz="1800" baseline="-250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1800" i="1" dirty="0">
                <a:solidFill>
                  <a:srgbClr val="FF0000"/>
                </a:solidFill>
                <a:latin typeface="Arial" charset="0"/>
              </a:rPr>
              <a:t>= </a:t>
            </a:r>
            <a:r>
              <a:rPr lang="en-US" sz="1800" i="1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</a:t>
            </a:r>
            <a:r>
              <a:rPr lang="en-US" sz="1800" i="1" baseline="-25000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a </a:t>
            </a:r>
            <a:r>
              <a:rPr lang="en-US" sz="1800" i="1" dirty="0" err="1">
                <a:solidFill>
                  <a:srgbClr val="FF0000"/>
                </a:solidFill>
                <a:latin typeface="Arial" charset="0"/>
                <a:sym typeface="Symbol" pitchFamily="18" charset="2"/>
              </a:rPr>
              <a:t>V</a:t>
            </a:r>
            <a:r>
              <a:rPr lang="en-US" sz="1800" baseline="-25000" dirty="0" err="1">
                <a:solidFill>
                  <a:srgbClr val="FF0000"/>
                </a:solidFill>
                <a:latin typeface="Arial" charset="0"/>
              </a:rPr>
              <a:t>tot</a:t>
            </a:r>
            <a:endParaRPr lang="en-US" sz="1800" i="1" dirty="0">
              <a:solidFill>
                <a:srgbClr val="FF0000"/>
              </a:solidFill>
              <a:latin typeface="Arial" charset="0"/>
              <a:sym typeface="Symbol" pitchFamily="18" charset="2"/>
            </a:endParaRPr>
          </a:p>
          <a:p>
            <a:endParaRPr lang="es-ES" sz="1800" dirty="0">
              <a:solidFill>
                <a:srgbClr val="FF0000"/>
              </a:solidFill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0" y="4893668"/>
            <a:ext cx="8708571" cy="83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Volumen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parcial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1800" dirty="0">
                <a:latin typeface="+mn-lt"/>
              </a:rPr>
              <a:t>Es el </a:t>
            </a:r>
            <a:r>
              <a:rPr lang="en-US" sz="1800" dirty="0" err="1">
                <a:latin typeface="+mn-lt"/>
              </a:rPr>
              <a:t>volumen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que</a:t>
            </a:r>
            <a:r>
              <a:rPr lang="en-US" sz="1800" dirty="0">
                <a:latin typeface="+mn-lt"/>
              </a:rPr>
              <a:t> un </a:t>
            </a:r>
            <a:r>
              <a:rPr lang="en-US" sz="1800" dirty="0" err="1">
                <a:latin typeface="+mn-lt"/>
              </a:rPr>
              <a:t>componente</a:t>
            </a:r>
            <a:r>
              <a:rPr lang="en-US" sz="1800" dirty="0">
                <a:latin typeface="+mn-lt"/>
              </a:rPr>
              <a:t> de </a:t>
            </a:r>
            <a:r>
              <a:rPr lang="en-US" sz="1800" dirty="0" err="1">
                <a:latin typeface="+mn-lt"/>
              </a:rPr>
              <a:t>una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mezcla</a:t>
            </a:r>
            <a:r>
              <a:rPr lang="en-US" sz="1800" dirty="0">
                <a:latin typeface="+mn-lt"/>
              </a:rPr>
              <a:t> de gases </a:t>
            </a:r>
            <a:r>
              <a:rPr lang="en-US" sz="1800" dirty="0" err="1">
                <a:latin typeface="+mn-lt"/>
              </a:rPr>
              <a:t>ocuparía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si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estuviese</a:t>
            </a:r>
            <a:r>
              <a:rPr lang="en-US" sz="1800" dirty="0">
                <a:latin typeface="+mn-lt"/>
              </a:rPr>
              <a:t> a la </a:t>
            </a:r>
            <a:r>
              <a:rPr lang="en-US" sz="1800" dirty="0" err="1">
                <a:latin typeface="+mn-lt"/>
              </a:rPr>
              <a:t>presión</a:t>
            </a:r>
            <a:r>
              <a:rPr lang="en-US" sz="1800" dirty="0">
                <a:latin typeface="+mn-lt"/>
              </a:rPr>
              <a:t> total de la </a:t>
            </a:r>
            <a:r>
              <a:rPr lang="en-US" sz="1800" dirty="0" err="1">
                <a:latin typeface="+mn-lt"/>
              </a:rPr>
              <a:t>mezcla</a:t>
            </a:r>
            <a:r>
              <a:rPr lang="en-US" sz="1800" dirty="0">
                <a:latin typeface="+mn-lt"/>
              </a:rPr>
              <a:t>.</a:t>
            </a:r>
            <a:r>
              <a:rPr lang="en-US" sz="1800" kern="0" dirty="0">
                <a:latin typeface="+mn-lt"/>
              </a:rPr>
              <a:t> La </a:t>
            </a:r>
            <a:r>
              <a:rPr lang="en-US" sz="1800" kern="0" dirty="0" err="1">
                <a:latin typeface="+mn-lt"/>
              </a:rPr>
              <a:t>suma</a:t>
            </a:r>
            <a:r>
              <a:rPr lang="en-US" sz="1800" kern="0" dirty="0">
                <a:latin typeface="+mn-lt"/>
              </a:rPr>
              <a:t> de los </a:t>
            </a:r>
            <a:r>
              <a:rPr lang="en-US" sz="1800" kern="0" dirty="0" err="1">
                <a:latin typeface="+mn-lt"/>
              </a:rPr>
              <a:t>volúmenes</a:t>
            </a:r>
            <a:r>
              <a:rPr lang="en-US" sz="1800" kern="0" dirty="0">
                <a:latin typeface="+mn-lt"/>
              </a:rPr>
              <a:t> </a:t>
            </a:r>
            <a:r>
              <a:rPr lang="en-US" sz="1800" kern="0" dirty="0" err="1">
                <a:latin typeface="+mn-lt"/>
              </a:rPr>
              <a:t>parciales</a:t>
            </a:r>
            <a:r>
              <a:rPr lang="en-US" sz="1800" kern="0" dirty="0">
                <a:latin typeface="+mn-lt"/>
              </a:rPr>
              <a:t> </a:t>
            </a:r>
            <a:r>
              <a:rPr lang="en-US" sz="1800" kern="0" dirty="0" err="1">
                <a:latin typeface="+mn-lt"/>
              </a:rPr>
              <a:t>es</a:t>
            </a:r>
            <a:r>
              <a:rPr lang="en-US" sz="1800" kern="0" dirty="0">
                <a:latin typeface="+mn-lt"/>
              </a:rPr>
              <a:t> el </a:t>
            </a:r>
            <a:r>
              <a:rPr lang="en-US" sz="1800" kern="0" dirty="0" err="1">
                <a:latin typeface="+mn-lt"/>
              </a:rPr>
              <a:t>volumen</a:t>
            </a:r>
            <a:r>
              <a:rPr lang="en-US" sz="1800" kern="0" dirty="0">
                <a:latin typeface="+mn-lt"/>
              </a:rPr>
              <a:t> total de la </a:t>
            </a:r>
            <a:r>
              <a:rPr lang="en-US" sz="1800" kern="0" dirty="0" err="1">
                <a:latin typeface="+mn-lt"/>
              </a:rPr>
              <a:t>mezcla</a:t>
            </a:r>
            <a:r>
              <a:rPr lang="en-US" sz="1800" kern="0" dirty="0">
                <a:latin typeface="+mn-lt"/>
              </a:rPr>
              <a:t>.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5857828" y="3855225"/>
            <a:ext cx="1440000" cy="61200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5848093" y="3923894"/>
            <a:ext cx="220617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solidFill>
                  <a:srgbClr val="FF0000"/>
                </a:solidFill>
                <a:latin typeface="Arial" charset="0"/>
              </a:rPr>
              <a:t>P</a:t>
            </a:r>
            <a:r>
              <a:rPr lang="en-US" sz="1800" baseline="-25000" dirty="0">
                <a:solidFill>
                  <a:srgbClr val="FF0000"/>
                </a:solidFill>
                <a:latin typeface="Arial" charset="0"/>
              </a:rPr>
              <a:t>a </a:t>
            </a:r>
            <a:r>
              <a:rPr lang="en-US" sz="1800" i="1" dirty="0">
                <a:solidFill>
                  <a:srgbClr val="FF0000"/>
                </a:solidFill>
                <a:latin typeface="Arial" charset="0"/>
              </a:rPr>
              <a:t>= </a:t>
            </a:r>
            <a:r>
              <a:rPr lang="en-US" sz="1800" i="1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</a:t>
            </a:r>
            <a:r>
              <a:rPr lang="en-US" sz="1800" i="1" baseline="-25000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a </a:t>
            </a:r>
            <a:r>
              <a:rPr lang="en-US" sz="1800" i="1" dirty="0" err="1">
                <a:solidFill>
                  <a:srgbClr val="FF0000"/>
                </a:solidFill>
                <a:latin typeface="Arial" charset="0"/>
                <a:sym typeface="Symbol" pitchFamily="18" charset="2"/>
              </a:rPr>
              <a:t>P</a:t>
            </a:r>
            <a:r>
              <a:rPr lang="en-US" sz="1800" baseline="-25000" dirty="0" err="1">
                <a:solidFill>
                  <a:srgbClr val="FF0000"/>
                </a:solidFill>
                <a:latin typeface="Arial" charset="0"/>
              </a:rPr>
              <a:t>tot</a:t>
            </a:r>
            <a:endParaRPr lang="en-US" sz="1800" i="1" dirty="0">
              <a:solidFill>
                <a:srgbClr val="FF0000"/>
              </a:solidFill>
              <a:latin typeface="Arial" charset="0"/>
              <a:sym typeface="Symbol" pitchFamily="18" charset="2"/>
            </a:endParaRPr>
          </a:p>
          <a:p>
            <a:endParaRPr lang="es-ES" sz="1800" dirty="0">
              <a:solidFill>
                <a:srgbClr val="FF0000"/>
              </a:solidFill>
            </a:endParaRPr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4937067" y="6039143"/>
            <a:ext cx="201411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i="1" dirty="0">
                <a:latin typeface="Arial" charset="0"/>
              </a:rPr>
              <a:t> </a:t>
            </a:r>
            <a:r>
              <a:rPr lang="en-US" sz="1800" i="1" dirty="0" err="1">
                <a:latin typeface="Arial" charset="0"/>
              </a:rPr>
              <a:t>V</a:t>
            </a:r>
            <a:r>
              <a:rPr lang="en-US" sz="1800" baseline="-25000" dirty="0" err="1">
                <a:latin typeface="Arial" charset="0"/>
              </a:rPr>
              <a:t>tot</a:t>
            </a:r>
            <a:r>
              <a:rPr lang="en-US" sz="1800" i="1" dirty="0">
                <a:latin typeface="Arial" charset="0"/>
              </a:rPr>
              <a:t> = </a:t>
            </a:r>
            <a:r>
              <a:rPr lang="en-US" sz="1800" i="1" dirty="0" err="1">
                <a:latin typeface="Arial" charset="0"/>
              </a:rPr>
              <a:t>V</a:t>
            </a:r>
            <a:r>
              <a:rPr lang="en-US" sz="1800" baseline="-25000" dirty="0" err="1">
                <a:latin typeface="Arial" charset="0"/>
              </a:rPr>
              <a:t>a</a:t>
            </a:r>
            <a:r>
              <a:rPr lang="en-US" sz="1800" i="1" dirty="0">
                <a:latin typeface="Arial" charset="0"/>
              </a:rPr>
              <a:t> + </a:t>
            </a:r>
            <a:r>
              <a:rPr lang="en-US" sz="1800" i="1" dirty="0" err="1">
                <a:latin typeface="Arial" charset="0"/>
              </a:rPr>
              <a:t>V</a:t>
            </a:r>
            <a:r>
              <a:rPr lang="en-US" sz="1800" baseline="-25000" dirty="0" err="1">
                <a:latin typeface="Arial" charset="0"/>
              </a:rPr>
              <a:t>b</a:t>
            </a:r>
            <a:r>
              <a:rPr lang="en-US" sz="1800" i="1" dirty="0">
                <a:latin typeface="Arial" charset="0"/>
              </a:rPr>
              <a:t>+…</a:t>
            </a:r>
          </a:p>
        </p:txBody>
      </p:sp>
      <p:sp>
        <p:nvSpPr>
          <p:cNvPr id="35" name="34 Rectángulo"/>
          <p:cNvSpPr/>
          <p:nvPr/>
        </p:nvSpPr>
        <p:spPr bwMode="auto">
          <a:xfrm>
            <a:off x="2304985" y="6016060"/>
            <a:ext cx="1440000" cy="61200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8424000" y="6550223"/>
            <a:ext cx="72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T12.12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787400" y="12610"/>
            <a:ext cx="7366000" cy="400110"/>
          </a:xfrm>
        </p:spPr>
        <p:txBody>
          <a:bodyPr/>
          <a:lstStyle/>
          <a:p>
            <a:pPr eaLnBrk="1" hangingPunct="1"/>
            <a:r>
              <a:rPr lang="en-US" sz="2000" dirty="0" err="1"/>
              <a:t>Ley</a:t>
            </a:r>
            <a:r>
              <a:rPr lang="en-US" sz="2000" dirty="0"/>
              <a:t> de Dalton de </a:t>
            </a:r>
            <a:r>
              <a:rPr lang="en-US" sz="2000" dirty="0" err="1"/>
              <a:t>las</a:t>
            </a:r>
            <a:r>
              <a:rPr lang="en-US" sz="2000" dirty="0"/>
              <a:t> </a:t>
            </a:r>
            <a:r>
              <a:rPr lang="en-US" sz="2000" dirty="0" err="1"/>
              <a:t>presiones</a:t>
            </a:r>
            <a:r>
              <a:rPr lang="en-US" sz="2000" dirty="0"/>
              <a:t> </a:t>
            </a:r>
            <a:r>
              <a:rPr lang="en-US" sz="2000" dirty="0" err="1"/>
              <a:t>parciales</a:t>
            </a:r>
            <a:endParaRPr lang="en-US" sz="2000" dirty="0"/>
          </a:p>
        </p:txBody>
      </p:sp>
      <p:pic>
        <p:nvPicPr>
          <p:cNvPr id="30725" name="Picture 7" descr="aabjstm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3913" y="1712685"/>
            <a:ext cx="8694003" cy="3410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8424000" y="6550223"/>
            <a:ext cx="72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T12.13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FF0101"/>
      </a:dk2>
      <a:lt2>
        <a:srgbClr val="0066FF"/>
      </a:lt2>
      <a:accent1>
        <a:srgbClr val="0000FF"/>
      </a:accent1>
      <a:accent2>
        <a:srgbClr val="666633"/>
      </a:accent2>
      <a:accent3>
        <a:srgbClr val="FFFFFF"/>
      </a:accent3>
      <a:accent4>
        <a:srgbClr val="000000"/>
      </a:accent4>
      <a:accent5>
        <a:srgbClr val="AAAAFF"/>
      </a:accent5>
      <a:accent6>
        <a:srgbClr val="5C5C2D"/>
      </a:accent6>
      <a:hlink>
        <a:srgbClr val="0033CC"/>
      </a:hlink>
      <a:folHlink>
        <a:srgbClr val="9933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B2B2B2"/>
        </a:lt1>
        <a:dk2>
          <a:srgbClr val="FF0101"/>
        </a:dk2>
        <a:lt2>
          <a:srgbClr val="333333"/>
        </a:lt2>
        <a:accent1>
          <a:srgbClr val="0000FF"/>
        </a:accent1>
        <a:accent2>
          <a:srgbClr val="666633"/>
        </a:accent2>
        <a:accent3>
          <a:srgbClr val="D5D5D5"/>
        </a:accent3>
        <a:accent4>
          <a:srgbClr val="000000"/>
        </a:accent4>
        <a:accent5>
          <a:srgbClr val="AAAAFF"/>
        </a:accent5>
        <a:accent6>
          <a:srgbClr val="5C5C2D"/>
        </a:accent6>
        <a:hlink>
          <a:srgbClr val="0033CC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C0C0C0"/>
        </a:lt1>
        <a:dk2>
          <a:srgbClr val="FF0101"/>
        </a:dk2>
        <a:lt2>
          <a:srgbClr val="333333"/>
        </a:lt2>
        <a:accent1>
          <a:srgbClr val="0000FF"/>
        </a:accent1>
        <a:accent2>
          <a:srgbClr val="666633"/>
        </a:accent2>
        <a:accent3>
          <a:srgbClr val="DCDCDC"/>
        </a:accent3>
        <a:accent4>
          <a:srgbClr val="000000"/>
        </a:accent4>
        <a:accent5>
          <a:srgbClr val="AAAAFF"/>
        </a:accent5>
        <a:accent6>
          <a:srgbClr val="5C5C2D"/>
        </a:accent6>
        <a:hlink>
          <a:srgbClr val="0033CC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5716</TotalTime>
  <Words>1066</Words>
  <Application>Microsoft Macintosh PowerPoint</Application>
  <PresentationFormat>Presentación en pantalla (4:3)</PresentationFormat>
  <Paragraphs>201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Symbol</vt:lpstr>
      <vt:lpstr>Times New Roman</vt:lpstr>
      <vt:lpstr>WP IconicSymbolsA</vt:lpstr>
      <vt:lpstr>Default Design</vt:lpstr>
      <vt:lpstr>Tema 12: Gases</vt:lpstr>
      <vt:lpstr>12.1 Propiedades de los gases: presión del gas</vt:lpstr>
      <vt:lpstr>Manómetros</vt:lpstr>
      <vt:lpstr>Condiciones estándar de temperatura y presión</vt:lpstr>
      <vt:lpstr>Cámara neumática</vt:lpstr>
      <vt:lpstr>12.2 Combinación de las leyes de los gases: ecuación de los gases ideales</vt:lpstr>
      <vt:lpstr>12.3 Aplicaciones de la ecuación de los gases ideales</vt:lpstr>
      <vt:lpstr>12.4 Mezclas de gases: presión parcial</vt:lpstr>
      <vt:lpstr>Ley de Dalton de las presiones parciales</vt:lpstr>
      <vt:lpstr>12.5 Gases reales</vt:lpstr>
      <vt:lpstr>Gases reales</vt:lpstr>
    </vt:vector>
  </TitlesOfParts>
  <Company>University of Windsor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Transparencias Capítulo 6: Gases</dc:title>
  <dc:subject>Química General, 8ª Edición</dc:subject>
  <dc:creator>Pearson Educación, S. A.</dc:creator>
  <dc:description>Traducción: Concepción I. Ramírez De Antón Martín y Esther Martín González</dc:description>
  <cp:lastModifiedBy>Microsoft Office User</cp:lastModifiedBy>
  <cp:revision>256</cp:revision>
  <dcterms:created xsi:type="dcterms:W3CDTF">2002-09-06T11:53:40Z</dcterms:created>
  <dcterms:modified xsi:type="dcterms:W3CDTF">2022-02-03T12:17:50Z</dcterms:modified>
</cp:coreProperties>
</file>