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81" r:id="rId2"/>
    <p:sldId id="292" r:id="rId3"/>
    <p:sldId id="257" r:id="rId4"/>
    <p:sldId id="258" r:id="rId5"/>
    <p:sldId id="259" r:id="rId6"/>
    <p:sldId id="260" r:id="rId7"/>
    <p:sldId id="261" r:id="rId8"/>
    <p:sldId id="293" r:id="rId9"/>
    <p:sldId id="265" r:id="rId10"/>
    <p:sldId id="267" r:id="rId11"/>
    <p:sldId id="268" r:id="rId12"/>
    <p:sldId id="297" r:id="rId13"/>
    <p:sldId id="269" r:id="rId14"/>
    <p:sldId id="270" r:id="rId15"/>
    <p:sldId id="271" r:id="rId16"/>
    <p:sldId id="282" r:id="rId17"/>
    <p:sldId id="272" r:id="rId18"/>
    <p:sldId id="295" r:id="rId19"/>
    <p:sldId id="273" r:id="rId20"/>
    <p:sldId id="274" r:id="rId21"/>
    <p:sldId id="275" r:id="rId22"/>
    <p:sldId id="276" r:id="rId23"/>
    <p:sldId id="296" r:id="rId24"/>
    <p:sldId id="278"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0033CC"/>
    <a:srgbClr val="0000FF"/>
    <a:srgbClr val="DEFEE3"/>
    <a:srgbClr val="DDDDDD"/>
    <a:srgbClr val="12E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4" autoAdjust="0"/>
  </p:normalViewPr>
  <p:slideViewPr>
    <p:cSldViewPr>
      <p:cViewPr varScale="1">
        <p:scale>
          <a:sx n="57" d="100"/>
          <a:sy n="57" d="100"/>
        </p:scale>
        <p:origin x="-811"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74.emf"/><Relationship Id="rId1" Type="http://schemas.openxmlformats.org/officeDocument/2006/relationships/image" Target="../media/image73.wmf"/><Relationship Id="rId5" Type="http://schemas.openxmlformats.org/officeDocument/2006/relationships/image" Target="../media/image76.wmf"/><Relationship Id="rId4"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png"/><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wmf"/><Relationship Id="rId1" Type="http://schemas.openxmlformats.org/officeDocument/2006/relationships/image" Target="../media/image4.wmf"/><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png"/><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F818F1E-3C76-4E62-B859-7813527CB784}" type="slidenum">
              <a:rPr lang="es-ES"/>
              <a:pPr>
                <a:defRPr/>
              </a:pPr>
              <a:t>‹Nº›</a:t>
            </a:fld>
            <a:endParaRPr lang="es-ES"/>
          </a:p>
        </p:txBody>
      </p:sp>
    </p:spTree>
    <p:extLst>
      <p:ext uri="{BB962C8B-B14F-4D97-AF65-F5344CB8AC3E}">
        <p14:creationId xmlns:p14="http://schemas.microsoft.com/office/powerpoint/2010/main" val="3338958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C357E-8F87-4A93-8DBA-1DF084530A6B}" type="slidenum">
              <a:rPr lang="es-ES" smtClean="0"/>
              <a:pPr eaLnBrk="1" hangingPunct="1"/>
              <a:t>1</a:t>
            </a:fld>
            <a:endParaRPr lang="es-E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s-ES" b="1" smtClean="0"/>
              <a:t>NOTA JOSE</a:t>
            </a:r>
            <a:r>
              <a:rPr lang="es-ES" smtClean="0"/>
              <a:t>: Para la preparación de este tema por parte del profesor hay muchos libros, entre ellos </a:t>
            </a:r>
            <a:r>
              <a:rPr lang="en-US" b="1" smtClean="0">
                <a:solidFill>
                  <a:srgbClr val="CC0000"/>
                </a:solidFill>
                <a:sym typeface="Arial" charset="0"/>
              </a:rPr>
              <a:t>Química Inorgánica (2ª Edición)</a:t>
            </a:r>
          </a:p>
          <a:p>
            <a:pPr eaLnBrk="1" hangingPunct="1"/>
            <a:r>
              <a:rPr lang="en-US" smtClean="0">
                <a:solidFill>
                  <a:srgbClr val="CC0000"/>
                </a:solidFill>
                <a:sym typeface="Arial" charset="0"/>
              </a:rPr>
              <a:t>Autores: C. E. Housecroft y A. G. Sharpe. Editorial: Pearson Educación, 2006. </a:t>
            </a:r>
          </a:p>
          <a:p>
            <a:pPr eaLnBrk="1" hangingPunct="1">
              <a:spcBef>
                <a:spcPct val="0"/>
              </a:spcBef>
            </a:pP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E5ACC7-D7AA-47DA-9C1E-89746E0FBCA1}" type="slidenum">
              <a:rPr lang="es-ES" smtClean="0"/>
              <a:pPr eaLnBrk="1" hangingPunct="1"/>
              <a:t>11</a:t>
            </a:fld>
            <a:endParaRPr lang="es-E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s-ES" b="1" dirty="0" smtClean="0"/>
              <a:t>NOTA DE JOSE: </a:t>
            </a:r>
            <a:r>
              <a:rPr lang="es-ES" dirty="0" smtClean="0"/>
              <a:t>La explicación  dada en esta transparencia del enlace en la molécula de O</a:t>
            </a:r>
            <a:r>
              <a:rPr lang="es-ES" baseline="-25000" dirty="0" smtClean="0"/>
              <a:t>2 </a:t>
            </a:r>
            <a:r>
              <a:rPr lang="es-ES" dirty="0" smtClean="0"/>
              <a:t>es la correspondiente a la teoría de enlace de valencia, </a:t>
            </a:r>
            <a:r>
              <a:rPr lang="es-ES" b="1" dirty="0" smtClean="0"/>
              <a:t>que en este caso no es totalmente correcta puesto de dicha molécula es paramagnética</a:t>
            </a:r>
            <a:r>
              <a:rPr lang="es-ES" dirty="0" smtClean="0"/>
              <a:t>. Sin embargo, es útil para explicar que dicha molécula es </a:t>
            </a:r>
            <a:r>
              <a:rPr lang="es-ES" dirty="0" err="1" smtClean="0"/>
              <a:t>diatómica</a:t>
            </a:r>
            <a:r>
              <a:rPr lang="es-ES" dirty="0" smtClean="0"/>
              <a:t> y que la distancia de enlace es la correspondiente a un orden de enlace igual a dos, que es lo que se pretende en este momento. EL QUE DICHA TEORÍA NO ES ADECUADA PARA EXPLICAR EL PARAMAGNETISMO DE ESTA MOLÉCULA YA SE EXPLICÓ EN EL TEMA DE ENLACE.</a:t>
            </a:r>
            <a:endParaRPr lang="es-ES" baseline="-25000" dirty="0" smtClean="0"/>
          </a:p>
          <a:p>
            <a:pPr eaLnBrk="1" hangingPunct="1"/>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CE554F-E717-4DEB-895F-AF77516583E5}" type="slidenum">
              <a:rPr lang="es-ES" smtClean="0"/>
              <a:pPr eaLnBrk="1" hangingPunct="1"/>
              <a:t>13</a:t>
            </a:fld>
            <a:endParaRPr lang="es-E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s-ES" b="1" smtClean="0"/>
              <a:t>NOTA DE JOSE: </a:t>
            </a:r>
            <a:r>
              <a:rPr lang="es-ES" smtClean="0"/>
              <a:t>El diagrama representa una reacción genérica de oxidación, dónde “R” por tanto representaría un reactivo cualquiera por ejemplo un elemento y “RO” representa el compuesto oxigenado del elemento 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48E47F-E4F7-4E20-97FF-2505D4427EBB}" type="slidenum">
              <a:rPr lang="es-ES" smtClean="0"/>
              <a:pPr eaLnBrk="1" hangingPunct="1"/>
              <a:t>14</a:t>
            </a:fld>
            <a:endParaRPr lang="es-E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s-ES" b="1" dirty="0" smtClean="0"/>
              <a:t>NOTA DE JOSE: </a:t>
            </a:r>
            <a:r>
              <a:rPr lang="es-ES" dirty="0" smtClean="0"/>
              <a:t>En esta transparencia se explican también las formas estructurales de los restantes elementos no </a:t>
            </a:r>
            <a:r>
              <a:rPr lang="es-ES" dirty="0" err="1" smtClean="0"/>
              <a:t>metalicos</a:t>
            </a:r>
            <a:r>
              <a:rPr lang="es-ES" dirty="0" smtClean="0"/>
              <a:t> o semimetálicos del grupo 16: Se, Te, indicando sus propiedades de forma comparativa. Los puntos de fusión de las formas más estables se encuentran en la tabla que aparece en una transparencia posterior. </a:t>
            </a:r>
          </a:p>
          <a:p>
            <a:pPr eaLnBrk="1" hangingPunct="1"/>
            <a:r>
              <a:rPr lang="es-ES" dirty="0" smtClean="0"/>
              <a:t>OBSERVACIÓN: No hace falta poner los dibujos de las estructuras de Se y Te, porque son semejantes a las del azufre. Para el Se, se conocen varias formas cristalinas (3) que contienen anillos Se8 y la forma más estable es la gris metálica, que es fotoconductora y que estructuralmente es semejante al azufre plástico (cadenas helicoidales). El Te sólo se presenta en una forma alotrópica. De acuerdo con su carácter semimetálico, tiene aspecto metálico, es semiconductora. Es similar al selenio gris pero tiene interacciones metálicas más fuertes. </a:t>
            </a:r>
          </a:p>
          <a:p>
            <a:pPr eaLnBrk="1" hangingPunct="1"/>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E33A7E-C6F5-48A2-9033-761495316EDB}" type="slidenum">
              <a:rPr lang="es-ES" smtClean="0"/>
              <a:pPr eaLnBrk="1" hangingPunct="1"/>
              <a:t>15</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s-ES" b="1" smtClean="0"/>
              <a:t>NOTA DE JOSE:</a:t>
            </a:r>
            <a:r>
              <a:rPr lang="es-ES" smtClean="0"/>
              <a:t> En este caso hay que relacionar las propiedades de los diferentes tipos de fósforo con sus estructuras y explicar también las estructuras de los restantes elementos no metálicos y semimetálicos del grupo 15, indicando comparativamente sus propiedades. </a:t>
            </a:r>
            <a:endParaRPr lang="es-E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C5DA1F-5006-4A4D-A131-5EF3DD239DBF}" type="slidenum">
              <a:rPr lang="es-ES" smtClean="0"/>
              <a:pPr eaLnBrk="1" hangingPunct="1"/>
              <a:t>16</a:t>
            </a:fld>
            <a:endParaRPr lang="es-E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0FB05A-3EDC-4AE5-9249-7F86D7438E20}" type="slidenum">
              <a:rPr lang="es-ES" smtClean="0"/>
              <a:pPr eaLnBrk="1" hangingPunct="1"/>
              <a:t>17</a:t>
            </a:fld>
            <a:endParaRPr lang="es-E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p:spPr>
        <p:txBody>
          <a:bodyPr/>
          <a:lstStyle/>
          <a:p>
            <a:pPr eaLnBrk="1" hangingPunct="1"/>
            <a:r>
              <a:rPr lang="es-ES" b="1" smtClean="0"/>
              <a:t>NOTA DE JOSE: </a:t>
            </a:r>
            <a:r>
              <a:rPr lang="es-ES" smtClean="0"/>
              <a:t>Datos de puntos de fusión tomados del Libro </a:t>
            </a:r>
            <a:r>
              <a:rPr lang="en-US" b="1" smtClean="0">
                <a:solidFill>
                  <a:srgbClr val="CC0000"/>
                </a:solidFill>
                <a:sym typeface="Arial" charset="0"/>
              </a:rPr>
              <a:t>Química Inorgánica (2ª Edición)</a:t>
            </a:r>
          </a:p>
          <a:p>
            <a:pPr eaLnBrk="1" hangingPunct="1"/>
            <a:r>
              <a:rPr lang="en-US" smtClean="0">
                <a:solidFill>
                  <a:srgbClr val="CC0000"/>
                </a:solidFill>
                <a:sym typeface="Arial" charset="0"/>
              </a:rPr>
              <a:t>Autores: C. E. Housecroft y A. G. Sharpe. Editorial: Pearson Educación, 2006. </a:t>
            </a:r>
          </a:p>
          <a:p>
            <a:endParaRPr lang="es-ES" smtClean="0"/>
          </a:p>
        </p:txBody>
      </p:sp>
      <p:sp>
        <p:nvSpPr>
          <p:cNvPr id="44036" name="3 Marcador de número de diapositiva"/>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8E7774-939E-4D72-9FDF-1443FAD4FBFB}" type="slidenum">
              <a:rPr lang="es-ES" smtClean="0"/>
              <a:pPr eaLnBrk="1" hangingPunct="1"/>
              <a:t>18</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C14CD1-A318-414A-B510-324D14711AF7}" type="slidenum">
              <a:rPr lang="es-ES" smtClean="0"/>
              <a:pPr eaLnBrk="1" hangingPunct="1"/>
              <a:t>19</a:t>
            </a:fld>
            <a:endParaRPr lang="es-E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C66900-D1C3-4E80-8FD2-049701B81510}" type="slidenum">
              <a:rPr lang="es-ES" smtClean="0"/>
              <a:pPr eaLnBrk="1" hangingPunct="1"/>
              <a:t>20</a:t>
            </a:fld>
            <a:endParaRPr lang="es-E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967714-F37D-4255-A1F3-4FDA83CE2C7A}" type="slidenum">
              <a:rPr lang="es-ES" smtClean="0"/>
              <a:pPr eaLnBrk="1" hangingPunct="1"/>
              <a:t>21</a:t>
            </a:fld>
            <a:endParaRPr lang="es-E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s-ES" b="1" smtClean="0"/>
              <a:t>NOTA JOSE: </a:t>
            </a:r>
            <a:r>
              <a:rPr lang="es-ES" smtClean="0"/>
              <a:t>Un libro adecuado también para preparar esta parte: “Principles of Descriptive Inorganic Chemistry” Gary Wulfsberg. Ed. University Science Book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42CB99-F575-4D2D-B59C-0D5078CD7D06}" type="slidenum">
              <a:rPr lang="es-ES" smtClean="0"/>
              <a:pPr eaLnBrk="1" hangingPunct="1"/>
              <a:t>3</a:t>
            </a:fld>
            <a:endParaRPr lang="es-E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s-ES" b="1" smtClean="0"/>
              <a:t>NOTA DE JOSE:</a:t>
            </a:r>
            <a:r>
              <a:rPr lang="es-ES" smtClean="0"/>
              <a:t> Es importante destacar que el carácter metálico o no metálico de un elemento se refleja también en sus propiedades físicas. Las más importantes se recogen en esta tabla. Así, general, los metales se caracterizan por tener las propiedades que se recogen en dicha tabla, aunque la diferencia fundamental entre un metal y un no metal  es la conductividad eléctrica en las tres dimensiones, propiedad que no se da en ningún no metal. Una forma alotrópica del carbono, el grafito, es conductora de la electricidad pero sólo en dos dimensiones como se indicará después. </a:t>
            </a:r>
          </a:p>
          <a:p>
            <a:pPr eaLnBrk="1" hangingPunct="1"/>
            <a:r>
              <a:rPr lang="es-ES" smtClean="0"/>
              <a:t>Esto es, </a:t>
            </a:r>
            <a:r>
              <a:rPr lang="es-ES" b="1" smtClean="0"/>
              <a:t>ninguna de las propiedades que aparecen en esa tabla (excepto la conductividad eléctrica en tres dimensiones) nos permite diferenciar claramente entre un metal y un no metal.</a:t>
            </a:r>
            <a:r>
              <a:rPr lang="es-ES" smtClean="0"/>
              <a:t> Se debería poner ejemplos de esto para cada una de las propiedades. Ej. el Li, un metal típico, es muy poco denso. El Hg es líquido a P y T estándar y otros como el Cs y Ga tienen puntos de fusión de 29ºC y 30ºC, respectivamente. Algunos metales de transición son quebradizos. El brillo o lustre metálico es también otra característica de los metales, aunque algunos no metales como el iodo o el silicio son también brillantes.</a:t>
            </a:r>
          </a:p>
          <a:p>
            <a:pPr eaLnBrk="1" hangingPunct="1"/>
            <a:r>
              <a:rPr lang="es-ES" smtClean="0"/>
              <a:t>Por supuesto, </a:t>
            </a:r>
            <a:r>
              <a:rPr lang="es-ES" b="1" smtClean="0"/>
              <a:t>es importante relacionar estas propiedades con lo que han estudiado en los temas de enlace.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6B024B-C6A2-4780-80DA-31FE4731B173}" type="slidenum">
              <a:rPr lang="es-ES" smtClean="0"/>
              <a:pPr eaLnBrk="1" hangingPunct="1"/>
              <a:t>22</a:t>
            </a:fld>
            <a:endParaRPr lang="es-E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4A5A96-8892-4B0B-9999-9FC1E8603AB7}" type="slidenum">
              <a:rPr lang="es-ES" smtClean="0"/>
              <a:pPr eaLnBrk="1" hangingPunct="1"/>
              <a:t>23</a:t>
            </a:fld>
            <a:endParaRPr lang="es-E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5C7233-D237-4242-94FE-F94420BFAAE8}" type="slidenum">
              <a:rPr lang="es-ES" smtClean="0"/>
              <a:pPr eaLnBrk="1" hangingPunct="1"/>
              <a:t>24</a:t>
            </a:fld>
            <a:endParaRPr lang="es-E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5ED363-BF79-4586-850B-5195F97DAD3F}" type="slidenum">
              <a:rPr lang="es-ES" smtClean="0"/>
              <a:pPr eaLnBrk="1" hangingPunct="1"/>
              <a:t>4</a:t>
            </a:fld>
            <a:endParaRPr lang="es-E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s-ES" b="1" smtClean="0"/>
              <a:t>NOTA DE JOSE:</a:t>
            </a:r>
            <a:r>
              <a:rPr lang="es-ES" smtClean="0"/>
              <a:t> Las estructuras de los metales ya se han explicado en el tema 10, al estudiar el enlace metálico. Se ponen aquí, simplemente, para recodarles que han estudiado ya en temas anteriores que los metales tienen estructuras no moleculares con energías de cohesión de moderadas a altas y que eso es lo que determina que los metales, en general, tengan puntos de fusión y ebullición de moderados a altos, densidades elevadas y conductividad térmica alta.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65620-99BA-42EA-9156-12AEBE76E537}" type="slidenum">
              <a:rPr lang="es-ES" smtClean="0"/>
              <a:pPr eaLnBrk="1" hangingPunct="1"/>
              <a:t>5</a:t>
            </a:fld>
            <a:endParaRPr lang="es-E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22B1FF-BDD1-4862-8C86-517C21F69E89}" type="slidenum">
              <a:rPr lang="es-ES" smtClean="0"/>
              <a:pPr eaLnBrk="1" hangingPunct="1"/>
              <a:t>6</a:t>
            </a:fld>
            <a:endParaRPr lang="es-E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4C59C9-0882-4474-97CF-F7C7C849AE11}" type="slidenum">
              <a:rPr lang="es-ES" smtClean="0"/>
              <a:pPr eaLnBrk="1" hangingPunct="1"/>
              <a:t>7</a:t>
            </a:fld>
            <a:endParaRPr lang="es-E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393F7F-F9A2-412C-8CCB-14C1B3CD62CD}" type="slidenum">
              <a:rPr lang="es-ES" smtClean="0"/>
              <a:pPr eaLnBrk="1" hangingPunct="1"/>
              <a:t>8</a:t>
            </a:fld>
            <a:endParaRPr lang="es-E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s-ES" b="1" dirty="0" smtClean="0"/>
              <a:t>NOTA JOSE</a:t>
            </a:r>
            <a:r>
              <a:rPr lang="es-ES" dirty="0" smtClean="0"/>
              <a:t>: Esto ya lo han estudiado en el tema 11 (relación composición-enlace-estructura y propiedades) pero es conveniente recordarlo aquí.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DA30DC-4E46-414B-81D2-B7277C1466AC}" type="slidenum">
              <a:rPr lang="es-ES" smtClean="0"/>
              <a:pPr eaLnBrk="1" hangingPunct="1"/>
              <a:t>9</a:t>
            </a:fld>
            <a:endParaRPr lang="es-E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s-ES" b="1" smtClean="0"/>
              <a:t>NOTA DE JOSE: </a:t>
            </a:r>
            <a:r>
              <a:rPr lang="es-ES" smtClean="0"/>
              <a:t>Os recuerdo que la mayor tendencia que tienen los elementos del segundo periodo del bloque p a formar enlaces múltiples consigo mismo (o con otro elemento pequeño del segundo periodo) se ha explicado en el tema de enlace covalente (al ver las energías de enlace), tema 9. </a:t>
            </a:r>
          </a:p>
          <a:p>
            <a:pPr eaLnBrk="1" hangingPunct="1"/>
            <a:r>
              <a:rPr lang="es-ES" smtClean="0"/>
              <a:t>Allí se explicó no sólo el por qué de esto, sino también las consecuencias de esta mayor tendencia en relación a los restantes elementos del mismo grupo. En ese tema 9, se puso sólo algún ejemplo, así se comparó la diferencia estructural entre el nitrógeno elemental y el fósforo blanco.</a:t>
            </a:r>
            <a:endParaRPr lang="es-E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935F1A-8018-4F8C-9084-60EB8BB2990B}" type="slidenum">
              <a:rPr lang="es-ES" smtClean="0"/>
              <a:pPr eaLnBrk="1" hangingPunct="1"/>
              <a:t>10</a:t>
            </a:fld>
            <a:endParaRPr lang="es-E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T23.</a:t>
            </a:r>
            <a:fld id="{85E56081-28FA-4103-BB51-E3E969E6DF1C}" type="slidenum">
              <a:rPr lang="es-ES"/>
              <a:pPr>
                <a:defRPr/>
              </a:pPr>
              <a:t>‹Nº›</a:t>
            </a:fld>
            <a:endParaRPr lang="es-ES"/>
          </a:p>
        </p:txBody>
      </p:sp>
    </p:spTree>
    <p:extLst>
      <p:ext uri="{BB962C8B-B14F-4D97-AF65-F5344CB8AC3E}">
        <p14:creationId xmlns:p14="http://schemas.microsoft.com/office/powerpoint/2010/main" val="246687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T23.</a:t>
            </a:r>
            <a:fld id="{5B0F0408-C016-4CFB-9867-BD66F09CFA15}" type="slidenum">
              <a:rPr lang="es-ES"/>
              <a:pPr>
                <a:defRPr/>
              </a:pPr>
              <a:t>‹Nº›</a:t>
            </a:fld>
            <a:endParaRPr lang="es-ES"/>
          </a:p>
        </p:txBody>
      </p:sp>
    </p:spTree>
    <p:extLst>
      <p:ext uri="{BB962C8B-B14F-4D97-AF65-F5344CB8AC3E}">
        <p14:creationId xmlns:p14="http://schemas.microsoft.com/office/powerpoint/2010/main" val="283844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T23.</a:t>
            </a:r>
            <a:fld id="{5B5A8945-B460-4426-8BB3-D2410919FD88}" type="slidenum">
              <a:rPr lang="es-ES"/>
              <a:pPr>
                <a:defRPr/>
              </a:pPr>
              <a:t>‹Nº›</a:t>
            </a:fld>
            <a:endParaRPr lang="es-ES"/>
          </a:p>
        </p:txBody>
      </p:sp>
    </p:spTree>
    <p:extLst>
      <p:ext uri="{BB962C8B-B14F-4D97-AF65-F5344CB8AC3E}">
        <p14:creationId xmlns:p14="http://schemas.microsoft.com/office/powerpoint/2010/main" val="113388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T23.</a:t>
            </a:r>
            <a:fld id="{19E6554F-097B-453B-824D-42035F45168B}" type="slidenum">
              <a:rPr lang="es-ES"/>
              <a:pPr>
                <a:defRPr/>
              </a:pPr>
              <a:t>‹Nº›</a:t>
            </a:fld>
            <a:endParaRPr lang="es-ES"/>
          </a:p>
        </p:txBody>
      </p:sp>
    </p:spTree>
    <p:extLst>
      <p:ext uri="{BB962C8B-B14F-4D97-AF65-F5344CB8AC3E}">
        <p14:creationId xmlns:p14="http://schemas.microsoft.com/office/powerpoint/2010/main" val="259783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T23.</a:t>
            </a:r>
            <a:fld id="{34C6BAFE-96C6-4D53-948D-F5B199BEBE1C}" type="slidenum">
              <a:rPr lang="es-ES"/>
              <a:pPr>
                <a:defRPr/>
              </a:pPr>
              <a:t>‹Nº›</a:t>
            </a:fld>
            <a:endParaRPr lang="es-ES"/>
          </a:p>
        </p:txBody>
      </p:sp>
    </p:spTree>
    <p:extLst>
      <p:ext uri="{BB962C8B-B14F-4D97-AF65-F5344CB8AC3E}">
        <p14:creationId xmlns:p14="http://schemas.microsoft.com/office/powerpoint/2010/main" val="334430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T23.</a:t>
            </a:r>
            <a:fld id="{CC9A1555-745F-4CE5-A5D1-A39B92EB7478}" type="slidenum">
              <a:rPr lang="es-ES"/>
              <a:pPr>
                <a:defRPr/>
              </a:pPr>
              <a:t>‹Nº›</a:t>
            </a:fld>
            <a:endParaRPr lang="es-ES"/>
          </a:p>
        </p:txBody>
      </p:sp>
    </p:spTree>
    <p:extLst>
      <p:ext uri="{BB962C8B-B14F-4D97-AF65-F5344CB8AC3E}">
        <p14:creationId xmlns:p14="http://schemas.microsoft.com/office/powerpoint/2010/main" val="406537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r>
              <a:rPr lang="es-ES"/>
              <a:t>T23.</a:t>
            </a:r>
            <a:fld id="{E12346AE-AC35-4D3D-A019-4B0FCAE3F0A9}" type="slidenum">
              <a:rPr lang="es-ES"/>
              <a:pPr>
                <a:defRPr/>
              </a:pPr>
              <a:t>‹Nº›</a:t>
            </a:fld>
            <a:endParaRPr lang="es-ES"/>
          </a:p>
        </p:txBody>
      </p:sp>
    </p:spTree>
    <p:extLst>
      <p:ext uri="{BB962C8B-B14F-4D97-AF65-F5344CB8AC3E}">
        <p14:creationId xmlns:p14="http://schemas.microsoft.com/office/powerpoint/2010/main" val="392874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r>
              <a:rPr lang="es-ES"/>
              <a:t>T23.</a:t>
            </a:r>
            <a:fld id="{B7A7EDF2-1917-46F7-8310-DDBF6D210917}" type="slidenum">
              <a:rPr lang="es-ES"/>
              <a:pPr>
                <a:defRPr/>
              </a:pPr>
              <a:t>‹Nº›</a:t>
            </a:fld>
            <a:endParaRPr lang="es-ES"/>
          </a:p>
        </p:txBody>
      </p:sp>
    </p:spTree>
    <p:extLst>
      <p:ext uri="{BB962C8B-B14F-4D97-AF65-F5344CB8AC3E}">
        <p14:creationId xmlns:p14="http://schemas.microsoft.com/office/powerpoint/2010/main" val="128852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r>
              <a:rPr lang="es-ES"/>
              <a:t>T23.</a:t>
            </a:r>
            <a:fld id="{73E70E9E-4F00-488E-A959-C92A2996408B}" type="slidenum">
              <a:rPr lang="es-ES"/>
              <a:pPr>
                <a:defRPr/>
              </a:pPr>
              <a:t>‹Nº›</a:t>
            </a:fld>
            <a:endParaRPr lang="es-ES"/>
          </a:p>
        </p:txBody>
      </p:sp>
    </p:spTree>
    <p:extLst>
      <p:ext uri="{BB962C8B-B14F-4D97-AF65-F5344CB8AC3E}">
        <p14:creationId xmlns:p14="http://schemas.microsoft.com/office/powerpoint/2010/main" val="21897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T23.</a:t>
            </a:r>
            <a:fld id="{AD61D4E1-97BA-40EC-BA50-D2E5E35E08E5}" type="slidenum">
              <a:rPr lang="es-ES"/>
              <a:pPr>
                <a:defRPr/>
              </a:pPr>
              <a:t>‹Nº›</a:t>
            </a:fld>
            <a:endParaRPr lang="es-ES"/>
          </a:p>
        </p:txBody>
      </p:sp>
    </p:spTree>
    <p:extLst>
      <p:ext uri="{BB962C8B-B14F-4D97-AF65-F5344CB8AC3E}">
        <p14:creationId xmlns:p14="http://schemas.microsoft.com/office/powerpoint/2010/main" val="223368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T23.</a:t>
            </a:r>
            <a:fld id="{07DE4059-9336-44AC-A9AE-08E48ECBFA0A}" type="slidenum">
              <a:rPr lang="es-ES"/>
              <a:pPr>
                <a:defRPr/>
              </a:pPr>
              <a:t>‹Nº›</a:t>
            </a:fld>
            <a:endParaRPr lang="es-ES"/>
          </a:p>
        </p:txBody>
      </p:sp>
    </p:spTree>
    <p:extLst>
      <p:ext uri="{BB962C8B-B14F-4D97-AF65-F5344CB8AC3E}">
        <p14:creationId xmlns:p14="http://schemas.microsoft.com/office/powerpoint/2010/main" val="8577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90245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r>
              <a:rPr lang="es-ES"/>
              <a:t>T23.</a:t>
            </a:r>
            <a:fld id="{5546E34C-38AB-4BFB-BC9A-8016D64CBDA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image" Target="../media/image21.wmf"/><Relationship Id="rId12"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23.wmf"/><Relationship Id="rId5" Type="http://schemas.openxmlformats.org/officeDocument/2006/relationships/image" Target="../media/image20.png"/><Relationship Id="rId15" Type="http://schemas.openxmlformats.org/officeDocument/2006/relationships/image" Target="../media/image25.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2.wmf"/><Relationship Id="rId14"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2.wmf"/><Relationship Id="rId3" Type="http://schemas.openxmlformats.org/officeDocument/2006/relationships/notesSlide" Target="../notesSlides/notesSlide11.xml"/><Relationship Id="rId7" Type="http://schemas.openxmlformats.org/officeDocument/2006/relationships/image" Target="../media/image29.wmf"/><Relationship Id="rId12"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31.png"/><Relationship Id="rId5" Type="http://schemas.openxmlformats.org/officeDocument/2006/relationships/image" Target="../media/image28.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notesSlide" Target="../notesSlides/notesSlide12.xml"/><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image" Target="../media/image39.jpeg"/><Relationship Id="rId5" Type="http://schemas.openxmlformats.org/officeDocument/2006/relationships/oleObject" Target="../embeddings/oleObject37.bin"/><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3.xml"/><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9.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9.png"/><Relationship Id="rId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5.xml"/><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50.png"/><Relationship Id="rId4" Type="http://schemas.openxmlformats.org/officeDocument/2006/relationships/oleObject" Target="../embeddings/oleObject43.bin"/><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7.bin"/><Relationship Id="rId5" Type="http://schemas.openxmlformats.org/officeDocument/2006/relationships/image" Target="../media/image53.png"/><Relationship Id="rId4" Type="http://schemas.openxmlformats.org/officeDocument/2006/relationships/oleObject" Target="../embeddings/oleObject46.bin"/></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19.xml"/><Relationship Id="rId7"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48.bin"/><Relationship Id="rId10" Type="http://schemas.openxmlformats.org/officeDocument/2006/relationships/image" Target="../media/image65.wmf"/><Relationship Id="rId4" Type="http://schemas.openxmlformats.org/officeDocument/2006/relationships/image" Target="../media/image66.png"/><Relationship Id="rId9"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0.xml"/><Relationship Id="rId7" Type="http://schemas.openxmlformats.org/officeDocument/2006/relationships/image" Target="../media/image68.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2.bin"/><Relationship Id="rId5" Type="http://schemas.openxmlformats.org/officeDocument/2006/relationships/image" Target="../media/image67.wmf"/><Relationship Id="rId10" Type="http://schemas.openxmlformats.org/officeDocument/2006/relationships/image" Target="../media/image70.png"/><Relationship Id="rId4" Type="http://schemas.openxmlformats.org/officeDocument/2006/relationships/oleObject" Target="../embeddings/oleObject51.bin"/><Relationship Id="rId9" Type="http://schemas.openxmlformats.org/officeDocument/2006/relationships/image" Target="../media/image69.wmf"/></Relationships>
</file>

<file path=ppt/slides/_rels/slide2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21.xml"/><Relationship Id="rId7"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71.wmf"/><Relationship Id="rId5" Type="http://schemas.openxmlformats.org/officeDocument/2006/relationships/oleObject" Target="../embeddings/oleObject54.bin"/><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6.wmf"/><Relationship Id="rId3" Type="http://schemas.openxmlformats.org/officeDocument/2006/relationships/notesSlide" Target="../notesSlides/notesSlide22.xml"/><Relationship Id="rId7" Type="http://schemas.openxmlformats.org/officeDocument/2006/relationships/image" Target="../media/image74.emf"/><Relationship Id="rId12"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57.bin"/><Relationship Id="rId11" Type="http://schemas.openxmlformats.org/officeDocument/2006/relationships/image" Target="../media/image75.wmf"/><Relationship Id="rId5" Type="http://schemas.openxmlformats.org/officeDocument/2006/relationships/image" Target="../media/image73.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8.wmf"/><Relationship Id="rId1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hyperlink" Target="../Mis%20documentos/Docencia/Docencia%20Ciencias/Fundamentos%20de%20Elementos%20y%20Compuestos/Tema%201.Tabla%20periodica%20y%20propiedades%20peri&#243;dicas/Cu.C3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4.wmf"/><Relationship Id="rId12" Type="http://schemas.openxmlformats.org/officeDocument/2006/relationships/image" Target="../media/image6.wmf"/><Relationship Id="rId17" Type="http://schemas.openxmlformats.org/officeDocument/2006/relationships/oleObject" Target="../embeddings/oleObject11.bin"/><Relationship Id="rId2" Type="http://schemas.openxmlformats.org/officeDocument/2006/relationships/slideLayout" Target="../slideLayouts/slideLayout1.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3.png"/><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oleObject" Target="../embeddings/oleObject12.bin"/><Relationship Id="rId4" Type="http://schemas.openxmlformats.org/officeDocument/2006/relationships/oleObject" Target="../embeddings/oleObject3.bin"/><Relationship Id="rId9" Type="http://schemas.openxmlformats.org/officeDocument/2006/relationships/image" Target="../media/image5.w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image" Target="../media/image6.wmf"/><Relationship Id="rId12" Type="http://schemas.openxmlformats.org/officeDocument/2006/relationships/oleObject" Target="../embeddings/oleObject18.bin"/><Relationship Id="rId17" Type="http://schemas.openxmlformats.org/officeDocument/2006/relationships/image" Target="../media/image12.wmf"/><Relationship Id="rId2" Type="http://schemas.openxmlformats.org/officeDocument/2006/relationships/slideLayout" Target="../slideLayouts/slideLayout1.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oleObject" Target="../embeddings/oleObject17.bin"/><Relationship Id="rId5" Type="http://schemas.openxmlformats.org/officeDocument/2006/relationships/image" Target="../media/image4.wmf"/><Relationship Id="rId15" Type="http://schemas.openxmlformats.org/officeDocument/2006/relationships/image" Target="../media/image11.png"/><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0.wmf"/><Relationship Id="rId1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6.xml"/><Relationship Id="rId7" Type="http://schemas.openxmlformats.org/officeDocument/2006/relationships/image" Target="../media/image14.wmf"/><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16.png"/><Relationship Id="rId5" Type="http://schemas.openxmlformats.org/officeDocument/2006/relationships/image" Target="../media/image1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C11CD32D-F0AF-4CDC-A431-3DB7748A25AF}" type="slidenum">
              <a:rPr lang="es-ES" smtClean="0"/>
              <a:pPr eaLnBrk="1" hangingPunct="1"/>
              <a:t>1</a:t>
            </a:fld>
            <a:endParaRPr lang="es-ES" smtClean="0"/>
          </a:p>
        </p:txBody>
      </p:sp>
      <p:sp>
        <p:nvSpPr>
          <p:cNvPr id="3075" name="Text Box 10"/>
          <p:cNvSpPr txBox="1">
            <a:spLocks noChangeArrowheads="1"/>
          </p:cNvSpPr>
          <p:nvPr/>
        </p:nvSpPr>
        <p:spPr bwMode="auto">
          <a:xfrm>
            <a:off x="725488" y="2492375"/>
            <a:ext cx="777716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7143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50000"/>
              </a:spcBef>
              <a:spcAft>
                <a:spcPct val="10000"/>
              </a:spcAft>
            </a:pPr>
            <a:r>
              <a:rPr lang="es-ES_tradnl" sz="2000" b="1">
                <a:solidFill>
                  <a:srgbClr val="0000FF"/>
                </a:solidFill>
              </a:rPr>
              <a:t>21.1	</a:t>
            </a:r>
            <a:r>
              <a:rPr lang="es-ES_tradnl" sz="2000" b="1"/>
              <a:t>Elementos: clasificación en metales, no metales y semimetales.</a:t>
            </a:r>
          </a:p>
          <a:p>
            <a:pPr algn="just" eaLnBrk="1" hangingPunct="1">
              <a:lnSpc>
                <a:spcPct val="120000"/>
              </a:lnSpc>
              <a:spcBef>
                <a:spcPct val="50000"/>
              </a:spcBef>
              <a:spcAft>
                <a:spcPct val="10000"/>
              </a:spcAft>
            </a:pPr>
            <a:r>
              <a:rPr lang="es-ES_tradnl" sz="2000" b="1">
                <a:solidFill>
                  <a:srgbClr val="0000FF"/>
                </a:solidFill>
              </a:rPr>
              <a:t>21.2</a:t>
            </a:r>
            <a:r>
              <a:rPr lang="es-ES_tradnl" sz="2000" b="1"/>
              <a:t>	Estructura: polimorfos y alótropos. Propiedades físicas.</a:t>
            </a:r>
          </a:p>
          <a:p>
            <a:pPr algn="just" eaLnBrk="1" hangingPunct="1">
              <a:lnSpc>
                <a:spcPct val="120000"/>
              </a:lnSpc>
              <a:spcBef>
                <a:spcPct val="50000"/>
              </a:spcBef>
              <a:spcAft>
                <a:spcPct val="10000"/>
              </a:spcAft>
            </a:pPr>
            <a:r>
              <a:rPr lang="es-ES_tradnl" sz="2000" b="1">
                <a:solidFill>
                  <a:srgbClr val="0000FF"/>
                </a:solidFill>
              </a:rPr>
              <a:t>21.3	</a:t>
            </a:r>
            <a:r>
              <a:rPr lang="es-ES_tradnl" sz="2000" b="1"/>
              <a:t>Propiedades químicas: potenciales de reducción estándar, estados de oxidación.</a:t>
            </a:r>
          </a:p>
        </p:txBody>
      </p:sp>
      <p:sp>
        <p:nvSpPr>
          <p:cNvPr id="3076" name="Line 11"/>
          <p:cNvSpPr>
            <a:spLocks noChangeShapeType="1"/>
          </p:cNvSpPr>
          <p:nvPr/>
        </p:nvSpPr>
        <p:spPr bwMode="auto">
          <a:xfrm>
            <a:off x="725488" y="2420938"/>
            <a:ext cx="7807325"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77" name="Rectangle 7"/>
          <p:cNvSpPr>
            <a:spLocks noChangeArrowheads="1"/>
          </p:cNvSpPr>
          <p:nvPr/>
        </p:nvSpPr>
        <p:spPr bwMode="auto">
          <a:xfrm>
            <a:off x="0" y="-26988"/>
            <a:ext cx="9144000" cy="1174751"/>
          </a:xfrm>
          <a:prstGeom prst="rect">
            <a:avLst/>
          </a:prstGeom>
          <a:solidFill>
            <a:srgbClr val="0033CC"/>
          </a:solidFill>
          <a:ln w="9525">
            <a:solidFill>
              <a:srgbClr val="4D51F9"/>
            </a:solidFill>
            <a:miter lim="800000"/>
            <a:headEnd/>
            <a:tailEnd/>
          </a:ln>
        </p:spPr>
        <p:txBody>
          <a:bodyPr anchor="ctr">
            <a:spAutoFit/>
          </a:bodyPr>
          <a:lstStyle/>
          <a:p>
            <a:pPr marL="6350" algn="ctr">
              <a:lnSpc>
                <a:spcPct val="110000"/>
              </a:lnSpc>
            </a:pPr>
            <a:r>
              <a:rPr lang="en-US" sz="3200">
                <a:solidFill>
                  <a:schemeClr val="bg1"/>
                </a:solidFill>
              </a:rPr>
              <a:t>Tema 21: Propiedades físicas y químicas de los elementos</a:t>
            </a:r>
            <a:endParaRPr lang="es-ES" sz="3200">
              <a:solidFill>
                <a:schemeClr val="bg1"/>
              </a:solidFill>
            </a:endParaRPr>
          </a:p>
        </p:txBody>
      </p:sp>
      <p:sp>
        <p:nvSpPr>
          <p:cNvPr id="3078" name="Line 15"/>
          <p:cNvSpPr>
            <a:spLocks noChangeShapeType="1"/>
          </p:cNvSpPr>
          <p:nvPr/>
        </p:nvSpPr>
        <p:spPr bwMode="auto">
          <a:xfrm>
            <a:off x="725488" y="4868863"/>
            <a:ext cx="7807325"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1E0926C3-9B8B-477A-B1A9-5629378182E3}" type="slidenum">
              <a:rPr lang="es-ES" smtClean="0"/>
              <a:pPr eaLnBrk="1" hangingPunct="1"/>
              <a:t>10</a:t>
            </a:fld>
            <a:endParaRPr lang="es-ES" smtClean="0"/>
          </a:p>
        </p:txBody>
      </p:sp>
      <p:grpSp>
        <p:nvGrpSpPr>
          <p:cNvPr id="13315" name="Group 8"/>
          <p:cNvGrpSpPr>
            <a:grpSpLocks/>
          </p:cNvGrpSpPr>
          <p:nvPr/>
        </p:nvGrpSpPr>
        <p:grpSpPr bwMode="auto">
          <a:xfrm>
            <a:off x="893763" y="4005263"/>
            <a:ext cx="6985000" cy="2016125"/>
            <a:chOff x="657" y="2341"/>
            <a:chExt cx="4400" cy="1270"/>
          </a:xfrm>
        </p:grpSpPr>
        <p:sp>
          <p:nvSpPr>
            <p:cNvPr id="13329" name="Text Box 9"/>
            <p:cNvSpPr txBox="1">
              <a:spLocks noChangeArrowheads="1"/>
            </p:cNvSpPr>
            <p:nvPr/>
          </p:nvSpPr>
          <p:spPr bwMode="auto">
            <a:xfrm>
              <a:off x="657" y="2341"/>
              <a:ext cx="2668" cy="19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b="1" i="1"/>
                <a:t>Tabla 3. Algunas propiedades de los halógenos.</a:t>
              </a:r>
            </a:p>
          </p:txBody>
        </p:sp>
        <p:sp>
          <p:nvSpPr>
            <p:cNvPr id="13330" name="Text Box 10"/>
            <p:cNvSpPr txBox="1">
              <a:spLocks noChangeArrowheads="1"/>
            </p:cNvSpPr>
            <p:nvPr/>
          </p:nvSpPr>
          <p:spPr bwMode="auto">
            <a:xfrm>
              <a:off x="1020" y="2562"/>
              <a:ext cx="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PUNTO DE</a:t>
              </a:r>
            </a:p>
            <a:p>
              <a:pPr algn="ctr" eaLnBrk="1" hangingPunct="1"/>
              <a:r>
                <a:rPr lang="es-ES" sz="1200" b="1">
                  <a:latin typeface="Times New Roman" pitchFamily="18" charset="0"/>
                </a:rPr>
                <a:t>FUSIÓN (ºC)</a:t>
              </a:r>
              <a:endParaRPr lang="es-ES_tradnl" sz="1200" b="1">
                <a:latin typeface="Times New Roman" pitchFamily="18" charset="0"/>
              </a:endParaRPr>
            </a:p>
          </p:txBody>
        </p:sp>
        <p:sp>
          <p:nvSpPr>
            <p:cNvPr id="13331" name="Text Box 11"/>
            <p:cNvSpPr txBox="1">
              <a:spLocks noChangeArrowheads="1"/>
            </p:cNvSpPr>
            <p:nvPr/>
          </p:nvSpPr>
          <p:spPr bwMode="auto">
            <a:xfrm>
              <a:off x="1691" y="2562"/>
              <a:ext cx="9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PUNTO DE</a:t>
              </a:r>
            </a:p>
            <a:p>
              <a:pPr algn="ctr" eaLnBrk="1" hangingPunct="1"/>
              <a:r>
                <a:rPr lang="es-ES" sz="1200" b="1">
                  <a:latin typeface="Times New Roman" pitchFamily="18" charset="0"/>
                </a:rPr>
                <a:t>EBULLICIÓN (ºC)</a:t>
              </a:r>
              <a:endParaRPr lang="es-ES_tradnl" sz="1200" b="1">
                <a:latin typeface="Times New Roman" pitchFamily="18" charset="0"/>
              </a:endParaRPr>
            </a:p>
          </p:txBody>
        </p:sp>
        <p:sp>
          <p:nvSpPr>
            <p:cNvPr id="13332" name="Text Box 12"/>
            <p:cNvSpPr txBox="1">
              <a:spLocks noChangeArrowheads="1"/>
            </p:cNvSpPr>
            <p:nvPr/>
          </p:nvSpPr>
          <p:spPr bwMode="auto">
            <a:xfrm>
              <a:off x="3288" y="2552"/>
              <a:ext cx="8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Times New Roman" pitchFamily="18" charset="0"/>
                  <a:cs typeface="Times New Roman" pitchFamily="18" charset="0"/>
                </a:rPr>
                <a:t>DISTANCIA</a:t>
              </a:r>
            </a:p>
            <a:p>
              <a:pPr algn="ctr" eaLnBrk="1" hangingPunct="1"/>
              <a:r>
                <a:rPr lang="en-US" sz="1200" b="1">
                  <a:latin typeface="Times New Roman" pitchFamily="18" charset="0"/>
                  <a:cs typeface="Times New Roman" pitchFamily="18" charset="0"/>
                </a:rPr>
                <a:t>DE ENLACE (pm)</a:t>
              </a:r>
            </a:p>
          </p:txBody>
        </p:sp>
        <p:sp>
          <p:nvSpPr>
            <p:cNvPr id="13333" name="Rectangle 13"/>
            <p:cNvSpPr>
              <a:spLocks noChangeArrowheads="1"/>
            </p:cNvSpPr>
            <p:nvPr/>
          </p:nvSpPr>
          <p:spPr bwMode="auto">
            <a:xfrm>
              <a:off x="670" y="2885"/>
              <a:ext cx="4173"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tabLst>
                  <a:tab pos="1079500" algn="r"/>
                  <a:tab pos="2338388" algn="r"/>
                  <a:tab pos="2952750" algn="l"/>
                  <a:tab pos="4932363" algn="r"/>
                  <a:tab pos="6370638" algn="r"/>
                </a:tabLst>
              </a:pPr>
              <a:r>
                <a:rPr lang="es-ES" sz="1400" b="1">
                  <a:latin typeface="Times New Roman" pitchFamily="18" charset="0"/>
                </a:rPr>
                <a:t>F</a:t>
              </a:r>
              <a:r>
                <a:rPr lang="es-ES" sz="1400" b="1" baseline="-25000">
                  <a:latin typeface="Times New Roman" pitchFamily="18" charset="0"/>
                </a:rPr>
                <a:t>2</a:t>
              </a:r>
              <a:r>
                <a:rPr lang="es-ES" sz="1400" b="1">
                  <a:latin typeface="Times New Roman" pitchFamily="18" charset="0"/>
                </a:rPr>
                <a:t>	-219,6	-188,1	Amarillo-pálido	144	64</a:t>
              </a:r>
            </a:p>
            <a:p>
              <a:pPr>
                <a:lnSpc>
                  <a:spcPct val="120000"/>
                </a:lnSpc>
                <a:tabLst>
                  <a:tab pos="1079500" algn="r"/>
                  <a:tab pos="2338388" algn="r"/>
                  <a:tab pos="2952750" algn="l"/>
                  <a:tab pos="4932363" algn="r"/>
                  <a:tab pos="6370638" algn="r"/>
                </a:tabLst>
              </a:pPr>
              <a:r>
                <a:rPr lang="es-ES" sz="1400" b="1">
                  <a:latin typeface="Times New Roman" pitchFamily="18" charset="0"/>
                </a:rPr>
                <a:t>Cl</a:t>
              </a:r>
              <a:r>
                <a:rPr lang="es-ES" sz="1400" b="1" baseline="-25000">
                  <a:latin typeface="Times New Roman" pitchFamily="18" charset="0"/>
                </a:rPr>
                <a:t>2</a:t>
              </a:r>
              <a:r>
                <a:rPr lang="es-ES" sz="1400" b="1">
                  <a:latin typeface="Times New Roman" pitchFamily="18" charset="0"/>
                </a:rPr>
                <a:t>	-101,5	-34,0	Amarillo-verdoso	198	99</a:t>
              </a:r>
            </a:p>
            <a:p>
              <a:pPr>
                <a:lnSpc>
                  <a:spcPct val="120000"/>
                </a:lnSpc>
                <a:tabLst>
                  <a:tab pos="1079500" algn="r"/>
                  <a:tab pos="2338388" algn="r"/>
                  <a:tab pos="2952750" algn="l"/>
                  <a:tab pos="4932363" algn="r"/>
                  <a:tab pos="6370638" algn="r"/>
                </a:tabLst>
              </a:pPr>
              <a:r>
                <a:rPr lang="es-ES" sz="1400" b="1">
                  <a:latin typeface="Times New Roman" pitchFamily="18" charset="0"/>
                </a:rPr>
                <a:t>Br</a:t>
              </a:r>
              <a:r>
                <a:rPr lang="es-ES" sz="1400" b="1" baseline="-25000">
                  <a:latin typeface="Times New Roman" pitchFamily="18" charset="0"/>
                </a:rPr>
                <a:t>2</a:t>
              </a:r>
              <a:r>
                <a:rPr lang="es-ES" sz="1400" b="1">
                  <a:latin typeface="Times New Roman" pitchFamily="18" charset="0"/>
                </a:rPr>
                <a:t>	-7,2	58,8	Rojo-pardo	228	114  </a:t>
              </a:r>
            </a:p>
            <a:p>
              <a:pPr>
                <a:lnSpc>
                  <a:spcPct val="120000"/>
                </a:lnSpc>
                <a:tabLst>
                  <a:tab pos="1079500" algn="r"/>
                  <a:tab pos="2338388" algn="r"/>
                  <a:tab pos="2952750" algn="l"/>
                  <a:tab pos="4932363" algn="r"/>
                  <a:tab pos="6370638" algn="r"/>
                </a:tabLst>
              </a:pPr>
              <a:r>
                <a:rPr lang="es-ES" sz="1400" b="1">
                  <a:latin typeface="Times New Roman" pitchFamily="18" charset="0"/>
                </a:rPr>
                <a:t>I</a:t>
              </a:r>
              <a:r>
                <a:rPr lang="es-ES" sz="1400" b="1" baseline="-25000">
                  <a:latin typeface="Times New Roman" pitchFamily="18" charset="0"/>
                </a:rPr>
                <a:t>2</a:t>
              </a:r>
              <a:r>
                <a:rPr lang="es-ES" sz="1400" b="1">
                  <a:latin typeface="Times New Roman" pitchFamily="18" charset="0"/>
                </a:rPr>
                <a:t>	113,7	184,3	Negro	266	133	</a:t>
              </a:r>
              <a:endParaRPr lang="es-ES_tradnl" sz="1400" b="1">
                <a:latin typeface="Times New Roman" pitchFamily="18" charset="0"/>
              </a:endParaRPr>
            </a:p>
          </p:txBody>
        </p:sp>
        <p:sp>
          <p:nvSpPr>
            <p:cNvPr id="13334" name="Text Box 14"/>
            <p:cNvSpPr txBox="1">
              <a:spLocks noChangeArrowheads="1"/>
            </p:cNvSpPr>
            <p:nvPr/>
          </p:nvSpPr>
          <p:spPr bwMode="auto">
            <a:xfrm>
              <a:off x="4098" y="2552"/>
              <a:ext cx="9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Times New Roman" pitchFamily="18" charset="0"/>
                  <a:cs typeface="Times New Roman" pitchFamily="18" charset="0"/>
                </a:rPr>
                <a:t>RADIO</a:t>
              </a:r>
            </a:p>
            <a:p>
              <a:pPr algn="ctr" eaLnBrk="1" hangingPunct="1"/>
              <a:r>
                <a:rPr lang="en-US" sz="1200" b="1">
                  <a:latin typeface="Times New Roman" pitchFamily="18" charset="0"/>
                  <a:cs typeface="Times New Roman" pitchFamily="18" charset="0"/>
                </a:rPr>
                <a:t>COVALENTE (pm)</a:t>
              </a:r>
            </a:p>
          </p:txBody>
        </p:sp>
        <p:sp>
          <p:nvSpPr>
            <p:cNvPr id="13335" name="Text Box 15"/>
            <p:cNvSpPr txBox="1">
              <a:spLocks noChangeArrowheads="1"/>
            </p:cNvSpPr>
            <p:nvPr/>
          </p:nvSpPr>
          <p:spPr bwMode="auto">
            <a:xfrm>
              <a:off x="2684" y="2667"/>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COLOR</a:t>
              </a:r>
              <a:endParaRPr lang="es-ES_tradnl" sz="1200" b="1">
                <a:latin typeface="Times New Roman" pitchFamily="18" charset="0"/>
              </a:endParaRPr>
            </a:p>
          </p:txBody>
        </p:sp>
        <p:sp>
          <p:nvSpPr>
            <p:cNvPr id="13336" name="Line 16"/>
            <p:cNvSpPr>
              <a:spLocks noChangeShapeType="1"/>
            </p:cNvSpPr>
            <p:nvPr/>
          </p:nvSpPr>
          <p:spPr bwMode="auto">
            <a:xfrm>
              <a:off x="702" y="2522"/>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3337" name="Line 17"/>
            <p:cNvSpPr>
              <a:spLocks noChangeShapeType="1"/>
            </p:cNvSpPr>
            <p:nvPr/>
          </p:nvSpPr>
          <p:spPr bwMode="auto">
            <a:xfrm>
              <a:off x="702" y="2885"/>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3338" name="Line 18"/>
            <p:cNvSpPr>
              <a:spLocks noChangeShapeType="1"/>
            </p:cNvSpPr>
            <p:nvPr/>
          </p:nvSpPr>
          <p:spPr bwMode="auto">
            <a:xfrm>
              <a:off x="702" y="3611"/>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13316" name="Group 19"/>
          <p:cNvGrpSpPr>
            <a:grpSpLocks/>
          </p:cNvGrpSpPr>
          <p:nvPr/>
        </p:nvGrpSpPr>
        <p:grpSpPr bwMode="auto">
          <a:xfrm>
            <a:off x="1038225" y="1125538"/>
            <a:ext cx="6846888" cy="2447925"/>
            <a:chOff x="826" y="164"/>
            <a:chExt cx="4313" cy="1542"/>
          </a:xfrm>
        </p:grpSpPr>
        <p:sp>
          <p:nvSpPr>
            <p:cNvPr id="13318" name="Text Box 20"/>
            <p:cNvSpPr txBox="1">
              <a:spLocks noChangeArrowheads="1"/>
            </p:cNvSpPr>
            <p:nvPr/>
          </p:nvSpPr>
          <p:spPr bwMode="auto">
            <a:xfrm>
              <a:off x="826" y="164"/>
              <a:ext cx="2700" cy="19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b="1" i="1"/>
                <a:t>Tabla 2. Propiedades físicas de los gases nobles</a:t>
              </a:r>
            </a:p>
          </p:txBody>
        </p:sp>
        <p:sp>
          <p:nvSpPr>
            <p:cNvPr id="13319" name="Text Box 21"/>
            <p:cNvSpPr txBox="1">
              <a:spLocks noChangeArrowheads="1"/>
            </p:cNvSpPr>
            <p:nvPr/>
          </p:nvSpPr>
          <p:spPr bwMode="auto">
            <a:xfrm>
              <a:off x="1973" y="385"/>
              <a:ext cx="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PUNTO DE</a:t>
              </a:r>
            </a:p>
            <a:p>
              <a:pPr algn="ctr" eaLnBrk="1" hangingPunct="1"/>
              <a:r>
                <a:rPr lang="es-ES" sz="1200" b="1">
                  <a:latin typeface="Times New Roman" pitchFamily="18" charset="0"/>
                </a:rPr>
                <a:t>FUSIÓN (ºC)</a:t>
              </a:r>
              <a:endParaRPr lang="es-ES_tradnl" sz="1200" b="1">
                <a:latin typeface="Times New Roman" pitchFamily="18" charset="0"/>
              </a:endParaRPr>
            </a:p>
          </p:txBody>
        </p:sp>
        <p:sp>
          <p:nvSpPr>
            <p:cNvPr id="13320" name="Text Box 22"/>
            <p:cNvSpPr txBox="1">
              <a:spLocks noChangeArrowheads="1"/>
            </p:cNvSpPr>
            <p:nvPr/>
          </p:nvSpPr>
          <p:spPr bwMode="auto">
            <a:xfrm>
              <a:off x="2653" y="385"/>
              <a:ext cx="9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PUNTO DE</a:t>
              </a:r>
            </a:p>
            <a:p>
              <a:pPr algn="ctr" eaLnBrk="1" hangingPunct="1"/>
              <a:r>
                <a:rPr lang="es-ES" sz="1200" b="1">
                  <a:latin typeface="Times New Roman" pitchFamily="18" charset="0"/>
                </a:rPr>
                <a:t>EBULLICIÓN (ºC)</a:t>
              </a:r>
              <a:endParaRPr lang="es-ES_tradnl" sz="1200" b="1">
                <a:latin typeface="Times New Roman" pitchFamily="18" charset="0"/>
              </a:endParaRPr>
            </a:p>
          </p:txBody>
        </p:sp>
        <p:sp>
          <p:nvSpPr>
            <p:cNvPr id="13321" name="Text Box 23"/>
            <p:cNvSpPr txBox="1">
              <a:spLocks noChangeArrowheads="1"/>
            </p:cNvSpPr>
            <p:nvPr/>
          </p:nvSpPr>
          <p:spPr bwMode="auto">
            <a:xfrm>
              <a:off x="3606" y="375"/>
              <a:ext cx="7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RADIO</a:t>
              </a:r>
            </a:p>
            <a:p>
              <a:pPr algn="ctr" eaLnBrk="1" hangingPunct="1"/>
              <a:r>
                <a:rPr lang="es-ES" sz="1200" b="1">
                  <a:latin typeface="Times New Roman" pitchFamily="18" charset="0"/>
                </a:rPr>
                <a:t>ATÓMICO (</a:t>
              </a:r>
              <a:r>
                <a:rPr lang="en-US" sz="1200" b="1">
                  <a:latin typeface="Times New Roman" pitchFamily="18" charset="0"/>
                  <a:cs typeface="Times New Roman" pitchFamily="18" charset="0"/>
                </a:rPr>
                <a:t>Å)</a:t>
              </a:r>
            </a:p>
          </p:txBody>
        </p:sp>
        <p:sp>
          <p:nvSpPr>
            <p:cNvPr id="13322" name="Text Box 24"/>
            <p:cNvSpPr txBox="1">
              <a:spLocks noChangeArrowheads="1"/>
            </p:cNvSpPr>
            <p:nvPr/>
          </p:nvSpPr>
          <p:spPr bwMode="auto">
            <a:xfrm>
              <a:off x="1292" y="340"/>
              <a:ext cx="53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1200" b="1">
                  <a:latin typeface="Times New Roman" pitchFamily="18" charset="0"/>
                  <a:cs typeface="Times New Roman" pitchFamily="18" charset="0"/>
                </a:rPr>
                <a:t>Δ</a:t>
              </a:r>
              <a:r>
                <a:rPr lang="es-ES" sz="1200" b="1" i="1">
                  <a:latin typeface="Times New Roman" pitchFamily="18" charset="0"/>
                  <a:cs typeface="Times New Roman" pitchFamily="18" charset="0"/>
                </a:rPr>
                <a:t>H</a:t>
              </a:r>
              <a:r>
                <a:rPr lang="es-ES" sz="1400" b="1" i="1" baseline="-25000">
                  <a:latin typeface="Times New Roman" pitchFamily="18" charset="0"/>
                  <a:cs typeface="Times New Roman" pitchFamily="18" charset="0"/>
                </a:rPr>
                <a:t>vap</a:t>
              </a:r>
              <a:endParaRPr lang="el-GR" sz="1400" b="1" i="1">
                <a:latin typeface="Times New Roman" pitchFamily="18" charset="0"/>
                <a:cs typeface="Times New Roman" pitchFamily="18" charset="0"/>
              </a:endParaRPr>
            </a:p>
            <a:p>
              <a:pPr algn="ctr" eaLnBrk="1" hangingPunct="1"/>
              <a:r>
                <a:rPr lang="es-ES" sz="1200" b="1">
                  <a:latin typeface="Times New Roman" pitchFamily="18" charset="0"/>
                </a:rPr>
                <a:t>(KJ mol</a:t>
              </a:r>
              <a:r>
                <a:rPr lang="es-ES" sz="1200" b="1" baseline="30000">
                  <a:latin typeface="Times New Roman" pitchFamily="18" charset="0"/>
                </a:rPr>
                <a:t>-1</a:t>
              </a:r>
              <a:r>
                <a:rPr lang="es-ES" sz="1200" b="1">
                  <a:latin typeface="Times New Roman" pitchFamily="18" charset="0"/>
                </a:rPr>
                <a:t>)</a:t>
              </a:r>
              <a:endParaRPr lang="es-ES_tradnl" sz="1200" b="1">
                <a:latin typeface="Times New Roman" pitchFamily="18" charset="0"/>
              </a:endParaRPr>
            </a:p>
          </p:txBody>
        </p:sp>
        <p:sp>
          <p:nvSpPr>
            <p:cNvPr id="13323" name="Rectangle 25"/>
            <p:cNvSpPr>
              <a:spLocks noChangeArrowheads="1"/>
            </p:cNvSpPr>
            <p:nvPr/>
          </p:nvSpPr>
          <p:spPr bwMode="auto">
            <a:xfrm>
              <a:off x="839" y="681"/>
              <a:ext cx="412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tabLst>
                  <a:tab pos="1258888" algn="r"/>
                  <a:tab pos="2698750" algn="r"/>
                  <a:tab pos="3762375" algn="r"/>
                  <a:tab pos="5111750" algn="r"/>
                  <a:tab pos="6370638" algn="r"/>
                </a:tabLst>
              </a:pPr>
              <a:r>
                <a:rPr lang="es-ES" sz="1400" b="1">
                  <a:latin typeface="Times New Roman" pitchFamily="18" charset="0"/>
                </a:rPr>
                <a:t>He	0,08		-269,0	1,20	5,2 x 10</a:t>
              </a:r>
              <a:r>
                <a:rPr lang="es-ES" sz="1400" b="1" baseline="30000">
                  <a:latin typeface="Times New Roman" pitchFamily="18" charset="0"/>
                </a:rPr>
                <a:t>-4</a:t>
              </a:r>
              <a:endParaRPr lang="es-ES" sz="1400" b="1">
                <a:latin typeface="Times New Roman" pitchFamily="18" charset="0"/>
              </a:endParaRPr>
            </a:p>
          </p:txBody>
        </p:sp>
        <p:sp>
          <p:nvSpPr>
            <p:cNvPr id="13324" name="Rectangle 26"/>
            <p:cNvSpPr>
              <a:spLocks noChangeArrowheads="1"/>
            </p:cNvSpPr>
            <p:nvPr/>
          </p:nvSpPr>
          <p:spPr bwMode="auto">
            <a:xfrm>
              <a:off x="839" y="833"/>
              <a:ext cx="4173"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tabLst>
                  <a:tab pos="1258888" algn="r"/>
                  <a:tab pos="2428875" algn="r"/>
                  <a:tab pos="3762375" algn="r"/>
                  <a:tab pos="5111750" algn="r"/>
                  <a:tab pos="6370638" algn="r"/>
                </a:tabLst>
              </a:pPr>
              <a:r>
                <a:rPr lang="es-ES" sz="1400" b="1">
                  <a:latin typeface="Times New Roman" pitchFamily="18" charset="0"/>
                </a:rPr>
                <a:t>Ne	1,70	-248,6	-246,0	1,60	1,5 x 10</a:t>
              </a:r>
              <a:r>
                <a:rPr lang="es-ES" sz="1400" b="1" baseline="30000">
                  <a:latin typeface="Times New Roman" pitchFamily="18" charset="0"/>
                </a:rPr>
                <a:t>-3</a:t>
              </a:r>
              <a:endParaRPr lang="es-ES" sz="1400" b="1">
                <a:latin typeface="Times New Roman" pitchFamily="18" charset="0"/>
              </a:endParaRPr>
            </a:p>
            <a:p>
              <a:pPr>
                <a:lnSpc>
                  <a:spcPct val="120000"/>
                </a:lnSpc>
                <a:tabLst>
                  <a:tab pos="1258888" algn="r"/>
                  <a:tab pos="2428875" algn="r"/>
                  <a:tab pos="3762375" algn="r"/>
                  <a:tab pos="5111750" algn="r"/>
                  <a:tab pos="6370638" algn="r"/>
                </a:tabLst>
              </a:pPr>
              <a:r>
                <a:rPr lang="es-ES" sz="1400" b="1">
                  <a:latin typeface="Times New Roman" pitchFamily="18" charset="0"/>
                </a:rPr>
                <a:t>Ar	6,50	-189,4	-186,0	1,91	0,93</a:t>
              </a:r>
            </a:p>
            <a:p>
              <a:pPr>
                <a:lnSpc>
                  <a:spcPct val="120000"/>
                </a:lnSpc>
                <a:tabLst>
                  <a:tab pos="1258888" algn="r"/>
                  <a:tab pos="2428875" algn="r"/>
                  <a:tab pos="3762375" algn="r"/>
                  <a:tab pos="5111750" algn="r"/>
                  <a:tab pos="6370638" algn="r"/>
                </a:tabLst>
              </a:pPr>
              <a:r>
                <a:rPr lang="es-ES" sz="1400" b="1">
                  <a:latin typeface="Times New Roman" pitchFamily="18" charset="0"/>
                </a:rPr>
                <a:t>Kr	9,10	-157,2	-153,6	2,00	1,1 x 10</a:t>
              </a:r>
              <a:r>
                <a:rPr lang="es-ES" sz="1400" b="1" baseline="30000">
                  <a:latin typeface="Times New Roman" pitchFamily="18" charset="0"/>
                </a:rPr>
                <a:t>-4</a:t>
              </a:r>
              <a:r>
                <a:rPr lang="es-ES" sz="1400" b="1">
                  <a:latin typeface="Times New Roman" pitchFamily="18" charset="0"/>
                </a:rPr>
                <a:t>  </a:t>
              </a:r>
            </a:p>
            <a:p>
              <a:pPr>
                <a:lnSpc>
                  <a:spcPct val="120000"/>
                </a:lnSpc>
                <a:tabLst>
                  <a:tab pos="1258888" algn="r"/>
                  <a:tab pos="2428875" algn="r"/>
                  <a:tab pos="3762375" algn="r"/>
                  <a:tab pos="5111750" algn="r"/>
                  <a:tab pos="6370638" algn="r"/>
                </a:tabLst>
              </a:pPr>
              <a:r>
                <a:rPr lang="es-ES" sz="1400" b="1">
                  <a:latin typeface="Times New Roman" pitchFamily="18" charset="0"/>
                </a:rPr>
                <a:t>Xe	12,70	-111,8	-108,1	2,20	8,7 x 10</a:t>
              </a:r>
              <a:r>
                <a:rPr lang="es-ES" sz="1400" b="1" baseline="30000">
                  <a:latin typeface="Times New Roman" pitchFamily="18" charset="0"/>
                </a:rPr>
                <a:t>-6</a:t>
              </a:r>
              <a:endParaRPr lang="es-ES" sz="1400" b="1">
                <a:latin typeface="Times New Roman" pitchFamily="18" charset="0"/>
              </a:endParaRPr>
            </a:p>
            <a:p>
              <a:pPr>
                <a:lnSpc>
                  <a:spcPct val="120000"/>
                </a:lnSpc>
                <a:tabLst>
                  <a:tab pos="1258888" algn="r"/>
                  <a:tab pos="2428875" algn="r"/>
                  <a:tab pos="3762375" algn="r"/>
                  <a:tab pos="5111750" algn="r"/>
                  <a:tab pos="6370638" algn="r"/>
                </a:tabLst>
              </a:pPr>
              <a:r>
                <a:rPr lang="es-ES" sz="1400" b="1">
                  <a:latin typeface="Times New Roman" pitchFamily="18" charset="0"/>
                </a:rPr>
                <a:t>Rn	18,10	-71,0	-62,0	</a:t>
              </a:r>
              <a:endParaRPr lang="es-ES_tradnl" sz="1400" b="1">
                <a:latin typeface="Times New Roman" pitchFamily="18" charset="0"/>
              </a:endParaRPr>
            </a:p>
          </p:txBody>
        </p:sp>
        <p:sp>
          <p:nvSpPr>
            <p:cNvPr id="13325" name="Text Box 27"/>
            <p:cNvSpPr txBox="1">
              <a:spLocks noChangeArrowheads="1"/>
            </p:cNvSpPr>
            <p:nvPr/>
          </p:nvSpPr>
          <p:spPr bwMode="auto">
            <a:xfrm>
              <a:off x="4332" y="375"/>
              <a:ext cx="8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ABUNDANCIA</a:t>
              </a:r>
            </a:p>
            <a:p>
              <a:pPr algn="ctr" eaLnBrk="1" hangingPunct="1"/>
              <a:r>
                <a:rPr lang="es-ES" sz="1200" b="1">
                  <a:latin typeface="Times New Roman" pitchFamily="18" charset="0"/>
                </a:rPr>
                <a:t>ATMOSF. (</a:t>
              </a:r>
              <a:r>
                <a:rPr lang="en-US" sz="1200" b="1">
                  <a:latin typeface="Times New Roman" pitchFamily="18" charset="0"/>
                  <a:cs typeface="Times New Roman" pitchFamily="18" charset="0"/>
                </a:rPr>
                <a:t>% v)</a:t>
              </a:r>
            </a:p>
          </p:txBody>
        </p:sp>
        <p:sp>
          <p:nvSpPr>
            <p:cNvPr id="13326" name="Line 28"/>
            <p:cNvSpPr>
              <a:spLocks noChangeShapeType="1"/>
            </p:cNvSpPr>
            <p:nvPr/>
          </p:nvSpPr>
          <p:spPr bwMode="auto">
            <a:xfrm>
              <a:off x="839" y="346"/>
              <a:ext cx="42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3327" name="Line 29"/>
            <p:cNvSpPr>
              <a:spLocks noChangeShapeType="1"/>
            </p:cNvSpPr>
            <p:nvPr/>
          </p:nvSpPr>
          <p:spPr bwMode="auto">
            <a:xfrm>
              <a:off x="839" y="663"/>
              <a:ext cx="42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3328" name="Line 30"/>
            <p:cNvSpPr>
              <a:spLocks noChangeShapeType="1"/>
            </p:cNvSpPr>
            <p:nvPr/>
          </p:nvSpPr>
          <p:spPr bwMode="auto">
            <a:xfrm>
              <a:off x="839" y="1706"/>
              <a:ext cx="42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3317" name="Rectangle 2"/>
          <p:cNvSpPr>
            <a:spLocks noChangeArrowheads="1"/>
          </p:cNvSpPr>
          <p:nvPr/>
        </p:nvSpPr>
        <p:spPr bwMode="auto">
          <a:xfrm>
            <a:off x="0" y="-1588"/>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número de diapositiva"/>
          <p:cNvSpPr>
            <a:spLocks noGrp="1"/>
          </p:cNvSpPr>
          <p:nvPr>
            <p:ph type="sldNum" sz="quarter" idx="12"/>
          </p:nvPr>
        </p:nvSpPr>
        <p:spPr>
          <a:xfrm>
            <a:off x="6902450" y="6408738"/>
            <a:ext cx="2133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7082069A-E42C-48D7-914F-1B4DB0C56B4B}" type="slidenum">
              <a:rPr lang="es-ES" smtClean="0"/>
              <a:pPr eaLnBrk="1" hangingPunct="1"/>
              <a:t>11</a:t>
            </a:fld>
            <a:endParaRPr lang="es-ES" smtClean="0"/>
          </a:p>
        </p:txBody>
      </p:sp>
      <p:graphicFrame>
        <p:nvGraphicFramePr>
          <p:cNvPr id="14339" name="Object 96"/>
          <p:cNvGraphicFramePr>
            <a:graphicFrameLocks noChangeAspect="1"/>
          </p:cNvGraphicFramePr>
          <p:nvPr/>
        </p:nvGraphicFramePr>
        <p:xfrm>
          <a:off x="5724525" y="549275"/>
          <a:ext cx="2447925" cy="1081088"/>
        </p:xfrm>
        <a:graphic>
          <a:graphicData uri="http://schemas.openxmlformats.org/presentationml/2006/ole">
            <mc:AlternateContent xmlns:mc="http://schemas.openxmlformats.org/markup-compatibility/2006">
              <mc:Choice xmlns:v="urn:schemas-microsoft-com:vml" Requires="v">
                <p:oleObj spid="_x0000_s14554" name="Imagen de mapa de bits" r:id="rId4" imgW="1961905" imgH="866896" progId="Paint.Picture">
                  <p:embed/>
                </p:oleObj>
              </mc:Choice>
              <mc:Fallback>
                <p:oleObj name="Imagen de mapa de bits" r:id="rId4" imgW="1961905" imgH="866896" progId="Paint.Picture">
                  <p:embed/>
                  <p:pic>
                    <p:nvPicPr>
                      <p:cNvPr id="0" name="Object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49275"/>
                        <a:ext cx="244792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57" name="Rectangle 97"/>
          <p:cNvSpPr>
            <a:spLocks noChangeArrowheads="1"/>
          </p:cNvSpPr>
          <p:nvPr/>
        </p:nvSpPr>
        <p:spPr bwMode="auto">
          <a:xfrm>
            <a:off x="2714625" y="968375"/>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458" name="Line 98"/>
          <p:cNvSpPr>
            <a:spLocks noChangeShapeType="1"/>
          </p:cNvSpPr>
          <p:nvPr/>
        </p:nvSpPr>
        <p:spPr bwMode="auto">
          <a:xfrm flipV="1">
            <a:off x="2859088" y="9683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459" name="Text Box 99"/>
          <p:cNvSpPr txBox="1">
            <a:spLocks noChangeArrowheads="1"/>
          </p:cNvSpPr>
          <p:nvPr/>
        </p:nvSpPr>
        <p:spPr bwMode="auto">
          <a:xfrm>
            <a:off x="3722688" y="889000"/>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Moléculas diatómicas</a:t>
            </a:r>
          </a:p>
        </p:txBody>
      </p:sp>
      <p:sp>
        <p:nvSpPr>
          <p:cNvPr id="15460" name="Text Box 100"/>
          <p:cNvSpPr txBox="1">
            <a:spLocks noChangeArrowheads="1"/>
          </p:cNvSpPr>
          <p:nvPr/>
        </p:nvSpPr>
        <p:spPr bwMode="auto">
          <a:xfrm>
            <a:off x="1331913" y="895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Hidrógeno</a:t>
            </a:r>
          </a:p>
        </p:txBody>
      </p:sp>
      <p:sp>
        <p:nvSpPr>
          <p:cNvPr id="15461" name="Text Box 101"/>
          <p:cNvSpPr txBox="1">
            <a:spLocks noChangeArrowheads="1"/>
          </p:cNvSpPr>
          <p:nvPr/>
        </p:nvSpPr>
        <p:spPr bwMode="auto">
          <a:xfrm>
            <a:off x="2641600" y="601663"/>
            <a:ext cx="509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1s</a:t>
            </a:r>
            <a:r>
              <a:rPr lang="es-ES" baseline="30000"/>
              <a:t>1</a:t>
            </a:r>
          </a:p>
        </p:txBody>
      </p:sp>
      <p:sp>
        <p:nvSpPr>
          <p:cNvPr id="15462" name="Line 102"/>
          <p:cNvSpPr>
            <a:spLocks noChangeShapeType="1"/>
          </p:cNvSpPr>
          <p:nvPr/>
        </p:nvSpPr>
        <p:spPr bwMode="auto">
          <a:xfrm flipV="1">
            <a:off x="6948488" y="10033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463" name="Line 103"/>
          <p:cNvSpPr>
            <a:spLocks noChangeShapeType="1"/>
          </p:cNvSpPr>
          <p:nvPr/>
        </p:nvSpPr>
        <p:spPr bwMode="auto">
          <a:xfrm>
            <a:off x="7019925" y="10033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aphicFrame>
        <p:nvGraphicFramePr>
          <p:cNvPr id="14347" name="Object 104"/>
          <p:cNvGraphicFramePr>
            <a:graphicFrameLocks noChangeAspect="1"/>
          </p:cNvGraphicFramePr>
          <p:nvPr/>
        </p:nvGraphicFramePr>
        <p:xfrm>
          <a:off x="4500563" y="1322388"/>
          <a:ext cx="627062" cy="236537"/>
        </p:xfrm>
        <a:graphic>
          <a:graphicData uri="http://schemas.openxmlformats.org/presentationml/2006/ole">
            <mc:AlternateContent xmlns:mc="http://schemas.openxmlformats.org/markup-compatibility/2006">
              <mc:Choice xmlns:v="urn:schemas-microsoft-com:vml" Requires="v">
                <p:oleObj spid="_x0000_s14555" name="CS ChemDraw Drawing" r:id="rId6" imgW="627380" imgH="236220" progId="ChemDraw.Document.4.5">
                  <p:embed/>
                </p:oleObj>
              </mc:Choice>
              <mc:Fallback>
                <p:oleObj name="CS ChemDraw Drawing" r:id="rId6" imgW="627380" imgH="236220" progId="ChemDraw.Document.4.5">
                  <p:embed/>
                  <p:pic>
                    <p:nvPicPr>
                      <p:cNvPr id="0"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322388"/>
                        <a:ext cx="627062"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48" name="Group 105"/>
          <p:cNvGrpSpPr>
            <a:grpSpLocks/>
          </p:cNvGrpSpPr>
          <p:nvPr/>
        </p:nvGrpSpPr>
        <p:grpSpPr bwMode="auto">
          <a:xfrm>
            <a:off x="2627313" y="1917700"/>
            <a:ext cx="4867275" cy="1223963"/>
            <a:chOff x="1655" y="1117"/>
            <a:chExt cx="3066" cy="771"/>
          </a:xfrm>
        </p:grpSpPr>
        <p:sp>
          <p:nvSpPr>
            <p:cNvPr id="14401" name="AutoShape 106"/>
            <p:cNvSpPr>
              <a:spLocks noChangeArrowheads="1"/>
            </p:cNvSpPr>
            <p:nvPr/>
          </p:nvSpPr>
          <p:spPr bwMode="auto">
            <a:xfrm>
              <a:off x="3696" y="1480"/>
              <a:ext cx="181" cy="181"/>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02" name="Text Box 107"/>
            <p:cNvSpPr txBox="1">
              <a:spLocks noChangeArrowheads="1"/>
            </p:cNvSpPr>
            <p:nvPr/>
          </p:nvSpPr>
          <p:spPr bwMode="auto">
            <a:xfrm>
              <a:off x="3877" y="1389"/>
              <a:ext cx="8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t>Moléculas</a:t>
              </a:r>
            </a:p>
            <a:p>
              <a:pPr algn="ctr" eaLnBrk="1" hangingPunct="1"/>
              <a:r>
                <a:rPr lang="es-ES"/>
                <a:t> diatómicas</a:t>
              </a:r>
            </a:p>
          </p:txBody>
        </p:sp>
        <p:sp>
          <p:nvSpPr>
            <p:cNvPr id="14403" name="Rectangle 108"/>
            <p:cNvSpPr>
              <a:spLocks noChangeArrowheads="1"/>
            </p:cNvSpPr>
            <p:nvPr/>
          </p:nvSpPr>
          <p:spPr bwMode="auto">
            <a:xfrm>
              <a:off x="2943" y="1344"/>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04" name="Rectangle 109"/>
            <p:cNvSpPr>
              <a:spLocks noChangeArrowheads="1"/>
            </p:cNvSpPr>
            <p:nvPr/>
          </p:nvSpPr>
          <p:spPr bwMode="auto">
            <a:xfrm>
              <a:off x="3170" y="1344"/>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05" name="Rectangle 110"/>
            <p:cNvSpPr>
              <a:spLocks noChangeArrowheads="1"/>
            </p:cNvSpPr>
            <p:nvPr/>
          </p:nvSpPr>
          <p:spPr bwMode="auto">
            <a:xfrm>
              <a:off x="3397" y="1344"/>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06" name="Rectangle 111"/>
            <p:cNvSpPr>
              <a:spLocks noChangeArrowheads="1"/>
            </p:cNvSpPr>
            <p:nvPr/>
          </p:nvSpPr>
          <p:spPr bwMode="auto">
            <a:xfrm>
              <a:off x="2626" y="1344"/>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07" name="Text Box 112"/>
            <p:cNvSpPr txBox="1">
              <a:spLocks noChangeArrowheads="1"/>
            </p:cNvSpPr>
            <p:nvPr/>
          </p:nvSpPr>
          <p:spPr bwMode="auto">
            <a:xfrm>
              <a:off x="2580" y="1117"/>
              <a:ext cx="3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4408" name="Text Box 113"/>
            <p:cNvSpPr txBox="1">
              <a:spLocks noChangeArrowheads="1"/>
            </p:cNvSpPr>
            <p:nvPr/>
          </p:nvSpPr>
          <p:spPr bwMode="auto">
            <a:xfrm>
              <a:off x="3170" y="1117"/>
              <a:ext cx="3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4</a:t>
              </a:r>
            </a:p>
          </p:txBody>
        </p:sp>
        <p:sp>
          <p:nvSpPr>
            <p:cNvPr id="14409" name="Line 114"/>
            <p:cNvSpPr>
              <a:spLocks noChangeShapeType="1"/>
            </p:cNvSpPr>
            <p:nvPr/>
          </p:nvSpPr>
          <p:spPr bwMode="auto">
            <a:xfrm flipV="1">
              <a:off x="2717"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0" name="Line 115"/>
            <p:cNvSpPr>
              <a:spLocks noChangeShapeType="1"/>
            </p:cNvSpPr>
            <p:nvPr/>
          </p:nvSpPr>
          <p:spPr bwMode="auto">
            <a:xfrm>
              <a:off x="2762"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1" name="Line 116"/>
            <p:cNvSpPr>
              <a:spLocks noChangeShapeType="1"/>
            </p:cNvSpPr>
            <p:nvPr/>
          </p:nvSpPr>
          <p:spPr bwMode="auto">
            <a:xfrm flipV="1">
              <a:off x="3034"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2" name="Line 117"/>
            <p:cNvSpPr>
              <a:spLocks noChangeShapeType="1"/>
            </p:cNvSpPr>
            <p:nvPr/>
          </p:nvSpPr>
          <p:spPr bwMode="auto">
            <a:xfrm>
              <a:off x="3079"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3" name="Line 118"/>
            <p:cNvSpPr>
              <a:spLocks noChangeShapeType="1"/>
            </p:cNvSpPr>
            <p:nvPr/>
          </p:nvSpPr>
          <p:spPr bwMode="auto">
            <a:xfrm flipV="1">
              <a:off x="3261"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4" name="Line 119"/>
            <p:cNvSpPr>
              <a:spLocks noChangeShapeType="1"/>
            </p:cNvSpPr>
            <p:nvPr/>
          </p:nvSpPr>
          <p:spPr bwMode="auto">
            <a:xfrm flipV="1">
              <a:off x="3488" y="1344"/>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15" name="Text Box 120"/>
            <p:cNvSpPr txBox="1">
              <a:spLocks noChangeArrowheads="1"/>
            </p:cNvSpPr>
            <p:nvPr/>
          </p:nvSpPr>
          <p:spPr bwMode="auto">
            <a:xfrm>
              <a:off x="1655" y="1294"/>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Oxígeno</a:t>
              </a:r>
              <a:endParaRPr lang="es-ES"/>
            </a:p>
          </p:txBody>
        </p:sp>
        <p:sp>
          <p:nvSpPr>
            <p:cNvPr id="14416" name="Text Box 121"/>
            <p:cNvSpPr txBox="1">
              <a:spLocks noChangeArrowheads="1"/>
            </p:cNvSpPr>
            <p:nvPr/>
          </p:nvSpPr>
          <p:spPr bwMode="auto">
            <a:xfrm>
              <a:off x="1676" y="1657"/>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Nitrógeno</a:t>
              </a:r>
              <a:endParaRPr lang="es-ES"/>
            </a:p>
          </p:txBody>
        </p:sp>
        <p:sp>
          <p:nvSpPr>
            <p:cNvPr id="14417" name="Rectangle 122"/>
            <p:cNvSpPr>
              <a:spLocks noChangeArrowheads="1"/>
            </p:cNvSpPr>
            <p:nvPr/>
          </p:nvSpPr>
          <p:spPr bwMode="auto">
            <a:xfrm>
              <a:off x="2943" y="170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18" name="Rectangle 123"/>
            <p:cNvSpPr>
              <a:spLocks noChangeArrowheads="1"/>
            </p:cNvSpPr>
            <p:nvPr/>
          </p:nvSpPr>
          <p:spPr bwMode="auto">
            <a:xfrm>
              <a:off x="3170" y="170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19" name="Rectangle 124"/>
            <p:cNvSpPr>
              <a:spLocks noChangeArrowheads="1"/>
            </p:cNvSpPr>
            <p:nvPr/>
          </p:nvSpPr>
          <p:spPr bwMode="auto">
            <a:xfrm>
              <a:off x="3397" y="170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20" name="Rectangle 125"/>
            <p:cNvSpPr>
              <a:spLocks noChangeArrowheads="1"/>
            </p:cNvSpPr>
            <p:nvPr/>
          </p:nvSpPr>
          <p:spPr bwMode="auto">
            <a:xfrm>
              <a:off x="2626" y="170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421" name="Text Box 126"/>
            <p:cNvSpPr txBox="1">
              <a:spLocks noChangeArrowheads="1"/>
            </p:cNvSpPr>
            <p:nvPr/>
          </p:nvSpPr>
          <p:spPr bwMode="auto">
            <a:xfrm>
              <a:off x="2580" y="1480"/>
              <a:ext cx="3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4422" name="Text Box 127"/>
            <p:cNvSpPr txBox="1">
              <a:spLocks noChangeArrowheads="1"/>
            </p:cNvSpPr>
            <p:nvPr/>
          </p:nvSpPr>
          <p:spPr bwMode="auto">
            <a:xfrm>
              <a:off x="3170" y="1480"/>
              <a:ext cx="3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3</a:t>
              </a:r>
            </a:p>
          </p:txBody>
        </p:sp>
        <p:sp>
          <p:nvSpPr>
            <p:cNvPr id="14423" name="Line 128"/>
            <p:cNvSpPr>
              <a:spLocks noChangeShapeType="1"/>
            </p:cNvSpPr>
            <p:nvPr/>
          </p:nvSpPr>
          <p:spPr bwMode="auto">
            <a:xfrm flipV="1">
              <a:off x="2717" y="170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24" name="Line 129"/>
            <p:cNvSpPr>
              <a:spLocks noChangeShapeType="1"/>
            </p:cNvSpPr>
            <p:nvPr/>
          </p:nvSpPr>
          <p:spPr bwMode="auto">
            <a:xfrm>
              <a:off x="2762" y="170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25" name="Line 130"/>
            <p:cNvSpPr>
              <a:spLocks noChangeShapeType="1"/>
            </p:cNvSpPr>
            <p:nvPr/>
          </p:nvSpPr>
          <p:spPr bwMode="auto">
            <a:xfrm flipV="1">
              <a:off x="3034" y="170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26" name="Line 131"/>
            <p:cNvSpPr>
              <a:spLocks noChangeShapeType="1"/>
            </p:cNvSpPr>
            <p:nvPr/>
          </p:nvSpPr>
          <p:spPr bwMode="auto">
            <a:xfrm flipV="1">
              <a:off x="3261" y="170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27" name="Line 132"/>
            <p:cNvSpPr>
              <a:spLocks noChangeShapeType="1"/>
            </p:cNvSpPr>
            <p:nvPr/>
          </p:nvSpPr>
          <p:spPr bwMode="auto">
            <a:xfrm flipV="1">
              <a:off x="3488" y="170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aphicFrame>
        <p:nvGraphicFramePr>
          <p:cNvPr id="14349" name="Object 133"/>
          <p:cNvGraphicFramePr>
            <a:graphicFrameLocks noChangeAspect="1"/>
          </p:cNvGraphicFramePr>
          <p:nvPr/>
        </p:nvGraphicFramePr>
        <p:xfrm>
          <a:off x="2555875" y="3565525"/>
          <a:ext cx="965200" cy="433388"/>
        </p:xfrm>
        <a:graphic>
          <a:graphicData uri="http://schemas.openxmlformats.org/presentationml/2006/ole">
            <mc:AlternateContent xmlns:mc="http://schemas.openxmlformats.org/markup-compatibility/2006">
              <mc:Choice xmlns:v="urn:schemas-microsoft-com:vml" Requires="v">
                <p:oleObj spid="_x0000_s14556" name="CS ChemDraw Drawing" r:id="rId8" imgW="965200" imgH="434340" progId="ChemDraw.Document.4.5">
                  <p:embed/>
                </p:oleObj>
              </mc:Choice>
              <mc:Fallback>
                <p:oleObj name="CS ChemDraw Drawing" r:id="rId8" imgW="965200" imgH="434340" progId="ChemDraw.Document.4.5">
                  <p:embed/>
                  <p:pic>
                    <p:nvPicPr>
                      <p:cNvPr id="0" name="Object 1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3565525"/>
                        <a:ext cx="9652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0" name="Object 134"/>
          <p:cNvGraphicFramePr>
            <a:graphicFrameLocks noChangeAspect="1"/>
          </p:cNvGraphicFramePr>
          <p:nvPr/>
        </p:nvGraphicFramePr>
        <p:xfrm>
          <a:off x="5932488" y="3671888"/>
          <a:ext cx="944562" cy="333375"/>
        </p:xfrm>
        <a:graphic>
          <a:graphicData uri="http://schemas.openxmlformats.org/presentationml/2006/ole">
            <mc:AlternateContent xmlns:mc="http://schemas.openxmlformats.org/markup-compatibility/2006">
              <mc:Choice xmlns:v="urn:schemas-microsoft-com:vml" Requires="v">
                <p:oleObj spid="_x0000_s14557" name="CS ChemDraw Drawing" r:id="rId10" imgW="944880" imgH="332740" progId="ChemDraw.Document.4.5">
                  <p:embed/>
                </p:oleObj>
              </mc:Choice>
              <mc:Fallback>
                <p:oleObj name="CS ChemDraw Drawing" r:id="rId10" imgW="944880" imgH="332740" progId="ChemDraw.Document.4.5">
                  <p:embed/>
                  <p:pic>
                    <p:nvPicPr>
                      <p:cNvPr id="0" name="Object 1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2488" y="3671888"/>
                        <a:ext cx="9445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51" name="Group 135"/>
          <p:cNvGrpSpPr>
            <a:grpSpLocks/>
          </p:cNvGrpSpPr>
          <p:nvPr/>
        </p:nvGrpSpPr>
        <p:grpSpPr bwMode="auto">
          <a:xfrm>
            <a:off x="1476375" y="3998913"/>
            <a:ext cx="3032125" cy="2016125"/>
            <a:chOff x="1247" y="2478"/>
            <a:chExt cx="1910" cy="1270"/>
          </a:xfrm>
        </p:grpSpPr>
        <p:sp>
          <p:nvSpPr>
            <p:cNvPr id="14391" name="Rectangle 136"/>
            <p:cNvSpPr>
              <a:spLocks noChangeArrowheads="1"/>
            </p:cNvSpPr>
            <p:nvPr/>
          </p:nvSpPr>
          <p:spPr bwMode="auto">
            <a:xfrm>
              <a:off x="2100" y="2478"/>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latin typeface="Symbol" pitchFamily="18" charset="2"/>
                </a:rPr>
                <a:t>p</a:t>
              </a:r>
            </a:p>
          </p:txBody>
        </p:sp>
        <p:graphicFrame>
          <p:nvGraphicFramePr>
            <p:cNvPr id="14392" name="Object 137"/>
            <p:cNvGraphicFramePr>
              <a:graphicFrameLocks noChangeAspect="1"/>
            </p:cNvGraphicFramePr>
            <p:nvPr/>
          </p:nvGraphicFramePr>
          <p:xfrm>
            <a:off x="1247" y="2625"/>
            <a:ext cx="1910" cy="1123"/>
          </p:xfrm>
          <a:graphic>
            <a:graphicData uri="http://schemas.openxmlformats.org/presentationml/2006/ole">
              <mc:AlternateContent xmlns:mc="http://schemas.openxmlformats.org/markup-compatibility/2006">
                <mc:Choice xmlns:v="urn:schemas-microsoft-com:vml" Requires="v">
                  <p:oleObj spid="_x0000_s14558" name="CS ChemDraw Drawing" r:id="rId12" imgW="3032760" imgH="1783080" progId="ChemDraw.Document.4.5">
                    <p:embed/>
                  </p:oleObj>
                </mc:Choice>
                <mc:Fallback>
                  <p:oleObj name="CS ChemDraw Drawing" r:id="rId12" imgW="3032760" imgH="1783080" progId="ChemDraw.Document.4.5">
                    <p:embed/>
                    <p:pic>
                      <p:nvPicPr>
                        <p:cNvPr id="0" name="Object 1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7" y="2625"/>
                          <a:ext cx="1910" cy="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93" name="Line 138"/>
            <p:cNvSpPr>
              <a:spLocks noChangeShapeType="1"/>
            </p:cNvSpPr>
            <p:nvPr/>
          </p:nvSpPr>
          <p:spPr bwMode="auto">
            <a:xfrm flipV="1">
              <a:off x="1887" y="2841"/>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4" name="Line 139"/>
            <p:cNvSpPr>
              <a:spLocks noChangeShapeType="1"/>
            </p:cNvSpPr>
            <p:nvPr/>
          </p:nvSpPr>
          <p:spPr bwMode="auto">
            <a:xfrm>
              <a:off x="2522" y="2841"/>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5" name="Line 140"/>
            <p:cNvSpPr>
              <a:spLocks noChangeShapeType="1"/>
            </p:cNvSpPr>
            <p:nvPr/>
          </p:nvSpPr>
          <p:spPr bwMode="auto">
            <a:xfrm flipV="1">
              <a:off x="2204" y="3148"/>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6" name="Line 141"/>
            <p:cNvSpPr>
              <a:spLocks noChangeShapeType="1"/>
            </p:cNvSpPr>
            <p:nvPr/>
          </p:nvSpPr>
          <p:spPr bwMode="auto">
            <a:xfrm>
              <a:off x="2249" y="3148"/>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7" name="Line 142"/>
            <p:cNvSpPr>
              <a:spLocks noChangeShapeType="1"/>
            </p:cNvSpPr>
            <p:nvPr/>
          </p:nvSpPr>
          <p:spPr bwMode="auto">
            <a:xfrm flipV="1">
              <a:off x="2069" y="288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8" name="Line 143"/>
            <p:cNvSpPr>
              <a:spLocks noChangeShapeType="1"/>
            </p:cNvSpPr>
            <p:nvPr/>
          </p:nvSpPr>
          <p:spPr bwMode="auto">
            <a:xfrm>
              <a:off x="2114" y="288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9" name="Line 144"/>
            <p:cNvSpPr>
              <a:spLocks noChangeShapeType="1"/>
            </p:cNvSpPr>
            <p:nvPr/>
          </p:nvSpPr>
          <p:spPr bwMode="auto">
            <a:xfrm flipV="1">
              <a:off x="2744" y="289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400" name="Line 145"/>
            <p:cNvSpPr>
              <a:spLocks noChangeShapeType="1"/>
            </p:cNvSpPr>
            <p:nvPr/>
          </p:nvSpPr>
          <p:spPr bwMode="auto">
            <a:xfrm>
              <a:off x="2789" y="289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14352" name="Group 146"/>
          <p:cNvGrpSpPr>
            <a:grpSpLocks/>
          </p:cNvGrpSpPr>
          <p:nvPr/>
        </p:nvGrpSpPr>
        <p:grpSpPr bwMode="auto">
          <a:xfrm>
            <a:off x="4860925" y="4257675"/>
            <a:ext cx="3032125" cy="1812925"/>
            <a:chOff x="3465" y="2568"/>
            <a:chExt cx="1910" cy="1142"/>
          </a:xfrm>
        </p:grpSpPr>
        <p:graphicFrame>
          <p:nvGraphicFramePr>
            <p:cNvPr id="14384" name="Object 147"/>
            <p:cNvGraphicFramePr>
              <a:graphicFrameLocks noChangeAspect="1"/>
            </p:cNvGraphicFramePr>
            <p:nvPr/>
          </p:nvGraphicFramePr>
          <p:xfrm>
            <a:off x="3465" y="2568"/>
            <a:ext cx="1910" cy="1142"/>
          </p:xfrm>
          <a:graphic>
            <a:graphicData uri="http://schemas.openxmlformats.org/presentationml/2006/ole">
              <mc:AlternateContent xmlns:mc="http://schemas.openxmlformats.org/markup-compatibility/2006">
                <mc:Choice xmlns:v="urn:schemas-microsoft-com:vml" Requires="v">
                  <p:oleObj spid="_x0000_s14559" name="CS ChemDraw Drawing" r:id="rId14" imgW="3032760" imgH="1813560" progId="ChemDraw.Document.4.5">
                    <p:embed/>
                  </p:oleObj>
                </mc:Choice>
                <mc:Fallback>
                  <p:oleObj name="CS ChemDraw Drawing" r:id="rId14" imgW="3032760" imgH="1813560" progId="ChemDraw.Document.4.5">
                    <p:embed/>
                    <p:pic>
                      <p:nvPicPr>
                        <p:cNvPr id="0" name="Object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5" y="2568"/>
                          <a:ext cx="1910" cy="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85" name="Line 148"/>
            <p:cNvSpPr>
              <a:spLocks noChangeShapeType="1"/>
            </p:cNvSpPr>
            <p:nvPr/>
          </p:nvSpPr>
          <p:spPr bwMode="auto">
            <a:xfrm flipV="1">
              <a:off x="4105" y="275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86" name="Line 149"/>
            <p:cNvSpPr>
              <a:spLocks noChangeShapeType="1"/>
            </p:cNvSpPr>
            <p:nvPr/>
          </p:nvSpPr>
          <p:spPr bwMode="auto">
            <a:xfrm>
              <a:off x="4740" y="275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87" name="Line 150"/>
            <p:cNvSpPr>
              <a:spLocks noChangeShapeType="1"/>
            </p:cNvSpPr>
            <p:nvPr/>
          </p:nvSpPr>
          <p:spPr bwMode="auto">
            <a:xfrm>
              <a:off x="5012" y="2848"/>
              <a:ext cx="0" cy="136"/>
            </a:xfrm>
            <a:prstGeom prst="line">
              <a:avLst/>
            </a:prstGeom>
            <a:noFill/>
            <a:ln w="952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88" name="Line 151"/>
            <p:cNvSpPr>
              <a:spLocks noChangeShapeType="1"/>
            </p:cNvSpPr>
            <p:nvPr/>
          </p:nvSpPr>
          <p:spPr bwMode="auto">
            <a:xfrm flipV="1">
              <a:off x="4286" y="2803"/>
              <a:ext cx="0" cy="136"/>
            </a:xfrm>
            <a:prstGeom prst="line">
              <a:avLst/>
            </a:prstGeom>
            <a:noFill/>
            <a:ln w="952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89" name="Line 152"/>
            <p:cNvSpPr>
              <a:spLocks noChangeShapeType="1"/>
            </p:cNvSpPr>
            <p:nvPr/>
          </p:nvSpPr>
          <p:spPr bwMode="auto">
            <a:xfrm flipV="1">
              <a:off x="4423" y="307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90" name="Line 153"/>
            <p:cNvSpPr>
              <a:spLocks noChangeShapeType="1"/>
            </p:cNvSpPr>
            <p:nvPr/>
          </p:nvSpPr>
          <p:spPr bwMode="auto">
            <a:xfrm>
              <a:off x="4468" y="307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4353" name="Text Box 154"/>
          <p:cNvSpPr txBox="1">
            <a:spLocks noChangeArrowheads="1"/>
          </p:cNvSpPr>
          <p:nvPr/>
        </p:nvSpPr>
        <p:spPr bwMode="auto">
          <a:xfrm>
            <a:off x="2124075" y="6015038"/>
            <a:ext cx="1933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P.E.(O</a:t>
            </a:r>
            <a:r>
              <a:rPr lang="es-ES" b="1" baseline="-25000"/>
              <a:t>2</a:t>
            </a:r>
            <a:r>
              <a:rPr lang="es-ES" b="1"/>
              <a:t>)= -183ºC</a:t>
            </a:r>
          </a:p>
        </p:txBody>
      </p:sp>
      <p:sp>
        <p:nvSpPr>
          <p:cNvPr id="14354" name="Text Box 155"/>
          <p:cNvSpPr txBox="1">
            <a:spLocks noChangeArrowheads="1"/>
          </p:cNvSpPr>
          <p:nvPr/>
        </p:nvSpPr>
        <p:spPr bwMode="auto">
          <a:xfrm>
            <a:off x="5580063" y="6015038"/>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P.E.(N</a:t>
            </a:r>
            <a:r>
              <a:rPr lang="es-ES" b="1" baseline="-25000"/>
              <a:t>2</a:t>
            </a:r>
            <a:r>
              <a:rPr lang="es-ES" b="1"/>
              <a:t>)= - 196ºC</a:t>
            </a:r>
          </a:p>
        </p:txBody>
      </p:sp>
      <p:graphicFrame>
        <p:nvGraphicFramePr>
          <p:cNvPr id="15516" name="Group 156"/>
          <p:cNvGraphicFramePr>
            <a:graphicFrameLocks noGrp="1"/>
          </p:cNvGraphicFramePr>
          <p:nvPr/>
        </p:nvGraphicFramePr>
        <p:xfrm>
          <a:off x="1011238" y="1990725"/>
          <a:ext cx="1295400" cy="1792289"/>
        </p:xfrm>
        <a:graphic>
          <a:graphicData uri="http://schemas.openxmlformats.org/drawingml/2006/table">
            <a:tbl>
              <a:tblPr/>
              <a:tblGrid>
                <a:gridCol w="433387"/>
                <a:gridCol w="430213"/>
                <a:gridCol w="431800"/>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F</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Cl</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Br</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Sb</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I</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Bi</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At</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381" name="Text Box 182"/>
          <p:cNvSpPr txBox="1">
            <a:spLocks noChangeArrowheads="1"/>
          </p:cNvSpPr>
          <p:nvPr/>
        </p:nvSpPr>
        <p:spPr bwMode="auto">
          <a:xfrm>
            <a:off x="1011238" y="17018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15     16     17</a:t>
            </a:r>
          </a:p>
        </p:txBody>
      </p:sp>
      <p:sp>
        <p:nvSpPr>
          <p:cNvPr id="15543" name="AutoShape 183"/>
          <p:cNvSpPr>
            <a:spLocks noChangeArrowheads="1"/>
          </p:cNvSpPr>
          <p:nvPr/>
        </p:nvSpPr>
        <p:spPr bwMode="auto">
          <a:xfrm>
            <a:off x="3348038" y="982663"/>
            <a:ext cx="287337" cy="28733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83" name="Rectangle 2"/>
          <p:cNvSpPr>
            <a:spLocks noChangeArrowheads="1"/>
          </p:cNvSpPr>
          <p:nvPr/>
        </p:nvSpPr>
        <p:spPr bwMode="auto">
          <a:xfrm>
            <a:off x="0" y="-17463"/>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7" grpId="0" animBg="1"/>
      <p:bldP spid="15458" grpId="0" animBg="1"/>
      <p:bldP spid="15459" grpId="0"/>
      <p:bldP spid="15460" grpId="0"/>
      <p:bldP spid="15461" grpId="0"/>
      <p:bldP spid="15462" grpId="0" animBg="1"/>
      <p:bldP spid="15463" grpId="0" animBg="1"/>
      <p:bldP spid="155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55"/>
          <p:cNvSpPr>
            <a:spLocks noChangeShapeType="1"/>
          </p:cNvSpPr>
          <p:nvPr/>
        </p:nvSpPr>
        <p:spPr bwMode="auto">
          <a:xfrm flipV="1">
            <a:off x="1619250" y="981075"/>
            <a:ext cx="0" cy="33115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7" name="Group 60"/>
          <p:cNvGrpSpPr>
            <a:grpSpLocks/>
          </p:cNvGrpSpPr>
          <p:nvPr/>
        </p:nvGrpSpPr>
        <p:grpSpPr bwMode="auto">
          <a:xfrm>
            <a:off x="1169988" y="884239"/>
            <a:ext cx="6281739" cy="3265489"/>
            <a:chOff x="737" y="557"/>
            <a:chExt cx="3957" cy="2057"/>
          </a:xfrm>
        </p:grpSpPr>
        <p:sp>
          <p:nvSpPr>
            <p:cNvPr id="58" name="Text Box 7"/>
            <p:cNvSpPr txBox="1">
              <a:spLocks noChangeArrowheads="1"/>
            </p:cNvSpPr>
            <p:nvPr/>
          </p:nvSpPr>
          <p:spPr bwMode="auto">
            <a:xfrm rot="16200000">
              <a:off x="519" y="1502"/>
              <a:ext cx="670"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Energía</a:t>
              </a:r>
            </a:p>
          </p:txBody>
        </p:sp>
        <p:sp>
          <p:nvSpPr>
            <p:cNvPr id="59" name="Text Box 8"/>
            <p:cNvSpPr txBox="1">
              <a:spLocks noChangeArrowheads="1"/>
            </p:cNvSpPr>
            <p:nvPr/>
          </p:nvSpPr>
          <p:spPr bwMode="auto">
            <a:xfrm>
              <a:off x="1429" y="2205"/>
              <a:ext cx="25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0"/>
                <a:t>2</a:t>
              </a:r>
              <a:r>
                <a:rPr lang="es-ES" b="0" i="1"/>
                <a:t>s</a:t>
              </a:r>
            </a:p>
          </p:txBody>
        </p:sp>
        <p:sp>
          <p:nvSpPr>
            <p:cNvPr id="60" name="Text Box 9"/>
            <p:cNvSpPr txBox="1">
              <a:spLocks noChangeArrowheads="1"/>
            </p:cNvSpPr>
            <p:nvPr/>
          </p:nvSpPr>
          <p:spPr bwMode="auto">
            <a:xfrm>
              <a:off x="4059" y="2205"/>
              <a:ext cx="25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0"/>
                <a:t>2</a:t>
              </a:r>
              <a:r>
                <a:rPr lang="es-ES" b="0" i="1"/>
                <a:t>s</a:t>
              </a:r>
            </a:p>
          </p:txBody>
        </p:sp>
        <p:sp>
          <p:nvSpPr>
            <p:cNvPr id="61" name="Text Box 10"/>
            <p:cNvSpPr txBox="1">
              <a:spLocks noChangeArrowheads="1"/>
            </p:cNvSpPr>
            <p:nvPr/>
          </p:nvSpPr>
          <p:spPr bwMode="auto">
            <a:xfrm>
              <a:off x="3742" y="1117"/>
              <a:ext cx="407"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x</a:t>
              </a:r>
            </a:p>
          </p:txBody>
        </p:sp>
        <p:sp>
          <p:nvSpPr>
            <p:cNvPr id="62" name="Text Box 11"/>
            <p:cNvSpPr txBox="1">
              <a:spLocks noChangeArrowheads="1"/>
            </p:cNvSpPr>
            <p:nvPr/>
          </p:nvSpPr>
          <p:spPr bwMode="auto">
            <a:xfrm>
              <a:off x="1066" y="1117"/>
              <a:ext cx="363"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x</a:t>
              </a:r>
            </a:p>
          </p:txBody>
        </p:sp>
        <p:sp>
          <p:nvSpPr>
            <p:cNvPr id="63" name="Text Box 12"/>
            <p:cNvSpPr txBox="1">
              <a:spLocks noChangeArrowheads="1"/>
            </p:cNvSpPr>
            <p:nvPr/>
          </p:nvSpPr>
          <p:spPr bwMode="auto">
            <a:xfrm>
              <a:off x="1338" y="1117"/>
              <a:ext cx="498"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y</a:t>
              </a:r>
            </a:p>
          </p:txBody>
        </p:sp>
        <p:sp>
          <p:nvSpPr>
            <p:cNvPr id="64" name="Text Box 13"/>
            <p:cNvSpPr txBox="1">
              <a:spLocks noChangeArrowheads="1"/>
            </p:cNvSpPr>
            <p:nvPr/>
          </p:nvSpPr>
          <p:spPr bwMode="auto">
            <a:xfrm>
              <a:off x="4014" y="1117"/>
              <a:ext cx="409"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y</a:t>
              </a:r>
            </a:p>
          </p:txBody>
        </p:sp>
        <p:sp>
          <p:nvSpPr>
            <p:cNvPr id="65" name="Text Box 14"/>
            <p:cNvSpPr txBox="1">
              <a:spLocks noChangeArrowheads="1"/>
            </p:cNvSpPr>
            <p:nvPr/>
          </p:nvSpPr>
          <p:spPr bwMode="auto">
            <a:xfrm>
              <a:off x="2880" y="996"/>
              <a:ext cx="499" cy="1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s-ES" b="0" dirty="0">
                  <a:latin typeface="Symbol" pitchFamily="18" charset="2"/>
                </a:rPr>
                <a:t>p</a:t>
              </a:r>
              <a:r>
                <a:rPr lang="es-ES" b="0" dirty="0"/>
                <a:t>* </a:t>
              </a:r>
              <a:r>
                <a:rPr lang="es-ES" b="0" dirty="0" smtClean="0"/>
                <a:t>2</a:t>
              </a:r>
              <a:r>
                <a:rPr lang="es-ES" b="0" i="1" dirty="0" smtClean="0"/>
                <a:t>p</a:t>
              </a:r>
              <a:endParaRPr lang="es-ES" b="0" i="1" baseline="-25000" dirty="0"/>
            </a:p>
          </p:txBody>
        </p:sp>
        <p:sp>
          <p:nvSpPr>
            <p:cNvPr id="66" name="Text Box 15"/>
            <p:cNvSpPr txBox="1">
              <a:spLocks noChangeArrowheads="1"/>
            </p:cNvSpPr>
            <p:nvPr/>
          </p:nvSpPr>
          <p:spPr bwMode="auto">
            <a:xfrm>
              <a:off x="1655" y="1117"/>
              <a:ext cx="363"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z</a:t>
              </a:r>
            </a:p>
          </p:txBody>
        </p:sp>
        <p:sp>
          <p:nvSpPr>
            <p:cNvPr id="67" name="Text Box 16"/>
            <p:cNvSpPr txBox="1">
              <a:spLocks noChangeArrowheads="1"/>
            </p:cNvSpPr>
            <p:nvPr/>
          </p:nvSpPr>
          <p:spPr bwMode="auto">
            <a:xfrm>
              <a:off x="4286" y="1117"/>
              <a:ext cx="408"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t>2</a:t>
              </a:r>
              <a:r>
                <a:rPr lang="es-ES" b="0" i="1" dirty="0"/>
                <a:t>p</a:t>
              </a:r>
              <a:r>
                <a:rPr lang="es-ES" b="0" i="1" baseline="-25000" dirty="0"/>
                <a:t>z</a:t>
              </a:r>
            </a:p>
          </p:txBody>
        </p:sp>
        <p:sp>
          <p:nvSpPr>
            <p:cNvPr id="68" name="Line 19"/>
            <p:cNvSpPr>
              <a:spLocks noChangeShapeType="1"/>
            </p:cNvSpPr>
            <p:nvPr/>
          </p:nvSpPr>
          <p:spPr bwMode="auto">
            <a:xfrm>
              <a:off x="1156" y="2160"/>
              <a:ext cx="817"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 name="Line 20"/>
            <p:cNvSpPr>
              <a:spLocks noChangeShapeType="1"/>
            </p:cNvSpPr>
            <p:nvPr/>
          </p:nvSpPr>
          <p:spPr bwMode="auto">
            <a:xfrm>
              <a:off x="3742" y="2160"/>
              <a:ext cx="817"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 name="Line 21"/>
            <p:cNvSpPr>
              <a:spLocks noChangeShapeType="1"/>
            </p:cNvSpPr>
            <p:nvPr/>
          </p:nvSpPr>
          <p:spPr bwMode="auto">
            <a:xfrm>
              <a:off x="2472" y="708"/>
              <a:ext cx="771" cy="1"/>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Line 22"/>
            <p:cNvSpPr>
              <a:spLocks noChangeShapeType="1"/>
            </p:cNvSpPr>
            <p:nvPr/>
          </p:nvSpPr>
          <p:spPr bwMode="auto">
            <a:xfrm>
              <a:off x="2426" y="1480"/>
              <a:ext cx="817"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23"/>
            <p:cNvSpPr>
              <a:spLocks noChangeShapeType="1"/>
            </p:cNvSpPr>
            <p:nvPr/>
          </p:nvSpPr>
          <p:spPr bwMode="auto">
            <a:xfrm>
              <a:off x="2426" y="2432"/>
              <a:ext cx="817"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24"/>
            <p:cNvSpPr>
              <a:spLocks noChangeShapeType="1"/>
            </p:cNvSpPr>
            <p:nvPr/>
          </p:nvSpPr>
          <p:spPr bwMode="auto">
            <a:xfrm>
              <a:off x="2472" y="1933"/>
              <a:ext cx="726"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25"/>
            <p:cNvSpPr>
              <a:spLocks noChangeShapeType="1"/>
            </p:cNvSpPr>
            <p:nvPr/>
          </p:nvSpPr>
          <p:spPr bwMode="auto">
            <a:xfrm>
              <a:off x="1156"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26"/>
            <p:cNvSpPr>
              <a:spLocks noChangeShapeType="1"/>
            </p:cNvSpPr>
            <p:nvPr/>
          </p:nvSpPr>
          <p:spPr bwMode="auto">
            <a:xfrm>
              <a:off x="1746"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27"/>
            <p:cNvSpPr>
              <a:spLocks noChangeShapeType="1"/>
            </p:cNvSpPr>
            <p:nvPr/>
          </p:nvSpPr>
          <p:spPr bwMode="auto">
            <a:xfrm>
              <a:off x="1429"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Line 28"/>
            <p:cNvSpPr>
              <a:spLocks noChangeShapeType="1"/>
            </p:cNvSpPr>
            <p:nvPr/>
          </p:nvSpPr>
          <p:spPr bwMode="auto">
            <a:xfrm>
              <a:off x="3787"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 name="Line 29"/>
            <p:cNvSpPr>
              <a:spLocks noChangeShapeType="1"/>
            </p:cNvSpPr>
            <p:nvPr/>
          </p:nvSpPr>
          <p:spPr bwMode="auto">
            <a:xfrm>
              <a:off x="4332"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Line 30"/>
            <p:cNvSpPr>
              <a:spLocks noChangeShapeType="1"/>
            </p:cNvSpPr>
            <p:nvPr/>
          </p:nvSpPr>
          <p:spPr bwMode="auto">
            <a:xfrm>
              <a:off x="4059" y="1117"/>
              <a:ext cx="18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 name="Line 31"/>
            <p:cNvSpPr>
              <a:spLocks noChangeShapeType="1"/>
            </p:cNvSpPr>
            <p:nvPr/>
          </p:nvSpPr>
          <p:spPr bwMode="auto">
            <a:xfrm>
              <a:off x="2472" y="981"/>
              <a:ext cx="363"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 name="Line 32"/>
            <p:cNvSpPr>
              <a:spLocks noChangeShapeType="1"/>
            </p:cNvSpPr>
            <p:nvPr/>
          </p:nvSpPr>
          <p:spPr bwMode="auto">
            <a:xfrm>
              <a:off x="2925" y="981"/>
              <a:ext cx="363"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 name="Line 33"/>
            <p:cNvSpPr>
              <a:spLocks noChangeShapeType="1"/>
            </p:cNvSpPr>
            <p:nvPr/>
          </p:nvSpPr>
          <p:spPr bwMode="auto">
            <a:xfrm>
              <a:off x="2472" y="1208"/>
              <a:ext cx="363"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 name="Line 34"/>
            <p:cNvSpPr>
              <a:spLocks noChangeShapeType="1"/>
            </p:cNvSpPr>
            <p:nvPr/>
          </p:nvSpPr>
          <p:spPr bwMode="auto">
            <a:xfrm>
              <a:off x="2925" y="1208"/>
              <a:ext cx="317"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4" name="Line 35"/>
            <p:cNvSpPr>
              <a:spLocks noChangeShapeType="1"/>
            </p:cNvSpPr>
            <p:nvPr/>
          </p:nvSpPr>
          <p:spPr bwMode="auto">
            <a:xfrm flipV="1">
              <a:off x="1927" y="708"/>
              <a:ext cx="545" cy="40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 name="Line 36"/>
            <p:cNvSpPr>
              <a:spLocks noChangeShapeType="1"/>
            </p:cNvSpPr>
            <p:nvPr/>
          </p:nvSpPr>
          <p:spPr bwMode="auto">
            <a:xfrm flipV="1">
              <a:off x="1973" y="981"/>
              <a:ext cx="499" cy="1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 name="Line 37"/>
            <p:cNvSpPr>
              <a:spLocks noChangeShapeType="1"/>
            </p:cNvSpPr>
            <p:nvPr/>
          </p:nvSpPr>
          <p:spPr bwMode="auto">
            <a:xfrm>
              <a:off x="1973" y="1117"/>
              <a:ext cx="453"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 name="Line 38"/>
            <p:cNvSpPr>
              <a:spLocks noChangeShapeType="1"/>
            </p:cNvSpPr>
            <p:nvPr/>
          </p:nvSpPr>
          <p:spPr bwMode="auto">
            <a:xfrm>
              <a:off x="2018" y="1117"/>
              <a:ext cx="454" cy="9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 name="Line 39"/>
            <p:cNvSpPr>
              <a:spLocks noChangeShapeType="1"/>
            </p:cNvSpPr>
            <p:nvPr/>
          </p:nvSpPr>
          <p:spPr bwMode="auto">
            <a:xfrm>
              <a:off x="3243" y="709"/>
              <a:ext cx="499" cy="40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 name="Line 40"/>
            <p:cNvSpPr>
              <a:spLocks noChangeShapeType="1"/>
            </p:cNvSpPr>
            <p:nvPr/>
          </p:nvSpPr>
          <p:spPr bwMode="auto">
            <a:xfrm>
              <a:off x="3288" y="981"/>
              <a:ext cx="454" cy="1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 name="Line 41"/>
            <p:cNvSpPr>
              <a:spLocks noChangeShapeType="1"/>
            </p:cNvSpPr>
            <p:nvPr/>
          </p:nvSpPr>
          <p:spPr bwMode="auto">
            <a:xfrm flipV="1">
              <a:off x="3288" y="1117"/>
              <a:ext cx="454"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 name="Line 42"/>
            <p:cNvSpPr>
              <a:spLocks noChangeShapeType="1"/>
            </p:cNvSpPr>
            <p:nvPr/>
          </p:nvSpPr>
          <p:spPr bwMode="auto">
            <a:xfrm flipV="1">
              <a:off x="1927" y="1933"/>
              <a:ext cx="499"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 name="Line 43"/>
            <p:cNvSpPr>
              <a:spLocks noChangeShapeType="1"/>
            </p:cNvSpPr>
            <p:nvPr/>
          </p:nvSpPr>
          <p:spPr bwMode="auto">
            <a:xfrm>
              <a:off x="1927" y="2160"/>
              <a:ext cx="499"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 name="Line 44"/>
            <p:cNvSpPr>
              <a:spLocks noChangeShapeType="1"/>
            </p:cNvSpPr>
            <p:nvPr/>
          </p:nvSpPr>
          <p:spPr bwMode="auto">
            <a:xfrm>
              <a:off x="3198" y="1933"/>
              <a:ext cx="544"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 name="Line 45"/>
            <p:cNvSpPr>
              <a:spLocks noChangeShapeType="1"/>
            </p:cNvSpPr>
            <p:nvPr/>
          </p:nvSpPr>
          <p:spPr bwMode="auto">
            <a:xfrm flipV="1">
              <a:off x="3288" y="2160"/>
              <a:ext cx="454"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 name="Text Box 47"/>
            <p:cNvSpPr txBox="1">
              <a:spLocks noChangeArrowheads="1"/>
            </p:cNvSpPr>
            <p:nvPr/>
          </p:nvSpPr>
          <p:spPr bwMode="auto">
            <a:xfrm>
              <a:off x="2653" y="2402"/>
              <a:ext cx="36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0">
                  <a:latin typeface="Symbol" pitchFamily="18" charset="2"/>
                </a:rPr>
                <a:t>s </a:t>
              </a:r>
              <a:r>
                <a:rPr lang="es-ES" b="0" i="1"/>
                <a:t>2s</a:t>
              </a:r>
            </a:p>
          </p:txBody>
        </p:sp>
        <p:sp>
          <p:nvSpPr>
            <p:cNvPr id="96" name="Text Box 48"/>
            <p:cNvSpPr txBox="1">
              <a:spLocks noChangeArrowheads="1"/>
            </p:cNvSpPr>
            <p:nvPr/>
          </p:nvSpPr>
          <p:spPr bwMode="auto">
            <a:xfrm>
              <a:off x="2608" y="1903"/>
              <a:ext cx="41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0">
                  <a:latin typeface="Symbol" pitchFamily="18" charset="2"/>
                </a:rPr>
                <a:t>s</a:t>
              </a:r>
              <a:r>
                <a:rPr lang="es-ES" b="0"/>
                <a:t>* </a:t>
              </a:r>
              <a:r>
                <a:rPr lang="es-ES" b="0" i="1"/>
                <a:t>2s</a:t>
              </a:r>
            </a:p>
          </p:txBody>
        </p:sp>
        <p:sp>
          <p:nvSpPr>
            <p:cNvPr id="97" name="Text Box 49"/>
            <p:cNvSpPr txBox="1">
              <a:spLocks noChangeArrowheads="1"/>
            </p:cNvSpPr>
            <p:nvPr/>
          </p:nvSpPr>
          <p:spPr bwMode="auto">
            <a:xfrm>
              <a:off x="2653" y="1448"/>
              <a:ext cx="545"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0" dirty="0">
                  <a:latin typeface="Symbol" pitchFamily="18" charset="2"/>
                </a:rPr>
                <a:t>s </a:t>
              </a:r>
              <a:r>
                <a:rPr lang="es-ES" b="0" dirty="0" smtClean="0"/>
                <a:t>2</a:t>
              </a:r>
              <a:r>
                <a:rPr lang="es-ES" b="0" i="1" dirty="0" smtClean="0"/>
                <a:t>p</a:t>
              </a:r>
              <a:endParaRPr lang="es-ES" i="1" baseline="-25000" dirty="0"/>
            </a:p>
          </p:txBody>
        </p:sp>
        <p:sp>
          <p:nvSpPr>
            <p:cNvPr id="98" name="Text Box 50"/>
            <p:cNvSpPr txBox="1">
              <a:spLocks noChangeArrowheads="1"/>
            </p:cNvSpPr>
            <p:nvPr/>
          </p:nvSpPr>
          <p:spPr bwMode="auto">
            <a:xfrm>
              <a:off x="2608" y="557"/>
              <a:ext cx="424" cy="1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60000"/>
                </a:lnSpc>
              </a:pPr>
              <a:r>
                <a:rPr lang="es-ES" b="0" dirty="0">
                  <a:latin typeface="Symbol" pitchFamily="18" charset="2"/>
                </a:rPr>
                <a:t>s</a:t>
              </a:r>
              <a:r>
                <a:rPr lang="es-ES" b="0" dirty="0"/>
                <a:t>* </a:t>
              </a:r>
              <a:r>
                <a:rPr lang="es-ES" b="0" dirty="0" smtClean="0"/>
                <a:t>2</a:t>
              </a:r>
              <a:r>
                <a:rPr lang="es-ES" b="0" i="1" dirty="0" smtClean="0"/>
                <a:t>p</a:t>
              </a:r>
              <a:endParaRPr lang="es-ES" b="0" i="1" baseline="-25000" dirty="0"/>
            </a:p>
          </p:txBody>
        </p:sp>
        <p:sp>
          <p:nvSpPr>
            <p:cNvPr id="99" name="Text Box 51"/>
            <p:cNvSpPr txBox="1">
              <a:spLocks noChangeArrowheads="1"/>
            </p:cNvSpPr>
            <p:nvPr/>
          </p:nvSpPr>
          <p:spPr bwMode="auto">
            <a:xfrm>
              <a:off x="2472" y="1177"/>
              <a:ext cx="363"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0" dirty="0">
                  <a:latin typeface="Symbol" pitchFamily="18" charset="2"/>
                </a:rPr>
                <a:t>p </a:t>
              </a:r>
              <a:r>
                <a:rPr lang="es-ES" b="0" dirty="0" smtClean="0"/>
                <a:t>2</a:t>
              </a:r>
              <a:r>
                <a:rPr lang="es-ES" b="0" i="1" dirty="0" smtClean="0"/>
                <a:t>p</a:t>
              </a:r>
              <a:endParaRPr lang="es-ES" b="0" i="1" baseline="-25000" dirty="0"/>
            </a:p>
          </p:txBody>
        </p:sp>
        <p:sp>
          <p:nvSpPr>
            <p:cNvPr id="100" name="Text Box 52"/>
            <p:cNvSpPr txBox="1">
              <a:spLocks noChangeArrowheads="1"/>
            </p:cNvSpPr>
            <p:nvPr/>
          </p:nvSpPr>
          <p:spPr bwMode="auto">
            <a:xfrm>
              <a:off x="2925" y="1177"/>
              <a:ext cx="40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0" dirty="0">
                  <a:latin typeface="Symbol" pitchFamily="18" charset="2"/>
                </a:rPr>
                <a:t>p </a:t>
              </a:r>
              <a:r>
                <a:rPr lang="es-ES" b="0" dirty="0" smtClean="0"/>
                <a:t>2</a:t>
              </a:r>
              <a:r>
                <a:rPr lang="es-ES" b="0" i="1" dirty="0" smtClean="0"/>
                <a:t>p</a:t>
              </a:r>
              <a:endParaRPr lang="es-ES" b="0" i="1" baseline="-25000" dirty="0"/>
            </a:p>
          </p:txBody>
        </p:sp>
        <p:sp>
          <p:nvSpPr>
            <p:cNvPr id="101" name="Text Box 53"/>
            <p:cNvSpPr txBox="1">
              <a:spLocks noChangeArrowheads="1"/>
            </p:cNvSpPr>
            <p:nvPr/>
          </p:nvSpPr>
          <p:spPr bwMode="auto">
            <a:xfrm>
              <a:off x="2422" y="996"/>
              <a:ext cx="417" cy="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pPr>
              <a:r>
                <a:rPr lang="es-ES" b="0" dirty="0">
                  <a:latin typeface="Symbol" pitchFamily="18" charset="2"/>
                </a:rPr>
                <a:t>p</a:t>
              </a:r>
              <a:r>
                <a:rPr lang="es-ES" b="0" dirty="0"/>
                <a:t>* </a:t>
              </a:r>
              <a:r>
                <a:rPr lang="es-ES" b="0" dirty="0" smtClean="0"/>
                <a:t>2</a:t>
              </a:r>
              <a:r>
                <a:rPr lang="es-ES" b="0" i="1" dirty="0" smtClean="0"/>
                <a:t>p</a:t>
              </a:r>
              <a:endParaRPr lang="es-ES" b="0" i="1" baseline="-25000" dirty="0"/>
            </a:p>
          </p:txBody>
        </p:sp>
        <p:sp>
          <p:nvSpPr>
            <p:cNvPr id="102" name="Line 56"/>
            <p:cNvSpPr>
              <a:spLocks noChangeShapeType="1"/>
            </p:cNvSpPr>
            <p:nvPr/>
          </p:nvSpPr>
          <p:spPr bwMode="auto">
            <a:xfrm flipV="1">
              <a:off x="3243" y="1117"/>
              <a:ext cx="453" cy="9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3" name="102 CuadroTexto"/>
          <p:cNvSpPr txBox="1"/>
          <p:nvPr/>
        </p:nvSpPr>
        <p:spPr>
          <a:xfrm>
            <a:off x="395536" y="5045114"/>
            <a:ext cx="478016" cy="400110"/>
          </a:xfrm>
          <a:prstGeom prst="rect">
            <a:avLst/>
          </a:prstGeom>
          <a:noFill/>
        </p:spPr>
        <p:txBody>
          <a:bodyPr wrap="none" rtlCol="0">
            <a:spAutoFit/>
          </a:bodyPr>
          <a:lstStyle/>
          <a:p>
            <a:r>
              <a:rPr lang="es-ES" sz="2000" dirty="0" smtClean="0">
                <a:solidFill>
                  <a:srgbClr val="0000FF"/>
                </a:solidFill>
              </a:rPr>
              <a:t>O</a:t>
            </a:r>
            <a:r>
              <a:rPr lang="es-ES" sz="2000" baseline="-25000" dirty="0" smtClean="0">
                <a:solidFill>
                  <a:srgbClr val="0000FF"/>
                </a:solidFill>
              </a:rPr>
              <a:t>2</a:t>
            </a:r>
            <a:endParaRPr lang="en-GB" sz="2000" baseline="-25000" dirty="0">
              <a:solidFill>
                <a:srgbClr val="0000FF"/>
              </a:solidFill>
            </a:endParaRPr>
          </a:p>
        </p:txBody>
      </p:sp>
      <p:pic>
        <p:nvPicPr>
          <p:cNvPr id="104" name="10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39" y="4969346"/>
            <a:ext cx="5800725" cy="1123950"/>
          </a:xfrm>
          <a:prstGeom prst="rect">
            <a:avLst/>
          </a:prstGeom>
        </p:spPr>
      </p:pic>
      <p:pic>
        <p:nvPicPr>
          <p:cNvPr id="10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4238" y="4142673"/>
            <a:ext cx="1898242" cy="238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Rectangle 2"/>
          <p:cNvSpPr>
            <a:spLocks noChangeArrowheads="1"/>
          </p:cNvSpPr>
          <p:nvPr/>
        </p:nvSpPr>
        <p:spPr bwMode="auto">
          <a:xfrm>
            <a:off x="0" y="-17463"/>
            <a:ext cx="9144000" cy="572464"/>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dirty="0" smtClean="0">
                <a:solidFill>
                  <a:schemeClr val="bg1"/>
                </a:solidFill>
              </a:rPr>
              <a:t>Explicación correcta del enlace en O</a:t>
            </a:r>
            <a:r>
              <a:rPr lang="es-ES" sz="2400" baseline="-25000" dirty="0" smtClean="0">
                <a:solidFill>
                  <a:schemeClr val="bg1"/>
                </a:solidFill>
              </a:rPr>
              <a:t>2</a:t>
            </a:r>
            <a:r>
              <a:rPr lang="es-ES" sz="2400" dirty="0" smtClean="0">
                <a:solidFill>
                  <a:schemeClr val="bg1"/>
                </a:solidFill>
              </a:rPr>
              <a:t> (Teoría de O.M.)</a:t>
            </a:r>
            <a:endParaRPr lang="es-ES" sz="2400" baseline="-25000" dirty="0">
              <a:solidFill>
                <a:schemeClr val="bg1"/>
              </a:solidFill>
            </a:endParaRPr>
          </a:p>
        </p:txBody>
      </p:sp>
    </p:spTree>
    <p:extLst>
      <p:ext uri="{BB962C8B-B14F-4D97-AF65-F5344CB8AC3E}">
        <p14:creationId xmlns:p14="http://schemas.microsoft.com/office/powerpoint/2010/main" val="115827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4AD37A87-369D-42EE-B126-1C39E4CABFD3}" type="slidenum">
              <a:rPr lang="es-ES" smtClean="0"/>
              <a:pPr eaLnBrk="1" hangingPunct="1"/>
              <a:t>13</a:t>
            </a:fld>
            <a:endParaRPr lang="es-ES" smtClean="0"/>
          </a:p>
        </p:txBody>
      </p:sp>
      <p:sp>
        <p:nvSpPr>
          <p:cNvPr id="15363" name="Text Box 8"/>
          <p:cNvSpPr txBox="1">
            <a:spLocks noChangeArrowheads="1"/>
          </p:cNvSpPr>
          <p:nvPr/>
        </p:nvSpPr>
        <p:spPr bwMode="auto">
          <a:xfrm>
            <a:off x="895350" y="1290638"/>
            <a:ext cx="1373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Ozono (O</a:t>
            </a:r>
            <a:r>
              <a:rPr lang="es-ES" b="1" baseline="-25000"/>
              <a:t>3</a:t>
            </a:r>
            <a:r>
              <a:rPr lang="es-ES" b="1"/>
              <a:t>)</a:t>
            </a:r>
          </a:p>
        </p:txBody>
      </p:sp>
      <p:graphicFrame>
        <p:nvGraphicFramePr>
          <p:cNvPr id="15364" name="Object 9"/>
          <p:cNvGraphicFramePr>
            <a:graphicFrameLocks noChangeAspect="1"/>
          </p:cNvGraphicFramePr>
          <p:nvPr/>
        </p:nvGraphicFramePr>
        <p:xfrm>
          <a:off x="4572000" y="981075"/>
          <a:ext cx="3240088" cy="788988"/>
        </p:xfrm>
        <a:graphic>
          <a:graphicData uri="http://schemas.openxmlformats.org/presentationml/2006/ole">
            <mc:AlternateContent xmlns:mc="http://schemas.openxmlformats.org/markup-compatibility/2006">
              <mc:Choice xmlns:v="urn:schemas-microsoft-com:vml" Requires="v">
                <p:oleObj spid="_x0000_s15485" name="CS ChemDraw Drawing" r:id="rId4" imgW="4422140" imgH="1076960" progId="ChemDraw.Document.4.5">
                  <p:embed/>
                </p:oleObj>
              </mc:Choice>
              <mc:Fallback>
                <p:oleObj name="CS ChemDraw Drawing" r:id="rId4" imgW="4422140" imgH="1076960" progId="ChemDraw.Document.4.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981075"/>
                        <a:ext cx="324008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10"/>
          <p:cNvGraphicFramePr>
            <a:graphicFrameLocks noChangeAspect="1"/>
          </p:cNvGraphicFramePr>
          <p:nvPr/>
        </p:nvGraphicFramePr>
        <p:xfrm>
          <a:off x="6588125" y="1701800"/>
          <a:ext cx="1655763" cy="1081088"/>
        </p:xfrm>
        <a:graphic>
          <a:graphicData uri="http://schemas.openxmlformats.org/presentationml/2006/ole">
            <mc:AlternateContent xmlns:mc="http://schemas.openxmlformats.org/markup-compatibility/2006">
              <mc:Choice xmlns:v="urn:schemas-microsoft-com:vml" Requires="v">
                <p:oleObj spid="_x0000_s15486" name="CS ChemDraw Drawing" r:id="rId6" imgW="1800860" imgH="1176020" progId="ChemDraw.Document.4.5">
                  <p:embed/>
                </p:oleObj>
              </mc:Choice>
              <mc:Fallback>
                <p:oleObj name="CS ChemDraw Drawing" r:id="rId6" imgW="1800860" imgH="1176020" progId="ChemDraw.Document.4.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1701800"/>
                        <a:ext cx="165576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Text Box 11"/>
          <p:cNvSpPr txBox="1">
            <a:spLocks noChangeArrowheads="1"/>
          </p:cNvSpPr>
          <p:nvPr/>
        </p:nvSpPr>
        <p:spPr bwMode="auto">
          <a:xfrm>
            <a:off x="827088" y="2062163"/>
            <a:ext cx="554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Gas azul, diamagnético, muy reactivo, P.E.(O</a:t>
            </a:r>
            <a:r>
              <a:rPr lang="es-ES" sz="1600" b="1" baseline="-25000"/>
              <a:t>3</a:t>
            </a:r>
            <a:r>
              <a:rPr lang="es-ES" sz="1600" b="1"/>
              <a:t>)= -112ºC</a:t>
            </a:r>
          </a:p>
        </p:txBody>
      </p:sp>
      <p:graphicFrame>
        <p:nvGraphicFramePr>
          <p:cNvPr id="15367" name="Object 12"/>
          <p:cNvGraphicFramePr>
            <a:graphicFrameLocks noChangeAspect="1"/>
          </p:cNvGraphicFramePr>
          <p:nvPr/>
        </p:nvGraphicFramePr>
        <p:xfrm>
          <a:off x="2411413" y="981075"/>
          <a:ext cx="1666875" cy="823913"/>
        </p:xfrm>
        <a:graphic>
          <a:graphicData uri="http://schemas.openxmlformats.org/presentationml/2006/ole">
            <mc:AlternateContent xmlns:mc="http://schemas.openxmlformats.org/markup-compatibility/2006">
              <mc:Choice xmlns:v="urn:schemas-microsoft-com:vml" Requires="v">
                <p:oleObj spid="_x0000_s15487" name="Imagen de mapa de bits" r:id="rId8" imgW="6066667" imgH="3000000" progId="Paint.Picture">
                  <p:embed/>
                </p:oleObj>
              </mc:Choice>
              <mc:Fallback>
                <p:oleObj name="Imagen de mapa de bits" r:id="rId8" imgW="6066667" imgH="3000000" progId="Paint.Picture">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981075"/>
                        <a:ext cx="166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23"/>
          <p:cNvGraphicFramePr>
            <a:graphicFrameLocks noChangeAspect="1"/>
          </p:cNvGraphicFramePr>
          <p:nvPr/>
        </p:nvGraphicFramePr>
        <p:xfrm>
          <a:off x="1116013" y="2636838"/>
          <a:ext cx="2162175" cy="2376487"/>
        </p:xfrm>
        <a:graphic>
          <a:graphicData uri="http://schemas.openxmlformats.org/presentationml/2006/ole">
            <mc:AlternateContent xmlns:mc="http://schemas.openxmlformats.org/markup-compatibility/2006">
              <mc:Choice xmlns:v="urn:schemas-microsoft-com:vml" Requires="v">
                <p:oleObj spid="_x0000_s15488" name="Imagen de mapa de bits" r:id="rId10" imgW="3809524" imgH="4191585" progId="Paint.Picture">
                  <p:embed/>
                </p:oleObj>
              </mc:Choice>
              <mc:Fallback>
                <p:oleObj name="Imagen de mapa de bits" r:id="rId10" imgW="3809524" imgH="4191585" progId="Paint.Picture">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2636838"/>
                        <a:ext cx="2162175"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9" name="Rectangle 2"/>
          <p:cNvSpPr>
            <a:spLocks noChangeArrowheads="1"/>
          </p:cNvSpPr>
          <p:nvPr/>
        </p:nvSpPr>
        <p:spPr bwMode="auto">
          <a:xfrm>
            <a:off x="0" y="-17463"/>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grpSp>
        <p:nvGrpSpPr>
          <p:cNvPr id="15370" name="Group 25"/>
          <p:cNvGrpSpPr>
            <a:grpSpLocks/>
          </p:cNvGrpSpPr>
          <p:nvPr/>
        </p:nvGrpSpPr>
        <p:grpSpPr bwMode="auto">
          <a:xfrm>
            <a:off x="3851275" y="3787775"/>
            <a:ext cx="4030663" cy="1657350"/>
            <a:chOff x="1566" y="481"/>
            <a:chExt cx="2539" cy="1044"/>
          </a:xfrm>
        </p:grpSpPr>
        <p:sp>
          <p:nvSpPr>
            <p:cNvPr id="15371" name="Rectangle 26"/>
            <p:cNvSpPr>
              <a:spLocks noChangeArrowheads="1"/>
            </p:cNvSpPr>
            <p:nvPr/>
          </p:nvSpPr>
          <p:spPr bwMode="auto">
            <a:xfrm>
              <a:off x="1566" y="481"/>
              <a:ext cx="2494" cy="1044"/>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aphicFrame>
          <p:nvGraphicFramePr>
            <p:cNvPr id="15372" name="Object 27"/>
            <p:cNvGraphicFramePr>
              <a:graphicFrameLocks noChangeAspect="1"/>
            </p:cNvGraphicFramePr>
            <p:nvPr/>
          </p:nvGraphicFramePr>
          <p:xfrm>
            <a:off x="1840" y="770"/>
            <a:ext cx="1811" cy="728"/>
          </p:xfrm>
          <a:graphic>
            <a:graphicData uri="http://schemas.openxmlformats.org/presentationml/2006/ole">
              <mc:AlternateContent xmlns:mc="http://schemas.openxmlformats.org/markup-compatibility/2006">
                <mc:Choice xmlns:v="urn:schemas-microsoft-com:vml" Requires="v">
                  <p:oleObj spid="_x0000_s15489" name="CS ChemDraw Drawing" r:id="rId12" imgW="3698240" imgH="1554480" progId="ChemDraw.Document.4.5">
                    <p:embed/>
                  </p:oleObj>
                </mc:Choice>
                <mc:Fallback>
                  <p:oleObj name="CS ChemDraw Drawing" r:id="rId12" imgW="3698240" imgH="1554480" progId="ChemDraw.Document.4.5">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0" y="770"/>
                          <a:ext cx="1811"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3" name="Line 28"/>
            <p:cNvSpPr>
              <a:spLocks noChangeShapeType="1"/>
            </p:cNvSpPr>
            <p:nvPr/>
          </p:nvSpPr>
          <p:spPr bwMode="auto">
            <a:xfrm>
              <a:off x="3697" y="1155"/>
              <a:ext cx="0" cy="154"/>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374" name="Text Box 29"/>
            <p:cNvSpPr txBox="1">
              <a:spLocks noChangeArrowheads="1"/>
            </p:cNvSpPr>
            <p:nvPr/>
          </p:nvSpPr>
          <p:spPr bwMode="auto">
            <a:xfrm>
              <a:off x="3696" y="1118"/>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6600FF"/>
                  </a:solidFill>
                  <a:latin typeface="Symbol" pitchFamily="18" charset="2"/>
                </a:rPr>
                <a:t>D</a:t>
              </a:r>
              <a:r>
                <a:rPr lang="es-ES" sz="1600" b="1">
                  <a:solidFill>
                    <a:srgbClr val="6600FF"/>
                  </a:solidFill>
                </a:rPr>
                <a:t>H</a:t>
              </a:r>
              <a:r>
                <a:rPr lang="es-ES" sz="1600" b="1" baseline="-25000">
                  <a:solidFill>
                    <a:srgbClr val="6600FF"/>
                  </a:solidFill>
                </a:rPr>
                <a:t>R</a:t>
              </a:r>
            </a:p>
          </p:txBody>
        </p:sp>
        <p:sp>
          <p:nvSpPr>
            <p:cNvPr id="15375" name="Line 30"/>
            <p:cNvSpPr>
              <a:spLocks noChangeShapeType="1"/>
            </p:cNvSpPr>
            <p:nvPr/>
          </p:nvSpPr>
          <p:spPr bwMode="auto">
            <a:xfrm>
              <a:off x="3047" y="811"/>
              <a:ext cx="0" cy="344"/>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376" name="Text Box 31"/>
            <p:cNvSpPr txBox="1">
              <a:spLocks noChangeArrowheads="1"/>
            </p:cNvSpPr>
            <p:nvPr/>
          </p:nvSpPr>
          <p:spPr bwMode="auto">
            <a:xfrm>
              <a:off x="3047" y="845"/>
              <a:ext cx="6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solidFill>
                    <a:srgbClr val="6600FF"/>
                  </a:solidFill>
                </a:rPr>
                <a:t>E</a:t>
              </a:r>
              <a:r>
                <a:rPr lang="es-ES" b="1" baseline="-25000">
                  <a:solidFill>
                    <a:srgbClr val="6600FF"/>
                  </a:solidFill>
                </a:rPr>
                <a:t>activación</a:t>
              </a:r>
            </a:p>
          </p:txBody>
        </p:sp>
        <p:sp>
          <p:nvSpPr>
            <p:cNvPr id="15377" name="Line 32"/>
            <p:cNvSpPr>
              <a:spLocks noChangeShapeType="1"/>
            </p:cNvSpPr>
            <p:nvPr/>
          </p:nvSpPr>
          <p:spPr bwMode="auto">
            <a:xfrm flipH="1" flipV="1">
              <a:off x="1772" y="572"/>
              <a:ext cx="0" cy="8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378" name="Rectangle 33"/>
            <p:cNvSpPr>
              <a:spLocks noChangeArrowheads="1"/>
            </p:cNvSpPr>
            <p:nvPr/>
          </p:nvSpPr>
          <p:spPr bwMode="auto">
            <a:xfrm>
              <a:off x="1592" y="671"/>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600" b="1"/>
                <a:t>E</a:t>
              </a:r>
            </a:p>
          </p:txBody>
        </p:sp>
        <p:sp>
          <p:nvSpPr>
            <p:cNvPr id="15379" name="Freeform 34"/>
            <p:cNvSpPr>
              <a:spLocks/>
            </p:cNvSpPr>
            <p:nvPr/>
          </p:nvSpPr>
          <p:spPr bwMode="auto">
            <a:xfrm>
              <a:off x="2184" y="796"/>
              <a:ext cx="1316" cy="516"/>
            </a:xfrm>
            <a:custGeom>
              <a:avLst/>
              <a:gdLst>
                <a:gd name="T0" fmla="*/ 0 w 1451"/>
                <a:gd name="T1" fmla="*/ 214 h 612"/>
                <a:gd name="T2" fmla="*/ 62 w 1451"/>
                <a:gd name="T3" fmla="*/ 214 h 612"/>
                <a:gd name="T4" fmla="*/ 93 w 1451"/>
                <a:gd name="T5" fmla="*/ 214 h 612"/>
                <a:gd name="T6" fmla="*/ 154 w 1451"/>
                <a:gd name="T7" fmla="*/ 191 h 612"/>
                <a:gd name="T8" fmla="*/ 184 w 1451"/>
                <a:gd name="T9" fmla="*/ 169 h 612"/>
                <a:gd name="T10" fmla="*/ 245 w 1451"/>
                <a:gd name="T11" fmla="*/ 122 h 612"/>
                <a:gd name="T12" fmla="*/ 307 w 1451"/>
                <a:gd name="T13" fmla="*/ 76 h 612"/>
                <a:gd name="T14" fmla="*/ 367 w 1451"/>
                <a:gd name="T15" fmla="*/ 30 h 612"/>
                <a:gd name="T16" fmla="*/ 399 w 1451"/>
                <a:gd name="T17" fmla="*/ 8 h 612"/>
                <a:gd name="T18" fmla="*/ 461 w 1451"/>
                <a:gd name="T19" fmla="*/ 8 h 612"/>
                <a:gd name="T20" fmla="*/ 491 w 1451"/>
                <a:gd name="T21" fmla="*/ 8 h 612"/>
                <a:gd name="T22" fmla="*/ 552 w 1451"/>
                <a:gd name="T23" fmla="*/ 53 h 612"/>
                <a:gd name="T24" fmla="*/ 614 w 1451"/>
                <a:gd name="T25" fmla="*/ 99 h 612"/>
                <a:gd name="T26" fmla="*/ 676 w 1451"/>
                <a:gd name="T27" fmla="*/ 145 h 612"/>
                <a:gd name="T28" fmla="*/ 737 w 1451"/>
                <a:gd name="T29" fmla="*/ 191 h 612"/>
                <a:gd name="T30" fmla="*/ 798 w 1451"/>
                <a:gd name="T31" fmla="*/ 237 h 612"/>
                <a:gd name="T32" fmla="*/ 829 w 1451"/>
                <a:gd name="T33" fmla="*/ 260 h 612"/>
                <a:gd name="T34" fmla="*/ 860 w 1451"/>
                <a:gd name="T35" fmla="*/ 283 h 612"/>
                <a:gd name="T36" fmla="*/ 921 w 1451"/>
                <a:gd name="T37" fmla="*/ 306 h 612"/>
                <a:gd name="T38" fmla="*/ 950 w 1451"/>
                <a:gd name="T39" fmla="*/ 306 h 612"/>
                <a:gd name="T40" fmla="*/ 982 w 1451"/>
                <a:gd name="T41" fmla="*/ 306 h 6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1" h="612">
                  <a:moveTo>
                    <a:pt x="0" y="423"/>
                  </a:moveTo>
                  <a:cubicBezTo>
                    <a:pt x="34" y="423"/>
                    <a:pt x="68" y="423"/>
                    <a:pt x="91" y="423"/>
                  </a:cubicBezTo>
                  <a:cubicBezTo>
                    <a:pt x="114" y="423"/>
                    <a:pt x="113" y="430"/>
                    <a:pt x="136" y="423"/>
                  </a:cubicBezTo>
                  <a:cubicBezTo>
                    <a:pt x="159" y="416"/>
                    <a:pt x="204" y="393"/>
                    <a:pt x="227" y="378"/>
                  </a:cubicBezTo>
                  <a:cubicBezTo>
                    <a:pt x="250" y="363"/>
                    <a:pt x="249" y="356"/>
                    <a:pt x="272" y="333"/>
                  </a:cubicBezTo>
                  <a:cubicBezTo>
                    <a:pt x="295" y="310"/>
                    <a:pt x="333" y="272"/>
                    <a:pt x="363" y="242"/>
                  </a:cubicBezTo>
                  <a:cubicBezTo>
                    <a:pt x="393" y="212"/>
                    <a:pt x="423" y="181"/>
                    <a:pt x="453" y="151"/>
                  </a:cubicBezTo>
                  <a:cubicBezTo>
                    <a:pt x="483" y="121"/>
                    <a:pt x="521" y="84"/>
                    <a:pt x="544" y="61"/>
                  </a:cubicBezTo>
                  <a:cubicBezTo>
                    <a:pt x="567" y="38"/>
                    <a:pt x="567" y="23"/>
                    <a:pt x="590" y="15"/>
                  </a:cubicBezTo>
                  <a:cubicBezTo>
                    <a:pt x="613" y="7"/>
                    <a:pt x="657" y="15"/>
                    <a:pt x="680" y="15"/>
                  </a:cubicBezTo>
                  <a:cubicBezTo>
                    <a:pt x="703" y="15"/>
                    <a:pt x="703" y="0"/>
                    <a:pt x="726" y="15"/>
                  </a:cubicBezTo>
                  <a:cubicBezTo>
                    <a:pt x="749" y="30"/>
                    <a:pt x="786" y="76"/>
                    <a:pt x="816" y="106"/>
                  </a:cubicBezTo>
                  <a:cubicBezTo>
                    <a:pt x="846" y="136"/>
                    <a:pt x="877" y="167"/>
                    <a:pt x="907" y="197"/>
                  </a:cubicBezTo>
                  <a:cubicBezTo>
                    <a:pt x="937" y="227"/>
                    <a:pt x="968" y="257"/>
                    <a:pt x="998" y="287"/>
                  </a:cubicBezTo>
                  <a:cubicBezTo>
                    <a:pt x="1028" y="317"/>
                    <a:pt x="1059" y="348"/>
                    <a:pt x="1089" y="378"/>
                  </a:cubicBezTo>
                  <a:cubicBezTo>
                    <a:pt x="1119" y="408"/>
                    <a:pt x="1156" y="446"/>
                    <a:pt x="1179" y="469"/>
                  </a:cubicBezTo>
                  <a:cubicBezTo>
                    <a:pt x="1202" y="492"/>
                    <a:pt x="1210" y="499"/>
                    <a:pt x="1225" y="514"/>
                  </a:cubicBezTo>
                  <a:cubicBezTo>
                    <a:pt x="1240" y="529"/>
                    <a:pt x="1247" y="545"/>
                    <a:pt x="1270" y="560"/>
                  </a:cubicBezTo>
                  <a:cubicBezTo>
                    <a:pt x="1293" y="575"/>
                    <a:pt x="1338" y="598"/>
                    <a:pt x="1361" y="605"/>
                  </a:cubicBezTo>
                  <a:cubicBezTo>
                    <a:pt x="1384" y="612"/>
                    <a:pt x="1391" y="605"/>
                    <a:pt x="1406" y="605"/>
                  </a:cubicBezTo>
                  <a:cubicBezTo>
                    <a:pt x="1421" y="605"/>
                    <a:pt x="1436" y="605"/>
                    <a:pt x="1451" y="605"/>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F25F44AD-36BF-4B65-831C-C774EF023604}" type="slidenum">
              <a:rPr lang="es-ES" smtClean="0"/>
              <a:pPr eaLnBrk="1" hangingPunct="1"/>
              <a:t>14</a:t>
            </a:fld>
            <a:endParaRPr lang="es-ES" smtClean="0"/>
          </a:p>
        </p:txBody>
      </p:sp>
      <p:pic>
        <p:nvPicPr>
          <p:cNvPr id="16387" name="Picture 8" descr="S8-Vist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352550"/>
            <a:ext cx="1798637"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41" name="Group 9"/>
          <p:cNvGraphicFramePr>
            <a:graphicFrameLocks noGrp="1"/>
          </p:cNvGraphicFramePr>
          <p:nvPr/>
        </p:nvGraphicFramePr>
        <p:xfrm>
          <a:off x="696913" y="622300"/>
          <a:ext cx="862012" cy="1792289"/>
        </p:xfrm>
        <a:graphic>
          <a:graphicData uri="http://schemas.openxmlformats.org/drawingml/2006/table">
            <a:tbl>
              <a:tblPr/>
              <a:tblGrid>
                <a:gridCol w="430212"/>
                <a:gridCol w="431800"/>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Sb</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Bi</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16408" name="Text Box 29"/>
          <p:cNvSpPr txBox="1">
            <a:spLocks noChangeArrowheads="1"/>
          </p:cNvSpPr>
          <p:nvPr/>
        </p:nvSpPr>
        <p:spPr bwMode="auto">
          <a:xfrm>
            <a:off x="625475" y="333375"/>
            <a:ext cx="823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 15    16</a:t>
            </a:r>
          </a:p>
        </p:txBody>
      </p:sp>
      <p:grpSp>
        <p:nvGrpSpPr>
          <p:cNvPr id="16409" name="Group 30"/>
          <p:cNvGrpSpPr>
            <a:grpSpLocks/>
          </p:cNvGrpSpPr>
          <p:nvPr/>
        </p:nvGrpSpPr>
        <p:grpSpPr bwMode="auto">
          <a:xfrm>
            <a:off x="1547813" y="333375"/>
            <a:ext cx="2809875" cy="649288"/>
            <a:chOff x="1474" y="210"/>
            <a:chExt cx="1770" cy="409"/>
          </a:xfrm>
        </p:grpSpPr>
        <p:sp>
          <p:nvSpPr>
            <p:cNvPr id="16437" name="Rectangle 31"/>
            <p:cNvSpPr>
              <a:spLocks noChangeArrowheads="1"/>
            </p:cNvSpPr>
            <p:nvPr/>
          </p:nvSpPr>
          <p:spPr bwMode="auto">
            <a:xfrm>
              <a:off x="2563" y="43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38" name="Rectangle 32"/>
            <p:cNvSpPr>
              <a:spLocks noChangeArrowheads="1"/>
            </p:cNvSpPr>
            <p:nvPr/>
          </p:nvSpPr>
          <p:spPr bwMode="auto">
            <a:xfrm>
              <a:off x="2790" y="43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39" name="Rectangle 33"/>
            <p:cNvSpPr>
              <a:spLocks noChangeArrowheads="1"/>
            </p:cNvSpPr>
            <p:nvPr/>
          </p:nvSpPr>
          <p:spPr bwMode="auto">
            <a:xfrm>
              <a:off x="3017" y="43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40" name="Rectangle 34"/>
            <p:cNvSpPr>
              <a:spLocks noChangeArrowheads="1"/>
            </p:cNvSpPr>
            <p:nvPr/>
          </p:nvSpPr>
          <p:spPr bwMode="auto">
            <a:xfrm>
              <a:off x="2246" y="437"/>
              <a:ext cx="227" cy="136"/>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41" name="Text Box 35"/>
            <p:cNvSpPr txBox="1">
              <a:spLocks noChangeArrowheads="1"/>
            </p:cNvSpPr>
            <p:nvPr/>
          </p:nvSpPr>
          <p:spPr bwMode="auto">
            <a:xfrm>
              <a:off x="2200" y="210"/>
              <a:ext cx="3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6442" name="Text Box 36"/>
            <p:cNvSpPr txBox="1">
              <a:spLocks noChangeArrowheads="1"/>
            </p:cNvSpPr>
            <p:nvPr/>
          </p:nvSpPr>
          <p:spPr bwMode="auto">
            <a:xfrm>
              <a:off x="2790" y="210"/>
              <a:ext cx="3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4</a:t>
              </a:r>
            </a:p>
          </p:txBody>
        </p:sp>
        <p:sp>
          <p:nvSpPr>
            <p:cNvPr id="16443" name="Line 37"/>
            <p:cNvSpPr>
              <a:spLocks noChangeShapeType="1"/>
            </p:cNvSpPr>
            <p:nvPr/>
          </p:nvSpPr>
          <p:spPr bwMode="auto">
            <a:xfrm flipV="1">
              <a:off x="2337"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4" name="Line 38"/>
            <p:cNvSpPr>
              <a:spLocks noChangeShapeType="1"/>
            </p:cNvSpPr>
            <p:nvPr/>
          </p:nvSpPr>
          <p:spPr bwMode="auto">
            <a:xfrm>
              <a:off x="2382"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5" name="Line 39"/>
            <p:cNvSpPr>
              <a:spLocks noChangeShapeType="1"/>
            </p:cNvSpPr>
            <p:nvPr/>
          </p:nvSpPr>
          <p:spPr bwMode="auto">
            <a:xfrm flipV="1">
              <a:off x="2654"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6" name="Line 40"/>
            <p:cNvSpPr>
              <a:spLocks noChangeShapeType="1"/>
            </p:cNvSpPr>
            <p:nvPr/>
          </p:nvSpPr>
          <p:spPr bwMode="auto">
            <a:xfrm>
              <a:off x="2699"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7" name="Line 41"/>
            <p:cNvSpPr>
              <a:spLocks noChangeShapeType="1"/>
            </p:cNvSpPr>
            <p:nvPr/>
          </p:nvSpPr>
          <p:spPr bwMode="auto">
            <a:xfrm flipV="1">
              <a:off x="2881"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8" name="Line 42"/>
            <p:cNvSpPr>
              <a:spLocks noChangeShapeType="1"/>
            </p:cNvSpPr>
            <p:nvPr/>
          </p:nvSpPr>
          <p:spPr bwMode="auto">
            <a:xfrm flipV="1">
              <a:off x="3108" y="437"/>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49" name="Text Box 43"/>
            <p:cNvSpPr txBox="1">
              <a:spLocks noChangeArrowheads="1"/>
            </p:cNvSpPr>
            <p:nvPr/>
          </p:nvSpPr>
          <p:spPr bwMode="auto">
            <a:xfrm>
              <a:off x="1474" y="388"/>
              <a:ext cx="7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Grupo 16</a:t>
              </a:r>
            </a:p>
          </p:txBody>
        </p:sp>
      </p:grpSp>
      <p:sp>
        <p:nvSpPr>
          <p:cNvPr id="18476" name="AutoShape 44"/>
          <p:cNvSpPr>
            <a:spLocks noChangeArrowheads="1"/>
          </p:cNvSpPr>
          <p:nvPr/>
        </p:nvSpPr>
        <p:spPr bwMode="auto">
          <a:xfrm>
            <a:off x="4500563" y="695325"/>
            <a:ext cx="215900" cy="287338"/>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11" name="Text Box 45"/>
          <p:cNvSpPr txBox="1">
            <a:spLocks noChangeArrowheads="1"/>
          </p:cNvSpPr>
          <p:nvPr/>
        </p:nvSpPr>
        <p:spPr bwMode="auto">
          <a:xfrm>
            <a:off x="4859338" y="412750"/>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t>Moléculas cíclicas </a:t>
            </a:r>
          </a:p>
          <a:p>
            <a:pPr algn="ctr" eaLnBrk="1" hangingPunct="1"/>
            <a:r>
              <a:rPr lang="es-ES"/>
              <a:t>o polímeras</a:t>
            </a:r>
          </a:p>
        </p:txBody>
      </p:sp>
      <p:grpSp>
        <p:nvGrpSpPr>
          <p:cNvPr id="16412" name="Group 46"/>
          <p:cNvGrpSpPr>
            <a:grpSpLocks/>
          </p:cNvGrpSpPr>
          <p:nvPr/>
        </p:nvGrpSpPr>
        <p:grpSpPr bwMode="auto">
          <a:xfrm>
            <a:off x="7021513" y="406400"/>
            <a:ext cx="1079500" cy="647700"/>
            <a:chOff x="3878" y="845"/>
            <a:chExt cx="680" cy="408"/>
          </a:xfrm>
        </p:grpSpPr>
        <p:sp>
          <p:nvSpPr>
            <p:cNvPr id="16435" name="Rectangle 47"/>
            <p:cNvSpPr>
              <a:spLocks noChangeArrowheads="1"/>
            </p:cNvSpPr>
            <p:nvPr/>
          </p:nvSpPr>
          <p:spPr bwMode="auto">
            <a:xfrm>
              <a:off x="3878" y="845"/>
              <a:ext cx="680" cy="40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2000"/>
            </a:p>
          </p:txBody>
        </p:sp>
        <p:graphicFrame>
          <p:nvGraphicFramePr>
            <p:cNvPr id="16436" name="Object 48"/>
            <p:cNvGraphicFramePr>
              <a:graphicFrameLocks noChangeAspect="1"/>
            </p:cNvGraphicFramePr>
            <p:nvPr/>
          </p:nvGraphicFramePr>
          <p:xfrm>
            <a:off x="3923" y="845"/>
            <a:ext cx="578" cy="341"/>
          </p:xfrm>
          <a:graphic>
            <a:graphicData uri="http://schemas.openxmlformats.org/presentationml/2006/ole">
              <mc:AlternateContent xmlns:mc="http://schemas.openxmlformats.org/markup-compatibility/2006">
                <mc:Choice xmlns:v="urn:schemas-microsoft-com:vml" Requires="v">
                  <p:oleObj spid="_x0000_s16471" name="CS ChemDraw Drawing" r:id="rId5" imgW="916940" imgH="541020" progId="ChemDraw.Document.4.5">
                    <p:embed/>
                  </p:oleObj>
                </mc:Choice>
                <mc:Fallback>
                  <p:oleObj name="CS ChemDraw Drawing" r:id="rId5" imgW="916940" imgH="541020" progId="ChemDraw.Document.4.5">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845"/>
                          <a:ext cx="578"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413" name="Text Box 49"/>
          <p:cNvSpPr txBox="1">
            <a:spLocks noChangeArrowheads="1"/>
          </p:cNvSpPr>
          <p:nvPr/>
        </p:nvSpPr>
        <p:spPr bwMode="auto">
          <a:xfrm>
            <a:off x="1836738" y="16256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a:t>S</a:t>
            </a:r>
            <a:r>
              <a:rPr lang="es-ES_tradnl" sz="2000" baseline="-25000"/>
              <a:t>8</a:t>
            </a:r>
            <a:endParaRPr lang="es-ES_tradnl" sz="2000"/>
          </a:p>
        </p:txBody>
      </p:sp>
      <p:pic>
        <p:nvPicPr>
          <p:cNvPr id="16414" name="Picture 50" descr="S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1125538"/>
            <a:ext cx="18732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51" descr="S6-Vista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0325" y="4087813"/>
            <a:ext cx="13684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52" descr="S6-Vista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8750" y="4116388"/>
            <a:ext cx="18002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53" descr="Splástic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088" y="5961063"/>
            <a:ext cx="38163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8" name="Text Box 54"/>
          <p:cNvSpPr txBox="1">
            <a:spLocks noChangeArrowheads="1"/>
          </p:cNvSpPr>
          <p:nvPr/>
        </p:nvSpPr>
        <p:spPr bwMode="auto">
          <a:xfrm>
            <a:off x="898525" y="4448175"/>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a:t>S</a:t>
            </a:r>
            <a:r>
              <a:rPr lang="es-ES_tradnl" sz="2000" baseline="-25000"/>
              <a:t>6</a:t>
            </a:r>
            <a:endParaRPr lang="es-ES_tradnl" sz="2000"/>
          </a:p>
        </p:txBody>
      </p:sp>
      <p:sp>
        <p:nvSpPr>
          <p:cNvPr id="16419" name="Text Box 55"/>
          <p:cNvSpPr txBox="1">
            <a:spLocks noChangeArrowheads="1"/>
          </p:cNvSpPr>
          <p:nvPr/>
        </p:nvSpPr>
        <p:spPr bwMode="auto">
          <a:xfrm>
            <a:off x="841375" y="5335588"/>
            <a:ext cx="164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Azufre p</a:t>
            </a:r>
            <a:r>
              <a:rPr lang="es-ES" sz="1600" b="1"/>
              <a:t>lástico</a:t>
            </a:r>
            <a:endParaRPr lang="es-ES_tradnl" sz="1600" b="1"/>
          </a:p>
        </p:txBody>
      </p:sp>
      <p:pic>
        <p:nvPicPr>
          <p:cNvPr id="16420" name="Picture 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2719388"/>
            <a:ext cx="18716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2719388"/>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3006725"/>
            <a:ext cx="14208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4875" y="4089400"/>
            <a:ext cx="16049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4" name="Line 60"/>
          <p:cNvSpPr>
            <a:spLocks noChangeShapeType="1"/>
          </p:cNvSpPr>
          <p:nvPr/>
        </p:nvSpPr>
        <p:spPr bwMode="auto">
          <a:xfrm flipH="1">
            <a:off x="6372225" y="5167313"/>
            <a:ext cx="720725" cy="576262"/>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25" name="Line 61"/>
          <p:cNvSpPr>
            <a:spLocks noChangeShapeType="1"/>
          </p:cNvSpPr>
          <p:nvPr/>
        </p:nvSpPr>
        <p:spPr bwMode="auto">
          <a:xfrm>
            <a:off x="5651500" y="3440113"/>
            <a:ext cx="865188" cy="215900"/>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26" name="Text Box 62"/>
          <p:cNvSpPr txBox="1">
            <a:spLocks noChangeArrowheads="1"/>
          </p:cNvSpPr>
          <p:nvPr/>
        </p:nvSpPr>
        <p:spPr bwMode="auto">
          <a:xfrm>
            <a:off x="5868988" y="1724025"/>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S</a:t>
            </a:r>
            <a:r>
              <a:rPr lang="el-GR" b="1" baseline="-25000">
                <a:cs typeface="Arial" charset="0"/>
              </a:rPr>
              <a:t>β</a:t>
            </a:r>
            <a:r>
              <a:rPr lang="es-ES_tradnl" sz="1600" b="1">
                <a:cs typeface="Arial" charset="0"/>
              </a:rPr>
              <a:t>-monoclínico</a:t>
            </a:r>
            <a:endParaRPr lang="el-GR" sz="1600" b="1">
              <a:cs typeface="Arial" charset="0"/>
            </a:endParaRPr>
          </a:p>
        </p:txBody>
      </p:sp>
      <p:sp>
        <p:nvSpPr>
          <p:cNvPr id="16427" name="Text Box 63"/>
          <p:cNvSpPr txBox="1">
            <a:spLocks noChangeArrowheads="1"/>
          </p:cNvSpPr>
          <p:nvPr/>
        </p:nvSpPr>
        <p:spPr bwMode="auto">
          <a:xfrm>
            <a:off x="5868988" y="1255713"/>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S</a:t>
            </a:r>
            <a:r>
              <a:rPr lang="el-GR" sz="2000" b="1" baseline="-25000"/>
              <a:t>α</a:t>
            </a:r>
            <a:r>
              <a:rPr lang="es-ES_tradnl" sz="2000"/>
              <a:t> </a:t>
            </a:r>
            <a:r>
              <a:rPr lang="es-ES_tradnl" sz="1600" b="1">
                <a:cs typeface="Arial" charset="0"/>
              </a:rPr>
              <a:t>-</a:t>
            </a:r>
            <a:r>
              <a:rPr lang="es-ES_tradnl" sz="1600" b="1" u="sng">
                <a:cs typeface="Arial" charset="0"/>
              </a:rPr>
              <a:t>rómbico</a:t>
            </a:r>
            <a:endParaRPr lang="el-GR" sz="1600" b="1" u="sng">
              <a:cs typeface="Arial" charset="0"/>
            </a:endParaRPr>
          </a:p>
        </p:txBody>
      </p:sp>
      <p:sp>
        <p:nvSpPr>
          <p:cNvPr id="16428" name="AutoShape 64"/>
          <p:cNvSpPr>
            <a:spLocks/>
          </p:cNvSpPr>
          <p:nvPr/>
        </p:nvSpPr>
        <p:spPr bwMode="auto">
          <a:xfrm>
            <a:off x="5868988" y="1365250"/>
            <a:ext cx="71437" cy="647700"/>
          </a:xfrm>
          <a:prstGeom prst="leftBrace">
            <a:avLst>
              <a:gd name="adj1" fmla="val 75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429" name="Line 65"/>
          <p:cNvSpPr>
            <a:spLocks noChangeShapeType="1"/>
          </p:cNvSpPr>
          <p:nvPr/>
        </p:nvSpPr>
        <p:spPr bwMode="auto">
          <a:xfrm>
            <a:off x="7524750"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430" name="Text Box 66"/>
          <p:cNvSpPr txBox="1">
            <a:spLocks noChangeArrowheads="1"/>
          </p:cNvSpPr>
          <p:nvPr/>
        </p:nvSpPr>
        <p:spPr bwMode="auto">
          <a:xfrm>
            <a:off x="7453313" y="1508125"/>
            <a:ext cx="63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95ºC</a:t>
            </a:r>
          </a:p>
        </p:txBody>
      </p:sp>
      <p:sp>
        <p:nvSpPr>
          <p:cNvPr id="16431" name="Text Box 67"/>
          <p:cNvSpPr txBox="1">
            <a:spLocks noChangeArrowheads="1"/>
          </p:cNvSpPr>
          <p:nvPr/>
        </p:nvSpPr>
        <p:spPr bwMode="auto">
          <a:xfrm>
            <a:off x="5722938" y="3151188"/>
            <a:ext cx="7375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dirty="0" smtClean="0"/>
              <a:t>115ºC</a:t>
            </a:r>
            <a:endParaRPr lang="es-ES_tradnl" sz="1600" b="1" dirty="0"/>
          </a:p>
        </p:txBody>
      </p:sp>
      <p:sp>
        <p:nvSpPr>
          <p:cNvPr id="16432" name="Text Box 68"/>
          <p:cNvSpPr txBox="1">
            <a:spLocks noChangeArrowheads="1"/>
          </p:cNvSpPr>
          <p:nvPr/>
        </p:nvSpPr>
        <p:spPr bwMode="auto">
          <a:xfrm>
            <a:off x="6713538" y="5383213"/>
            <a:ext cx="1530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1400" b="1"/>
              <a:t>Líquido viscoso</a:t>
            </a:r>
          </a:p>
          <a:p>
            <a:pPr algn="ctr" eaLnBrk="1" hangingPunct="1"/>
            <a:r>
              <a:rPr lang="es-ES_tradnl" sz="1400" b="1"/>
              <a:t>a T &gt; 160ºC</a:t>
            </a:r>
          </a:p>
        </p:txBody>
      </p:sp>
      <p:sp>
        <p:nvSpPr>
          <p:cNvPr id="16433" name="Text Box 69"/>
          <p:cNvSpPr txBox="1">
            <a:spLocks noChangeArrowheads="1"/>
          </p:cNvSpPr>
          <p:nvPr/>
        </p:nvSpPr>
        <p:spPr bwMode="auto">
          <a:xfrm>
            <a:off x="6796088" y="5815013"/>
            <a:ext cx="1303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P.E.= 444ºC</a:t>
            </a:r>
          </a:p>
        </p:txBody>
      </p:sp>
      <p:pic>
        <p:nvPicPr>
          <p:cNvPr id="16434" name="Picture 70" descr="S-helicoid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4650" y="5024438"/>
            <a:ext cx="9699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9E9DCE0C-B658-4092-A9EC-7049AB370698}" type="slidenum">
              <a:rPr lang="es-ES" smtClean="0"/>
              <a:pPr eaLnBrk="1" hangingPunct="1"/>
              <a:t>15</a:t>
            </a:fld>
            <a:endParaRPr lang="es-ES" smtClean="0"/>
          </a:p>
        </p:txBody>
      </p:sp>
      <p:graphicFrame>
        <p:nvGraphicFramePr>
          <p:cNvPr id="19464" name="Group 8"/>
          <p:cNvGraphicFramePr>
            <a:graphicFrameLocks noGrp="1"/>
          </p:cNvGraphicFramePr>
          <p:nvPr/>
        </p:nvGraphicFramePr>
        <p:xfrm>
          <a:off x="1258888" y="693738"/>
          <a:ext cx="1295400" cy="1792289"/>
        </p:xfrm>
        <a:graphic>
          <a:graphicData uri="http://schemas.openxmlformats.org/drawingml/2006/table">
            <a:tbl>
              <a:tblPr/>
              <a:tblGrid>
                <a:gridCol w="433387"/>
                <a:gridCol w="430213"/>
                <a:gridCol w="431800"/>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C</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Si</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7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Ge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As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Sb</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Pb</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Bi</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Po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437" name="Text Box 34"/>
          <p:cNvSpPr txBox="1">
            <a:spLocks noChangeArrowheads="1"/>
          </p:cNvSpPr>
          <p:nvPr/>
        </p:nvSpPr>
        <p:spPr bwMode="auto">
          <a:xfrm>
            <a:off x="1258888" y="404813"/>
            <a:ext cx="1217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14     15    16</a:t>
            </a:r>
          </a:p>
        </p:txBody>
      </p:sp>
      <p:sp>
        <p:nvSpPr>
          <p:cNvPr id="19491" name="Text Box 35"/>
          <p:cNvSpPr txBox="1">
            <a:spLocks noChangeArrowheads="1"/>
          </p:cNvSpPr>
          <p:nvPr/>
        </p:nvSpPr>
        <p:spPr bwMode="auto">
          <a:xfrm>
            <a:off x="2897188" y="82232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Grupo 15</a:t>
            </a:r>
          </a:p>
        </p:txBody>
      </p:sp>
      <p:sp>
        <p:nvSpPr>
          <p:cNvPr id="19492" name="Rectangle 36"/>
          <p:cNvSpPr>
            <a:spLocks noChangeArrowheads="1"/>
          </p:cNvSpPr>
          <p:nvPr/>
        </p:nvSpPr>
        <p:spPr bwMode="auto">
          <a:xfrm>
            <a:off x="4659313" y="901700"/>
            <a:ext cx="360362"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493" name="Rectangle 37"/>
          <p:cNvSpPr>
            <a:spLocks noChangeArrowheads="1"/>
          </p:cNvSpPr>
          <p:nvPr/>
        </p:nvSpPr>
        <p:spPr bwMode="auto">
          <a:xfrm>
            <a:off x="5019675" y="901700"/>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494" name="Rectangle 38"/>
          <p:cNvSpPr>
            <a:spLocks noChangeArrowheads="1"/>
          </p:cNvSpPr>
          <p:nvPr/>
        </p:nvSpPr>
        <p:spPr bwMode="auto">
          <a:xfrm>
            <a:off x="5380038" y="901700"/>
            <a:ext cx="360362"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495" name="Rectangle 39"/>
          <p:cNvSpPr>
            <a:spLocks noChangeArrowheads="1"/>
          </p:cNvSpPr>
          <p:nvPr/>
        </p:nvSpPr>
        <p:spPr bwMode="auto">
          <a:xfrm>
            <a:off x="4156075" y="901700"/>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496" name="Text Box 40"/>
          <p:cNvSpPr txBox="1">
            <a:spLocks noChangeArrowheads="1"/>
          </p:cNvSpPr>
          <p:nvPr/>
        </p:nvSpPr>
        <p:spPr bwMode="auto">
          <a:xfrm>
            <a:off x="4083050" y="541338"/>
            <a:ext cx="509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9497" name="Text Box 41"/>
          <p:cNvSpPr txBox="1">
            <a:spLocks noChangeArrowheads="1"/>
          </p:cNvSpPr>
          <p:nvPr/>
        </p:nvSpPr>
        <p:spPr bwMode="auto">
          <a:xfrm>
            <a:off x="5019675" y="541338"/>
            <a:ext cx="522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3</a:t>
            </a:r>
          </a:p>
        </p:txBody>
      </p:sp>
      <p:sp>
        <p:nvSpPr>
          <p:cNvPr id="19498" name="Line 42"/>
          <p:cNvSpPr>
            <a:spLocks noChangeShapeType="1"/>
          </p:cNvSpPr>
          <p:nvPr/>
        </p:nvSpPr>
        <p:spPr bwMode="auto">
          <a:xfrm flipV="1">
            <a:off x="4300538" y="901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499" name="Line 43"/>
          <p:cNvSpPr>
            <a:spLocks noChangeShapeType="1"/>
          </p:cNvSpPr>
          <p:nvPr/>
        </p:nvSpPr>
        <p:spPr bwMode="auto">
          <a:xfrm>
            <a:off x="4371975" y="901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500" name="Line 44"/>
          <p:cNvSpPr>
            <a:spLocks noChangeShapeType="1"/>
          </p:cNvSpPr>
          <p:nvPr/>
        </p:nvSpPr>
        <p:spPr bwMode="auto">
          <a:xfrm flipV="1">
            <a:off x="4803775" y="901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501" name="Line 45"/>
          <p:cNvSpPr>
            <a:spLocks noChangeShapeType="1"/>
          </p:cNvSpPr>
          <p:nvPr/>
        </p:nvSpPr>
        <p:spPr bwMode="auto">
          <a:xfrm flipV="1">
            <a:off x="5164138" y="901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502" name="Line 46"/>
          <p:cNvSpPr>
            <a:spLocks noChangeShapeType="1"/>
          </p:cNvSpPr>
          <p:nvPr/>
        </p:nvSpPr>
        <p:spPr bwMode="auto">
          <a:xfrm flipV="1">
            <a:off x="5524500" y="9017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503" name="AutoShape 47"/>
          <p:cNvSpPr>
            <a:spLocks noChangeArrowheads="1"/>
          </p:cNvSpPr>
          <p:nvPr/>
        </p:nvSpPr>
        <p:spPr bwMode="auto">
          <a:xfrm>
            <a:off x="6027738" y="901700"/>
            <a:ext cx="215900" cy="28892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7451" name="Group 48"/>
          <p:cNvGrpSpPr>
            <a:grpSpLocks/>
          </p:cNvGrpSpPr>
          <p:nvPr/>
        </p:nvGrpSpPr>
        <p:grpSpPr bwMode="auto">
          <a:xfrm>
            <a:off x="6502400" y="541338"/>
            <a:ext cx="1081088" cy="936625"/>
            <a:chOff x="3869" y="255"/>
            <a:chExt cx="681" cy="590"/>
          </a:xfrm>
        </p:grpSpPr>
        <p:sp>
          <p:nvSpPr>
            <p:cNvPr id="17474" name="Rectangle 49"/>
            <p:cNvSpPr>
              <a:spLocks noChangeArrowheads="1"/>
            </p:cNvSpPr>
            <p:nvPr/>
          </p:nvSpPr>
          <p:spPr bwMode="auto">
            <a:xfrm>
              <a:off x="3869" y="255"/>
              <a:ext cx="681" cy="59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aphicFrame>
          <p:nvGraphicFramePr>
            <p:cNvPr id="17475" name="Object 50"/>
            <p:cNvGraphicFramePr>
              <a:graphicFrameLocks noChangeAspect="1"/>
            </p:cNvGraphicFramePr>
            <p:nvPr/>
          </p:nvGraphicFramePr>
          <p:xfrm>
            <a:off x="3923" y="300"/>
            <a:ext cx="549" cy="466"/>
          </p:xfrm>
          <a:graphic>
            <a:graphicData uri="http://schemas.openxmlformats.org/presentationml/2006/ole">
              <mc:AlternateContent xmlns:mc="http://schemas.openxmlformats.org/markup-compatibility/2006">
                <mc:Choice xmlns:v="urn:schemas-microsoft-com:vml" Requires="v">
                  <p:oleObj spid="_x0000_s17560" name="CS ChemDraw Drawing" r:id="rId4" imgW="871220" imgH="739140" progId="ChemDraw.Document.4.5">
                    <p:embed/>
                  </p:oleObj>
                </mc:Choice>
                <mc:Fallback>
                  <p:oleObj name="CS ChemDraw Drawing" r:id="rId4" imgW="871220" imgH="739140" progId="ChemDraw.Document.4.5">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300"/>
                          <a:ext cx="549" cy="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452" name="Text Box 51"/>
          <p:cNvSpPr txBox="1">
            <a:spLocks noChangeArrowheads="1"/>
          </p:cNvSpPr>
          <p:nvPr/>
        </p:nvSpPr>
        <p:spPr bwMode="auto">
          <a:xfrm>
            <a:off x="6459538" y="1406525"/>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Piramidal</a:t>
            </a:r>
          </a:p>
        </p:txBody>
      </p:sp>
      <p:sp>
        <p:nvSpPr>
          <p:cNvPr id="17453" name="Text Box 52"/>
          <p:cNvSpPr txBox="1">
            <a:spLocks noChangeArrowheads="1"/>
          </p:cNvSpPr>
          <p:nvPr/>
        </p:nvSpPr>
        <p:spPr bwMode="auto">
          <a:xfrm>
            <a:off x="4211638" y="1657350"/>
            <a:ext cx="113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t>Fósforo</a:t>
            </a:r>
            <a:endParaRPr lang="es-ES" sz="2000"/>
          </a:p>
        </p:txBody>
      </p:sp>
      <p:sp>
        <p:nvSpPr>
          <p:cNvPr id="17454" name="Text Box 53"/>
          <p:cNvSpPr txBox="1">
            <a:spLocks noChangeArrowheads="1"/>
          </p:cNvSpPr>
          <p:nvPr/>
        </p:nvSpPr>
        <p:spPr bwMode="auto">
          <a:xfrm>
            <a:off x="900113" y="4581525"/>
            <a:ext cx="2171700" cy="10699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600" b="1"/>
              <a:t>Fósforo blanco</a:t>
            </a:r>
          </a:p>
          <a:p>
            <a:pPr algn="ctr" eaLnBrk="1" hangingPunct="1"/>
            <a:r>
              <a:rPr lang="es-ES" sz="1600"/>
              <a:t>Venenoso, </a:t>
            </a:r>
          </a:p>
          <a:p>
            <a:pPr algn="ctr" eaLnBrk="1" hangingPunct="1"/>
            <a:r>
              <a:rPr lang="es-ES" sz="1600"/>
              <a:t>muy reactivo, </a:t>
            </a:r>
          </a:p>
          <a:p>
            <a:pPr algn="ctr" eaLnBrk="1" hangingPunct="1"/>
            <a:r>
              <a:rPr lang="es-ES" sz="1600"/>
              <a:t>se autoinflama al aire</a:t>
            </a:r>
          </a:p>
        </p:txBody>
      </p:sp>
      <p:graphicFrame>
        <p:nvGraphicFramePr>
          <p:cNvPr id="17455" name="Object 54"/>
          <p:cNvGraphicFramePr>
            <a:graphicFrameLocks noChangeAspect="1"/>
          </p:cNvGraphicFramePr>
          <p:nvPr/>
        </p:nvGraphicFramePr>
        <p:xfrm>
          <a:off x="5435600" y="2276475"/>
          <a:ext cx="2520950" cy="1841500"/>
        </p:xfrm>
        <a:graphic>
          <a:graphicData uri="http://schemas.openxmlformats.org/presentationml/2006/ole">
            <mc:AlternateContent xmlns:mc="http://schemas.openxmlformats.org/markup-compatibility/2006">
              <mc:Choice xmlns:v="urn:schemas-microsoft-com:vml" Requires="v">
                <p:oleObj spid="_x0000_s17561" name="Imagen de mapa de bits" r:id="rId6" imgW="3219899" imgH="2352381" progId="Paint.Picture">
                  <p:embed/>
                </p:oleObj>
              </mc:Choice>
              <mc:Fallback>
                <p:oleObj name="Imagen de mapa de bits" r:id="rId6" imgW="3219899" imgH="2352381" progId="Paint.Picture">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2276475"/>
                        <a:ext cx="25209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56" name="Text Box 55"/>
          <p:cNvSpPr txBox="1">
            <a:spLocks noChangeArrowheads="1"/>
          </p:cNvSpPr>
          <p:nvPr/>
        </p:nvSpPr>
        <p:spPr bwMode="auto">
          <a:xfrm>
            <a:off x="5243513" y="4100513"/>
            <a:ext cx="1560512"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Fósforo negro</a:t>
            </a:r>
          </a:p>
        </p:txBody>
      </p:sp>
      <p:graphicFrame>
        <p:nvGraphicFramePr>
          <p:cNvPr id="17457" name="Object 56"/>
          <p:cNvGraphicFramePr>
            <a:graphicFrameLocks noChangeAspect="1"/>
          </p:cNvGraphicFramePr>
          <p:nvPr/>
        </p:nvGraphicFramePr>
        <p:xfrm>
          <a:off x="3348038" y="2349500"/>
          <a:ext cx="1746250" cy="1944688"/>
        </p:xfrm>
        <a:graphic>
          <a:graphicData uri="http://schemas.openxmlformats.org/presentationml/2006/ole">
            <mc:AlternateContent xmlns:mc="http://schemas.openxmlformats.org/markup-compatibility/2006">
              <mc:Choice xmlns:v="urn:schemas-microsoft-com:vml" Requires="v">
                <p:oleObj spid="_x0000_s17562" name="Imagen de mapa de bits" r:id="rId8" imgW="2847619" imgH="3172268" progId="Paint.Picture">
                  <p:embed/>
                </p:oleObj>
              </mc:Choice>
              <mc:Fallback>
                <p:oleObj name="Imagen de mapa de bits" r:id="rId8" imgW="2847619" imgH="3172268" progId="Paint.Picture">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2349500"/>
                        <a:ext cx="174625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58" name="Object 57"/>
          <p:cNvGraphicFramePr>
            <a:graphicFrameLocks noChangeAspect="1"/>
          </p:cNvGraphicFramePr>
          <p:nvPr/>
        </p:nvGraphicFramePr>
        <p:xfrm>
          <a:off x="3240088" y="4508500"/>
          <a:ext cx="5219700" cy="1093788"/>
        </p:xfrm>
        <a:graphic>
          <a:graphicData uri="http://schemas.openxmlformats.org/presentationml/2006/ole">
            <mc:AlternateContent xmlns:mc="http://schemas.openxmlformats.org/markup-compatibility/2006">
              <mc:Choice xmlns:v="urn:schemas-microsoft-com:vml" Requires="v">
                <p:oleObj spid="_x0000_s17563" name="CS ChemDraw Drawing" r:id="rId10" imgW="6316980" imgH="1323340" progId="ChemDraw.Document.6.0">
                  <p:embed/>
                </p:oleObj>
              </mc:Choice>
              <mc:Fallback>
                <p:oleObj name="CS ChemDraw Drawing" r:id="rId10" imgW="6316980" imgH="1323340" progId="ChemDraw.Document.6.0">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0088" y="4508500"/>
                        <a:ext cx="521970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59" name="Text Box 58"/>
          <p:cNvSpPr txBox="1">
            <a:spLocks noChangeArrowheads="1"/>
          </p:cNvSpPr>
          <p:nvPr/>
        </p:nvSpPr>
        <p:spPr bwMode="auto">
          <a:xfrm>
            <a:off x="4787900" y="5540375"/>
            <a:ext cx="1381125"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Fósforo rojo</a:t>
            </a:r>
          </a:p>
        </p:txBody>
      </p:sp>
      <p:grpSp>
        <p:nvGrpSpPr>
          <p:cNvPr id="17460" name="Group 59"/>
          <p:cNvGrpSpPr>
            <a:grpSpLocks/>
          </p:cNvGrpSpPr>
          <p:nvPr/>
        </p:nvGrpSpPr>
        <p:grpSpPr bwMode="auto">
          <a:xfrm>
            <a:off x="1212850" y="2659063"/>
            <a:ext cx="1692275" cy="1851025"/>
            <a:chOff x="764" y="1661"/>
            <a:chExt cx="1066" cy="1166"/>
          </a:xfrm>
        </p:grpSpPr>
        <p:grpSp>
          <p:nvGrpSpPr>
            <p:cNvPr id="17470" name="Group 60"/>
            <p:cNvGrpSpPr>
              <a:grpSpLocks/>
            </p:cNvGrpSpPr>
            <p:nvPr/>
          </p:nvGrpSpPr>
          <p:grpSpPr bwMode="auto">
            <a:xfrm>
              <a:off x="857" y="1661"/>
              <a:ext cx="973" cy="1166"/>
              <a:chOff x="857" y="1797"/>
              <a:chExt cx="973" cy="1166"/>
            </a:xfrm>
          </p:grpSpPr>
          <p:pic>
            <p:nvPicPr>
              <p:cNvPr id="17472" name="Picture 61" descr="P-blanc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 y="1797"/>
                <a:ext cx="97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Text Box 62"/>
              <p:cNvSpPr txBox="1">
                <a:spLocks noChangeArrowheads="1"/>
              </p:cNvSpPr>
              <p:nvPr/>
            </p:nvSpPr>
            <p:spPr bwMode="auto">
              <a:xfrm>
                <a:off x="1128" y="2750"/>
                <a:ext cx="45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P</a:t>
                </a:r>
                <a:r>
                  <a:rPr lang="es-ES" sz="1600" b="1" baseline="-25000"/>
                  <a:t>4</a:t>
                </a:r>
                <a:r>
                  <a:rPr lang="es-ES" sz="1600" b="1"/>
                  <a:t>, T</a:t>
                </a:r>
                <a:r>
                  <a:rPr lang="es-ES" sz="1600" b="1" baseline="-25000"/>
                  <a:t>d</a:t>
                </a:r>
              </a:p>
            </p:txBody>
          </p:sp>
        </p:grpSp>
        <p:sp>
          <p:nvSpPr>
            <p:cNvPr id="17471" name="Text Box 63"/>
            <p:cNvSpPr txBox="1">
              <a:spLocks noChangeArrowheads="1"/>
            </p:cNvSpPr>
            <p:nvPr/>
          </p:nvSpPr>
          <p:spPr bwMode="auto">
            <a:xfrm>
              <a:off x="764" y="1933"/>
              <a:ext cx="4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2,21 </a:t>
              </a:r>
              <a:r>
                <a:rPr lang="en-US" sz="1400" b="1">
                  <a:cs typeface="Arial" charset="0"/>
                </a:rPr>
                <a:t>Å</a:t>
              </a:r>
              <a:r>
                <a:rPr lang="es-ES" sz="1400" b="1"/>
                <a:t> </a:t>
              </a:r>
              <a:endParaRPr lang="es-ES_tradnl" sz="1400" b="1"/>
            </a:p>
          </p:txBody>
        </p:sp>
      </p:grpSp>
      <p:sp>
        <p:nvSpPr>
          <p:cNvPr id="17461" name="Text Box 64"/>
          <p:cNvSpPr txBox="1">
            <a:spLocks noChangeArrowheads="1"/>
          </p:cNvSpPr>
          <p:nvPr/>
        </p:nvSpPr>
        <p:spPr bwMode="auto">
          <a:xfrm>
            <a:off x="6011863" y="5526088"/>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a:t>: estable al aire a T&lt;400ºC</a:t>
            </a:r>
            <a:endParaRPr lang="es-ES_tradnl" sz="1600"/>
          </a:p>
        </p:txBody>
      </p:sp>
      <p:sp>
        <p:nvSpPr>
          <p:cNvPr id="17462" name="Rectangle 66"/>
          <p:cNvSpPr>
            <a:spLocks noChangeArrowheads="1"/>
          </p:cNvSpPr>
          <p:nvPr/>
        </p:nvSpPr>
        <p:spPr bwMode="auto">
          <a:xfrm>
            <a:off x="1258888" y="6021388"/>
            <a:ext cx="4392612"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3" name="Text Box 67"/>
          <p:cNvSpPr txBox="1">
            <a:spLocks noChangeArrowheads="1"/>
          </p:cNvSpPr>
          <p:nvPr/>
        </p:nvSpPr>
        <p:spPr bwMode="auto">
          <a:xfrm>
            <a:off x="1343025" y="6137275"/>
            <a:ext cx="165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Fósforo blanco</a:t>
            </a:r>
            <a:endParaRPr lang="es-ES_tradnl" sz="1600" b="1"/>
          </a:p>
        </p:txBody>
      </p:sp>
      <p:sp>
        <p:nvSpPr>
          <p:cNvPr id="17464" name="Line 68"/>
          <p:cNvSpPr>
            <a:spLocks noChangeShapeType="1"/>
          </p:cNvSpPr>
          <p:nvPr/>
        </p:nvSpPr>
        <p:spPr bwMode="auto">
          <a:xfrm>
            <a:off x="3067050" y="6310313"/>
            <a:ext cx="10810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465" name="Text Box 69"/>
          <p:cNvSpPr txBox="1">
            <a:spLocks noChangeArrowheads="1"/>
          </p:cNvSpPr>
          <p:nvPr/>
        </p:nvSpPr>
        <p:spPr bwMode="auto">
          <a:xfrm>
            <a:off x="3138488" y="6021388"/>
            <a:ext cx="871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Luz UV</a:t>
            </a:r>
          </a:p>
        </p:txBody>
      </p:sp>
      <p:sp>
        <p:nvSpPr>
          <p:cNvPr id="17466" name="Text Box 70"/>
          <p:cNvSpPr txBox="1">
            <a:spLocks noChangeArrowheads="1"/>
          </p:cNvSpPr>
          <p:nvPr/>
        </p:nvSpPr>
        <p:spPr bwMode="auto">
          <a:xfrm>
            <a:off x="3046413" y="6308725"/>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270</a:t>
            </a:r>
            <a:r>
              <a:rPr lang="es-ES" sz="1600" b="1"/>
              <a:t>-300ºC</a:t>
            </a:r>
            <a:endParaRPr lang="es-ES_tradnl" sz="1600" b="1"/>
          </a:p>
        </p:txBody>
      </p:sp>
      <p:sp>
        <p:nvSpPr>
          <p:cNvPr id="17467" name="Text Box 71"/>
          <p:cNvSpPr txBox="1">
            <a:spLocks noChangeArrowheads="1"/>
          </p:cNvSpPr>
          <p:nvPr/>
        </p:nvSpPr>
        <p:spPr bwMode="auto">
          <a:xfrm>
            <a:off x="4198938" y="6118225"/>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Fósforo rojo</a:t>
            </a:r>
            <a:endParaRPr lang="es-ES_tradnl" sz="1600" b="1"/>
          </a:p>
        </p:txBody>
      </p:sp>
      <p:sp>
        <p:nvSpPr>
          <p:cNvPr id="17468" name="Text Box 72"/>
          <p:cNvSpPr txBox="1">
            <a:spLocks noChangeArrowheads="1"/>
          </p:cNvSpPr>
          <p:nvPr/>
        </p:nvSpPr>
        <p:spPr bwMode="auto">
          <a:xfrm>
            <a:off x="1455738" y="6453188"/>
            <a:ext cx="1122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P.F= 44ºC</a:t>
            </a:r>
            <a:endParaRPr lang="es-ES_tradnl" sz="1600" b="1"/>
          </a:p>
        </p:txBody>
      </p:sp>
      <p:sp>
        <p:nvSpPr>
          <p:cNvPr id="17469" name="Text Box 73"/>
          <p:cNvSpPr txBox="1">
            <a:spLocks noChangeArrowheads="1"/>
          </p:cNvSpPr>
          <p:nvPr/>
        </p:nvSpPr>
        <p:spPr bwMode="auto">
          <a:xfrm>
            <a:off x="4273550" y="6453188"/>
            <a:ext cx="1235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P.F= 600ºC</a:t>
            </a:r>
            <a:endParaRPr lang="es-ES_tradnl"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5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1" grpId="0"/>
      <p:bldP spid="19492" grpId="0" animBg="1"/>
      <p:bldP spid="19493" grpId="0" animBg="1"/>
      <p:bldP spid="19494" grpId="0" animBg="1"/>
      <p:bldP spid="19495" grpId="0" animBg="1"/>
      <p:bldP spid="19496" grpId="0"/>
      <p:bldP spid="19497" grpId="0"/>
      <p:bldP spid="19498" grpId="0" animBg="1"/>
      <p:bldP spid="19499" grpId="0" animBg="1"/>
      <p:bldP spid="19500" grpId="0" animBg="1"/>
      <p:bldP spid="19501" grpId="0" animBg="1"/>
      <p:bldP spid="19502" grpId="0" animBg="1"/>
      <p:bldP spid="195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13835390-AEE6-44E0-9DA2-43926B7DCBDB}" type="slidenum">
              <a:rPr lang="es-ES" smtClean="0"/>
              <a:pPr eaLnBrk="1" hangingPunct="1"/>
              <a:t>16</a:t>
            </a:fld>
            <a:endParaRPr lang="es-ES" smtClean="0"/>
          </a:p>
        </p:txBody>
      </p:sp>
      <p:graphicFrame>
        <p:nvGraphicFramePr>
          <p:cNvPr id="18435" name="Object 74"/>
          <p:cNvGraphicFramePr>
            <a:graphicFrameLocks noChangeAspect="1"/>
          </p:cNvGraphicFramePr>
          <p:nvPr/>
        </p:nvGraphicFramePr>
        <p:xfrm>
          <a:off x="182563" y="1477963"/>
          <a:ext cx="8820150" cy="3822700"/>
        </p:xfrm>
        <a:graphic>
          <a:graphicData uri="http://schemas.openxmlformats.org/presentationml/2006/ole">
            <mc:AlternateContent xmlns:mc="http://schemas.openxmlformats.org/markup-compatibility/2006">
              <mc:Choice xmlns:v="urn:schemas-microsoft-com:vml" Requires="v">
                <p:oleObj spid="_x0000_s18458" name="Imagen de mapa de bits" r:id="rId4" imgW="6020640" imgH="2610214" progId="Paint.Picture">
                  <p:embed/>
                </p:oleObj>
              </mc:Choice>
              <mc:Fallback>
                <p:oleObj name="Imagen de mapa de bits" r:id="rId4" imgW="6020640" imgH="2610214" progId="Paint.Picture">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1477963"/>
                        <a:ext cx="882015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75"/>
          <p:cNvSpPr txBox="1">
            <a:spLocks noChangeArrowheads="1"/>
          </p:cNvSpPr>
          <p:nvPr/>
        </p:nvSpPr>
        <p:spPr bwMode="auto">
          <a:xfrm>
            <a:off x="231775" y="5300663"/>
            <a:ext cx="839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i="1"/>
              <a:t>Elementos del grupo 15.</a:t>
            </a:r>
            <a:r>
              <a:rPr lang="es-ES" sz="1600"/>
              <a:t> Nitrógeno elemental, fósforo rojo, arsénico, antimonio y bismuto.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A3EB380B-CA49-404A-B696-1C0A5C4BEC2E}" type="slidenum">
              <a:rPr lang="es-ES" smtClean="0"/>
              <a:pPr eaLnBrk="1" hangingPunct="1"/>
              <a:t>17</a:t>
            </a:fld>
            <a:endParaRPr lang="es-ES" smtClean="0"/>
          </a:p>
        </p:txBody>
      </p:sp>
      <p:graphicFrame>
        <p:nvGraphicFramePr>
          <p:cNvPr id="1036" name="Object 9"/>
          <p:cNvGraphicFramePr>
            <a:graphicFrameLocks noChangeAspect="1"/>
          </p:cNvGraphicFramePr>
          <p:nvPr/>
        </p:nvGraphicFramePr>
        <p:xfrm>
          <a:off x="3008313" y="3141663"/>
          <a:ext cx="2520950" cy="2520950"/>
        </p:xfrm>
        <a:graphic>
          <a:graphicData uri="http://schemas.openxmlformats.org/presentationml/2006/ole">
            <mc:AlternateContent xmlns:mc="http://schemas.openxmlformats.org/markup-compatibility/2006">
              <mc:Choice xmlns:v="urn:schemas-microsoft-com:vml" Requires="v">
                <p:oleObj spid="_x0000_s1112" name="Imagen de mapa de bits" r:id="rId4" imgW="3228571" imgH="3228571" progId="Paint.Picture">
                  <p:embed/>
                </p:oleObj>
              </mc:Choice>
              <mc:Fallback>
                <p:oleObj name="Imagen de mapa de bits" r:id="rId4" imgW="3228571" imgH="3228571"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313" y="3141663"/>
                        <a:ext cx="252095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10"/>
          <p:cNvGraphicFramePr>
            <a:graphicFrameLocks noChangeAspect="1"/>
          </p:cNvGraphicFramePr>
          <p:nvPr/>
        </p:nvGraphicFramePr>
        <p:xfrm>
          <a:off x="5888038" y="2571750"/>
          <a:ext cx="2428875" cy="2314575"/>
        </p:xfrm>
        <a:graphic>
          <a:graphicData uri="http://schemas.openxmlformats.org/presentationml/2006/ole">
            <mc:AlternateContent xmlns:mc="http://schemas.openxmlformats.org/markup-compatibility/2006">
              <mc:Choice xmlns:v="urn:schemas-microsoft-com:vml" Requires="v">
                <p:oleObj spid="_x0000_s1113" name="Imagen de mapa de bits" r:id="rId6" imgW="2429214" imgH="2314286" progId="Paint.Picture">
                  <p:embed/>
                </p:oleObj>
              </mc:Choice>
              <mc:Fallback>
                <p:oleObj name="Imagen de mapa de bits" r:id="rId6" imgW="2429214" imgH="2314286"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038" y="2571750"/>
                        <a:ext cx="24288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Organization Chart 11"/>
          <p:cNvGrpSpPr>
            <a:grpSpLocks/>
          </p:cNvGrpSpPr>
          <p:nvPr/>
        </p:nvGrpSpPr>
        <p:grpSpPr bwMode="auto">
          <a:xfrm>
            <a:off x="990600" y="765175"/>
            <a:ext cx="6621463" cy="919163"/>
            <a:chOff x="2835" y="1541"/>
            <a:chExt cx="2965" cy="1485"/>
          </a:xfrm>
        </p:grpSpPr>
        <p:cxnSp>
          <p:nvCxnSpPr>
            <p:cNvPr id="1028" name="_s1028"/>
            <p:cNvCxnSpPr>
              <a:cxnSpLocks noChangeShapeType="1"/>
              <a:stCxn id="6" idx="0"/>
              <a:endCxn id="3" idx="2"/>
            </p:cNvCxnSpPr>
            <p:nvPr/>
          </p:nvCxnSpPr>
          <p:spPr bwMode="auto">
            <a:xfrm rot="5400000" flipH="1">
              <a:off x="4749" y="1892"/>
              <a:ext cx="190" cy="105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5" idx="0"/>
              <a:endCxn id="3" idx="2"/>
            </p:cNvCxnSpPr>
            <p:nvPr/>
          </p:nvCxnSpPr>
          <p:spPr bwMode="auto">
            <a:xfrm rot="16200000">
              <a:off x="4224" y="2417"/>
              <a:ext cx="190"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4" idx="0"/>
              <a:endCxn id="3" idx="2"/>
            </p:cNvCxnSpPr>
            <p:nvPr/>
          </p:nvCxnSpPr>
          <p:spPr bwMode="auto">
            <a:xfrm rot="16200000">
              <a:off x="3697" y="1892"/>
              <a:ext cx="190" cy="105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1"/>
            <p:cNvSpPr>
              <a:spLocks noChangeArrowheads="1"/>
            </p:cNvSpPr>
            <p:nvPr/>
          </p:nvSpPr>
          <p:spPr bwMode="auto">
            <a:xfrm>
              <a:off x="3886" y="1786"/>
              <a:ext cx="863" cy="537"/>
            </a:xfrm>
            <a:prstGeom prst="roundRect">
              <a:avLst>
                <a:gd name="adj" fmla="val 16667"/>
              </a:avLst>
            </a:prstGeom>
            <a:solidFill>
              <a:srgbClr val="FFFFCC"/>
            </a:solidFill>
            <a:ln w="9525">
              <a:solidFill>
                <a:schemeClr val="tx1"/>
              </a:solidFill>
              <a:round/>
              <a:headEnd/>
              <a:tailEnd/>
            </a:ln>
          </p:spPr>
          <p:txBody>
            <a:bodyPr vert="horz" wrap="none" lIns="36231" tIns="18116" rIns="36231" bIns="181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cap="none" normalizeH="0" baseline="0" smtClean="0">
                  <a:ln>
                    <a:noFill/>
                  </a:ln>
                  <a:solidFill>
                    <a:schemeClr val="tx1"/>
                  </a:solidFill>
                  <a:effectLst/>
                  <a:latin typeface="Arial" charset="0"/>
                </a:rPr>
                <a:t>Carbono</a:t>
              </a:r>
            </a:p>
          </p:txBody>
        </p:sp>
        <p:sp>
          <p:nvSpPr>
            <p:cNvPr id="4" name="_s1032"/>
            <p:cNvSpPr>
              <a:spLocks noChangeArrowheads="1"/>
            </p:cNvSpPr>
            <p:nvPr/>
          </p:nvSpPr>
          <p:spPr bwMode="auto">
            <a:xfrm>
              <a:off x="2835" y="2512"/>
              <a:ext cx="863" cy="514"/>
            </a:xfrm>
            <a:prstGeom prst="roundRect">
              <a:avLst>
                <a:gd name="adj" fmla="val 16667"/>
              </a:avLst>
            </a:prstGeom>
            <a:solidFill>
              <a:srgbClr val="E7FFCF"/>
            </a:solidFill>
            <a:ln w="9525">
              <a:solidFill>
                <a:schemeClr val="tx1"/>
              </a:solidFill>
              <a:round/>
              <a:headEnd/>
              <a:tailEnd/>
            </a:ln>
          </p:spPr>
          <p:txBody>
            <a:bodyPr vert="horz" wrap="none" lIns="36231" tIns="18116" rIns="36231" bIns="181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Diamante</a:t>
              </a:r>
            </a:p>
          </p:txBody>
        </p:sp>
        <p:sp>
          <p:nvSpPr>
            <p:cNvPr id="5" name="_s1033"/>
            <p:cNvSpPr>
              <a:spLocks noChangeArrowheads="1"/>
            </p:cNvSpPr>
            <p:nvPr/>
          </p:nvSpPr>
          <p:spPr bwMode="auto">
            <a:xfrm>
              <a:off x="3886" y="2512"/>
              <a:ext cx="863" cy="514"/>
            </a:xfrm>
            <a:prstGeom prst="roundRect">
              <a:avLst>
                <a:gd name="adj" fmla="val 16667"/>
              </a:avLst>
            </a:prstGeom>
            <a:solidFill>
              <a:srgbClr val="E7FFCF"/>
            </a:solidFill>
            <a:ln w="9525">
              <a:solidFill>
                <a:schemeClr val="tx1"/>
              </a:solidFill>
              <a:round/>
              <a:headEnd/>
              <a:tailEnd/>
            </a:ln>
          </p:spPr>
          <p:txBody>
            <a:bodyPr vert="horz" wrap="none" lIns="36231" tIns="18116" rIns="36231" bIns="181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sng" strike="noStrike" cap="none" normalizeH="0" baseline="0" smtClean="0">
                  <a:ln>
                    <a:noFill/>
                  </a:ln>
                  <a:solidFill>
                    <a:schemeClr val="tx1"/>
                  </a:solidFill>
                  <a:effectLst/>
                  <a:latin typeface="Arial" charset="0"/>
                </a:rPr>
                <a:t>Grafito</a:t>
              </a:r>
            </a:p>
          </p:txBody>
        </p:sp>
        <p:sp>
          <p:nvSpPr>
            <p:cNvPr id="6" name="_s1034"/>
            <p:cNvSpPr>
              <a:spLocks noChangeArrowheads="1"/>
            </p:cNvSpPr>
            <p:nvPr/>
          </p:nvSpPr>
          <p:spPr bwMode="auto">
            <a:xfrm>
              <a:off x="4937" y="2512"/>
              <a:ext cx="863" cy="514"/>
            </a:xfrm>
            <a:prstGeom prst="roundRect">
              <a:avLst>
                <a:gd name="adj" fmla="val 16667"/>
              </a:avLst>
            </a:prstGeom>
            <a:solidFill>
              <a:srgbClr val="E7FFCF"/>
            </a:solidFill>
            <a:ln w="9525">
              <a:solidFill>
                <a:schemeClr val="tx1"/>
              </a:solidFill>
              <a:round/>
              <a:headEnd/>
              <a:tailEnd/>
            </a:ln>
          </p:spPr>
          <p:txBody>
            <a:bodyPr vert="horz" wrap="none" lIns="36231" tIns="18116" rIns="36231" bIns="181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Fullerenos</a:t>
              </a:r>
            </a:p>
          </p:txBody>
        </p:sp>
      </p:grpSp>
      <p:sp>
        <p:nvSpPr>
          <p:cNvPr id="1038" name="Text Box 20"/>
          <p:cNvSpPr txBox="1">
            <a:spLocks noChangeArrowheads="1"/>
          </p:cNvSpPr>
          <p:nvPr/>
        </p:nvSpPr>
        <p:spPr bwMode="auto">
          <a:xfrm>
            <a:off x="827088" y="1903413"/>
            <a:ext cx="2092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400" b="1"/>
              <a:t>Sustancia muy dura, con  un P.F. muy alto</a:t>
            </a:r>
          </a:p>
        </p:txBody>
      </p:sp>
      <p:sp>
        <p:nvSpPr>
          <p:cNvPr id="1039" name="Text Box 21"/>
          <p:cNvSpPr txBox="1">
            <a:spLocks noChangeArrowheads="1"/>
          </p:cNvSpPr>
          <p:nvPr/>
        </p:nvSpPr>
        <p:spPr bwMode="auto">
          <a:xfrm>
            <a:off x="3224213" y="1773238"/>
            <a:ext cx="20161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400" b="1"/>
              <a:t>Untuoso, blando, </a:t>
            </a:r>
          </a:p>
          <a:p>
            <a:pPr algn="ctr" eaLnBrk="1" hangingPunct="1"/>
            <a:r>
              <a:rPr lang="es-ES" sz="1400" b="1"/>
              <a:t>de color negro, </a:t>
            </a:r>
          </a:p>
          <a:p>
            <a:pPr algn="ctr" eaLnBrk="1" hangingPunct="1"/>
            <a:r>
              <a:rPr lang="es-ES" sz="1400" b="1"/>
              <a:t>conductor eléctrico</a:t>
            </a:r>
          </a:p>
        </p:txBody>
      </p:sp>
      <p:graphicFrame>
        <p:nvGraphicFramePr>
          <p:cNvPr id="1040" name="Object 22"/>
          <p:cNvGraphicFramePr>
            <a:graphicFrameLocks noChangeAspect="1"/>
          </p:cNvGraphicFramePr>
          <p:nvPr/>
        </p:nvGraphicFramePr>
        <p:xfrm>
          <a:off x="703263" y="2771775"/>
          <a:ext cx="2373312" cy="2170113"/>
        </p:xfrm>
        <a:graphic>
          <a:graphicData uri="http://schemas.openxmlformats.org/presentationml/2006/ole">
            <mc:AlternateContent xmlns:mc="http://schemas.openxmlformats.org/markup-compatibility/2006">
              <mc:Choice xmlns:v="urn:schemas-microsoft-com:vml" Requires="v">
                <p:oleObj spid="_x0000_s1114" name="Imagen de mapa de bits" r:id="rId8" imgW="3209524" imgH="2933333" progId="Paint.Picture">
                  <p:embed/>
                </p:oleObj>
              </mc:Choice>
              <mc:Fallback>
                <p:oleObj name="Imagen de mapa de bits" r:id="rId8" imgW="3209524" imgH="2933333" progId="Paint.Picture">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263" y="2771775"/>
                        <a:ext cx="2373312"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23"/>
          <p:cNvSpPr txBox="1">
            <a:spLocks noChangeArrowheads="1"/>
          </p:cNvSpPr>
          <p:nvPr/>
        </p:nvSpPr>
        <p:spPr bwMode="auto">
          <a:xfrm>
            <a:off x="1135063" y="5013325"/>
            <a:ext cx="1636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d(C-C)= 1,54 Å </a:t>
            </a:r>
          </a:p>
        </p:txBody>
      </p:sp>
      <p:sp>
        <p:nvSpPr>
          <p:cNvPr id="1042" name="Text Box 24"/>
          <p:cNvSpPr txBox="1">
            <a:spLocks noChangeArrowheads="1"/>
          </p:cNvSpPr>
          <p:nvPr/>
        </p:nvSpPr>
        <p:spPr bwMode="auto">
          <a:xfrm>
            <a:off x="4089400" y="2878138"/>
            <a:ext cx="788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1,42 Å</a:t>
            </a:r>
          </a:p>
        </p:txBody>
      </p:sp>
      <p:sp>
        <p:nvSpPr>
          <p:cNvPr id="1043" name="Text Box 25"/>
          <p:cNvSpPr txBox="1">
            <a:spLocks noChangeArrowheads="1"/>
          </p:cNvSpPr>
          <p:nvPr/>
        </p:nvSpPr>
        <p:spPr bwMode="auto">
          <a:xfrm>
            <a:off x="5178425" y="3790950"/>
            <a:ext cx="7889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3,35 Å</a:t>
            </a:r>
          </a:p>
        </p:txBody>
      </p:sp>
      <p:sp>
        <p:nvSpPr>
          <p:cNvPr id="1044" name="Text Box 26"/>
          <p:cNvSpPr txBox="1">
            <a:spLocks noChangeArrowheads="1"/>
          </p:cNvSpPr>
          <p:nvPr/>
        </p:nvSpPr>
        <p:spPr bwMode="auto">
          <a:xfrm>
            <a:off x="6902450" y="45577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c</a:t>
            </a:r>
            <a:r>
              <a:rPr lang="es-ES" b="1" baseline="-25000"/>
              <a:t>60</a:t>
            </a:r>
            <a:endParaRPr lang="es-ES_tradnl" b="1"/>
          </a:p>
        </p:txBody>
      </p:sp>
      <p:sp>
        <p:nvSpPr>
          <p:cNvPr id="1045" name="Text Box 27"/>
          <p:cNvSpPr txBox="1">
            <a:spLocks noChangeArrowheads="1"/>
          </p:cNvSpPr>
          <p:nvPr/>
        </p:nvSpPr>
        <p:spPr bwMode="auto">
          <a:xfrm>
            <a:off x="6227763" y="4876800"/>
            <a:ext cx="194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a:t>buckmisterfullereno</a:t>
            </a:r>
            <a:endParaRPr lang="es-ES_tradnl" sz="1600"/>
          </a:p>
        </p:txBody>
      </p:sp>
      <p:sp>
        <p:nvSpPr>
          <p:cNvPr id="1046" name="Text Box 29"/>
          <p:cNvSpPr txBox="1">
            <a:spLocks noChangeArrowheads="1"/>
          </p:cNvSpPr>
          <p:nvPr/>
        </p:nvSpPr>
        <p:spPr bwMode="auto">
          <a:xfrm>
            <a:off x="5527675" y="1685925"/>
            <a:ext cx="24685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400"/>
              <a:t>Estructuras con un ordenamiento de C esférico o elipsoidal</a:t>
            </a:r>
          </a:p>
        </p:txBody>
      </p:sp>
      <p:sp>
        <p:nvSpPr>
          <p:cNvPr id="1047" name="Text Box 31"/>
          <p:cNvSpPr txBox="1">
            <a:spLocks noChangeArrowheads="1"/>
          </p:cNvSpPr>
          <p:nvPr/>
        </p:nvSpPr>
        <p:spPr bwMode="auto">
          <a:xfrm>
            <a:off x="900113" y="5949950"/>
            <a:ext cx="3822700" cy="3667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Si, Ge y Sn gris: </a:t>
            </a:r>
            <a:r>
              <a:rPr lang="es-ES"/>
              <a:t>red del diamante</a:t>
            </a:r>
          </a:p>
        </p:txBody>
      </p:sp>
      <p:sp>
        <p:nvSpPr>
          <p:cNvPr id="1048" name="Rectangle 2"/>
          <p:cNvSpPr>
            <a:spLocks noChangeArrowheads="1"/>
          </p:cNvSpPr>
          <p:nvPr/>
        </p:nvSpPr>
        <p:spPr bwMode="auto">
          <a:xfrm>
            <a:off x="0" y="-26988"/>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8AD061CD-8BC4-4A8D-A255-29AB06E1DBD6}" type="slidenum">
              <a:rPr lang="es-ES" smtClean="0"/>
              <a:pPr eaLnBrk="1" hangingPunct="1"/>
              <a:t>18</a:t>
            </a:fld>
            <a:endParaRPr lang="es-ES" smtClean="0"/>
          </a:p>
        </p:txBody>
      </p:sp>
      <p:grpSp>
        <p:nvGrpSpPr>
          <p:cNvPr id="19459" name="Group 22"/>
          <p:cNvGrpSpPr>
            <a:grpSpLocks/>
          </p:cNvGrpSpPr>
          <p:nvPr/>
        </p:nvGrpSpPr>
        <p:grpSpPr bwMode="auto">
          <a:xfrm>
            <a:off x="827088" y="2997200"/>
            <a:ext cx="3744912" cy="1943100"/>
            <a:chOff x="-1293" y="1979"/>
            <a:chExt cx="2359" cy="1224"/>
          </a:xfrm>
        </p:grpSpPr>
        <p:graphicFrame>
          <p:nvGraphicFramePr>
            <p:cNvPr id="19473" name="Object 20"/>
            <p:cNvGraphicFramePr>
              <a:graphicFrameLocks noChangeAspect="1"/>
            </p:cNvGraphicFramePr>
            <p:nvPr/>
          </p:nvGraphicFramePr>
          <p:xfrm>
            <a:off x="-1293" y="1979"/>
            <a:ext cx="2313" cy="1215"/>
          </p:xfrm>
          <a:graphic>
            <a:graphicData uri="http://schemas.openxmlformats.org/presentationml/2006/ole">
              <mc:AlternateContent xmlns:mc="http://schemas.openxmlformats.org/markup-compatibility/2006">
                <mc:Choice xmlns:v="urn:schemas-microsoft-com:vml" Requires="v">
                  <p:oleObj spid="_x0000_s19517" name="Imagen de mapa de bits" r:id="rId4" imgW="6001588" imgH="3153215" progId="Paint.Picture">
                    <p:embed/>
                  </p:oleObj>
                </mc:Choice>
                <mc:Fallback>
                  <p:oleObj name="Imagen de mapa de bits" r:id="rId4" imgW="6001588" imgH="3153215" progId="Paint.Pictur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 y="1979"/>
                          <a:ext cx="2313" cy="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4" name="Rectangle 21"/>
            <p:cNvSpPr>
              <a:spLocks noChangeArrowheads="1"/>
            </p:cNvSpPr>
            <p:nvPr/>
          </p:nvSpPr>
          <p:spPr bwMode="auto">
            <a:xfrm>
              <a:off x="-658" y="1979"/>
              <a:ext cx="1724" cy="12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9460" name="Group 24"/>
          <p:cNvGrpSpPr>
            <a:grpSpLocks/>
          </p:cNvGrpSpPr>
          <p:nvPr/>
        </p:nvGrpSpPr>
        <p:grpSpPr bwMode="auto">
          <a:xfrm>
            <a:off x="1042988" y="692150"/>
            <a:ext cx="7062787" cy="2032000"/>
            <a:chOff x="563" y="426"/>
            <a:chExt cx="4449" cy="1280"/>
          </a:xfrm>
        </p:grpSpPr>
        <p:sp>
          <p:nvSpPr>
            <p:cNvPr id="19464" name="Text Box 6"/>
            <p:cNvSpPr txBox="1">
              <a:spLocks noChangeArrowheads="1"/>
            </p:cNvSpPr>
            <p:nvPr/>
          </p:nvSpPr>
          <p:spPr bwMode="auto">
            <a:xfrm>
              <a:off x="563" y="426"/>
              <a:ext cx="4449" cy="19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b="1" i="1"/>
                <a:t>Tabla 4. Algunas propiedades físicas de diamante, silicio, germanio y estaño gris.</a:t>
              </a:r>
            </a:p>
          </p:txBody>
        </p:sp>
        <p:sp>
          <p:nvSpPr>
            <p:cNvPr id="19465" name="Text Box 8"/>
            <p:cNvSpPr txBox="1">
              <a:spLocks noChangeArrowheads="1"/>
            </p:cNvSpPr>
            <p:nvPr/>
          </p:nvSpPr>
          <p:spPr bwMode="auto">
            <a:xfrm>
              <a:off x="1262" y="657"/>
              <a:ext cx="6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rPr>
                <a:t>PUNTO DE</a:t>
              </a:r>
            </a:p>
            <a:p>
              <a:pPr algn="ctr" eaLnBrk="1" hangingPunct="1"/>
              <a:r>
                <a:rPr lang="es-ES" sz="1200" b="1">
                  <a:latin typeface="Times New Roman" pitchFamily="18" charset="0"/>
                </a:rPr>
                <a:t>FUSIÓN  (K)</a:t>
              </a:r>
              <a:endParaRPr lang="es-ES_tradnl" sz="1200" b="1">
                <a:latin typeface="Times New Roman" pitchFamily="18" charset="0"/>
              </a:endParaRPr>
            </a:p>
          </p:txBody>
        </p:sp>
        <p:sp>
          <p:nvSpPr>
            <p:cNvPr id="19466" name="Text Box 9"/>
            <p:cNvSpPr txBox="1">
              <a:spLocks noChangeArrowheads="1"/>
            </p:cNvSpPr>
            <p:nvPr/>
          </p:nvSpPr>
          <p:spPr bwMode="auto">
            <a:xfrm>
              <a:off x="2744" y="601"/>
              <a:ext cx="95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Times New Roman" pitchFamily="18" charset="0"/>
                  <a:cs typeface="Times New Roman" pitchFamily="18" charset="0"/>
                </a:rPr>
                <a:t>DISTANCIA INTERATÓMICA (pm)</a:t>
              </a:r>
            </a:p>
          </p:txBody>
        </p:sp>
        <p:sp>
          <p:nvSpPr>
            <p:cNvPr id="19467" name="Rectangle 10"/>
            <p:cNvSpPr>
              <a:spLocks noChangeArrowheads="1"/>
            </p:cNvSpPr>
            <p:nvPr/>
          </p:nvSpPr>
          <p:spPr bwMode="auto">
            <a:xfrm>
              <a:off x="567" y="980"/>
              <a:ext cx="4445"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tabLst>
                  <a:tab pos="1795463" algn="r"/>
                  <a:tab pos="2595563" algn="l"/>
                  <a:tab pos="4310063" algn="r"/>
                  <a:tab pos="6367463" algn="r"/>
                </a:tabLst>
              </a:pPr>
              <a:r>
                <a:rPr lang="es-ES" sz="1400" b="1"/>
                <a:t>Diamante	&gt;3823	3,50	154	1 x 10</a:t>
              </a:r>
              <a:r>
                <a:rPr lang="es-ES" sz="1400" b="1" baseline="30000"/>
                <a:t>11 </a:t>
              </a:r>
              <a:r>
                <a:rPr lang="es-ES" sz="1400" b="1"/>
                <a:t>(293 K)</a:t>
              </a:r>
            </a:p>
            <a:p>
              <a:pPr>
                <a:lnSpc>
                  <a:spcPct val="120000"/>
                </a:lnSpc>
                <a:tabLst>
                  <a:tab pos="1795463" algn="r"/>
                  <a:tab pos="2595563" algn="l"/>
                  <a:tab pos="4310063" algn="r"/>
                  <a:tab pos="6367463" algn="r"/>
                </a:tabLst>
              </a:pPr>
              <a:r>
                <a:rPr lang="es-ES" sz="1400" b="1"/>
                <a:t>Silicio	1687	2,30	235	1 x 10</a:t>
              </a:r>
              <a:r>
                <a:rPr lang="es-ES" sz="1400" b="1" baseline="30000"/>
                <a:t>-3</a:t>
              </a:r>
              <a:r>
                <a:rPr lang="es-ES" sz="1400" b="1"/>
                <a:t> (273 K)</a:t>
              </a:r>
            </a:p>
            <a:p>
              <a:pPr>
                <a:lnSpc>
                  <a:spcPct val="120000"/>
                </a:lnSpc>
                <a:tabLst>
                  <a:tab pos="1795463" algn="r"/>
                  <a:tab pos="2595563" algn="l"/>
                  <a:tab pos="4310063" algn="r"/>
                  <a:tab pos="6367463" algn="r"/>
                </a:tabLst>
              </a:pPr>
              <a:r>
                <a:rPr lang="es-ES" sz="1400" b="1"/>
                <a:t>Germanio	1211	5,30	244	 0,46 (295 K)</a:t>
              </a:r>
            </a:p>
            <a:p>
              <a:pPr>
                <a:lnSpc>
                  <a:spcPct val="120000"/>
                </a:lnSpc>
                <a:tabLst>
                  <a:tab pos="1795463" algn="r"/>
                  <a:tab pos="2595563" algn="l"/>
                  <a:tab pos="4310063" algn="r"/>
                  <a:tab pos="6367463" algn="r"/>
                </a:tabLst>
              </a:pPr>
              <a:r>
                <a:rPr lang="es-ES" sz="1400" b="1"/>
                <a:t>Estaño gris	505	5,75	280	11 x 10</a:t>
              </a:r>
              <a:r>
                <a:rPr lang="es-ES" sz="1400" b="1" baseline="30000"/>
                <a:t>-8 </a:t>
              </a:r>
              <a:r>
                <a:rPr lang="es-ES" sz="1400" b="1"/>
                <a:t>(273 K)	</a:t>
              </a:r>
              <a:endParaRPr lang="es-ES_tradnl" sz="1400" b="1"/>
            </a:p>
          </p:txBody>
        </p:sp>
        <p:sp>
          <p:nvSpPr>
            <p:cNvPr id="19468" name="Text Box 11"/>
            <p:cNvSpPr txBox="1">
              <a:spLocks noChangeArrowheads="1"/>
            </p:cNvSpPr>
            <p:nvPr/>
          </p:nvSpPr>
          <p:spPr bwMode="auto">
            <a:xfrm>
              <a:off x="3560" y="663"/>
              <a:ext cx="1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Times New Roman" pitchFamily="18" charset="0"/>
                  <a:cs typeface="Times New Roman" pitchFamily="18" charset="0"/>
                </a:rPr>
                <a:t>RESISTIVIDAD ELÉCTRICA (</a:t>
              </a:r>
              <a:r>
                <a:rPr lang="en-US" sz="1200" b="1">
                  <a:latin typeface="Times New Roman" pitchFamily="18" charset="0"/>
                  <a:cs typeface="Times New Roman" pitchFamily="18" charset="0"/>
                  <a:sym typeface="Symbol" pitchFamily="18" charset="2"/>
                </a:rPr>
                <a:t>  m)</a:t>
              </a:r>
            </a:p>
          </p:txBody>
        </p:sp>
        <p:sp>
          <p:nvSpPr>
            <p:cNvPr id="19469" name="Line 13"/>
            <p:cNvSpPr>
              <a:spLocks noChangeShapeType="1"/>
            </p:cNvSpPr>
            <p:nvPr/>
          </p:nvSpPr>
          <p:spPr bwMode="auto">
            <a:xfrm>
              <a:off x="608" y="617"/>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470" name="Line 14"/>
            <p:cNvSpPr>
              <a:spLocks noChangeShapeType="1"/>
            </p:cNvSpPr>
            <p:nvPr/>
          </p:nvSpPr>
          <p:spPr bwMode="auto">
            <a:xfrm>
              <a:off x="608" y="980"/>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471" name="Line 15"/>
            <p:cNvSpPr>
              <a:spLocks noChangeShapeType="1"/>
            </p:cNvSpPr>
            <p:nvPr/>
          </p:nvSpPr>
          <p:spPr bwMode="auto">
            <a:xfrm>
              <a:off x="608" y="1706"/>
              <a:ext cx="435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472" name="Text Box 16"/>
            <p:cNvSpPr txBox="1">
              <a:spLocks noChangeArrowheads="1"/>
            </p:cNvSpPr>
            <p:nvPr/>
          </p:nvSpPr>
          <p:spPr bwMode="auto">
            <a:xfrm>
              <a:off x="2018" y="708"/>
              <a:ext cx="6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1200" b="1">
                  <a:latin typeface="Times New Roman" pitchFamily="18" charset="0"/>
                </a:rPr>
                <a:t>DENSIDAD</a:t>
              </a:r>
            </a:p>
          </p:txBody>
        </p:sp>
      </p:grpSp>
      <p:graphicFrame>
        <p:nvGraphicFramePr>
          <p:cNvPr id="19461" name="Object 18"/>
          <p:cNvGraphicFramePr>
            <a:graphicFrameLocks noChangeAspect="1"/>
          </p:cNvGraphicFramePr>
          <p:nvPr/>
        </p:nvGraphicFramePr>
        <p:xfrm>
          <a:off x="1765300" y="2854325"/>
          <a:ext cx="6550025" cy="3959225"/>
        </p:xfrm>
        <a:graphic>
          <a:graphicData uri="http://schemas.openxmlformats.org/presentationml/2006/ole">
            <mc:AlternateContent xmlns:mc="http://schemas.openxmlformats.org/markup-compatibility/2006">
              <mc:Choice xmlns:v="urn:schemas-microsoft-com:vml" Requires="v">
                <p:oleObj spid="_x0000_s19518" name="Imagen de mapa de bits" r:id="rId6" imgW="6020640" imgH="3638095" progId="Paint.Picture">
                  <p:embed/>
                </p:oleObj>
              </mc:Choice>
              <mc:Fallback>
                <p:oleObj name="Imagen de mapa de bits" r:id="rId6" imgW="6020640" imgH="3638095" progId="Paint.Picture">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300" y="2854325"/>
                        <a:ext cx="6550025"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23"/>
          <p:cNvSpPr txBox="1">
            <a:spLocks noChangeArrowheads="1"/>
          </p:cNvSpPr>
          <p:nvPr/>
        </p:nvSpPr>
        <p:spPr bwMode="auto">
          <a:xfrm>
            <a:off x="1384300" y="4533900"/>
            <a:ext cx="109855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CC0000"/>
                </a:solidFill>
              </a:rPr>
              <a:t>Diamante</a:t>
            </a:r>
          </a:p>
        </p:txBody>
      </p:sp>
      <p:sp>
        <p:nvSpPr>
          <p:cNvPr id="19463" name="Rectangle 2"/>
          <p:cNvSpPr>
            <a:spLocks noChangeArrowheads="1"/>
          </p:cNvSpPr>
          <p:nvPr/>
        </p:nvSpPr>
        <p:spPr bwMode="auto">
          <a:xfrm>
            <a:off x="0" y="-26988"/>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Marcador de número de diapositiva"/>
          <p:cNvSpPr>
            <a:spLocks noGrp="1"/>
          </p:cNvSpPr>
          <p:nvPr>
            <p:ph type="sldNum" sz="quarter" idx="12"/>
          </p:nvPr>
        </p:nvSpPr>
        <p:spPr>
          <a:xfrm>
            <a:off x="7046913" y="6245225"/>
            <a:ext cx="2133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3940004D-0F42-4B0D-B4C1-76B53AF3060B}" type="slidenum">
              <a:rPr lang="es-ES" smtClean="0"/>
              <a:pPr eaLnBrk="1" hangingPunct="1"/>
              <a:t>19</a:t>
            </a:fld>
            <a:endParaRPr lang="es-ES" smtClean="0"/>
          </a:p>
        </p:txBody>
      </p:sp>
      <p:pic>
        <p:nvPicPr>
          <p:cNvPr id="20483"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75" y="685800"/>
            <a:ext cx="202247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4" name="Group 31"/>
          <p:cNvGrpSpPr>
            <a:grpSpLocks/>
          </p:cNvGrpSpPr>
          <p:nvPr/>
        </p:nvGrpSpPr>
        <p:grpSpPr bwMode="auto">
          <a:xfrm>
            <a:off x="2012950" y="684213"/>
            <a:ext cx="1619250" cy="1952625"/>
            <a:chOff x="1720" y="254"/>
            <a:chExt cx="1020" cy="1230"/>
          </a:xfrm>
        </p:grpSpPr>
        <p:pic>
          <p:nvPicPr>
            <p:cNvPr id="20504" name="Picture 32" descr="B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254"/>
              <a:ext cx="1020"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 Box 33"/>
            <p:cNvSpPr txBox="1">
              <a:spLocks noChangeArrowheads="1"/>
            </p:cNvSpPr>
            <p:nvPr/>
          </p:nvSpPr>
          <p:spPr bwMode="auto">
            <a:xfrm>
              <a:off x="2055" y="1253"/>
              <a:ext cx="3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B</a:t>
              </a:r>
              <a:r>
                <a:rPr lang="es-ES" b="1" baseline="-25000"/>
                <a:t>12</a:t>
              </a:r>
              <a:endParaRPr lang="es-ES_tradnl" b="1"/>
            </a:p>
          </p:txBody>
        </p:sp>
      </p:grpSp>
      <p:sp>
        <p:nvSpPr>
          <p:cNvPr id="20485" name="Text Box 34"/>
          <p:cNvSpPr txBox="1">
            <a:spLocks noChangeArrowheads="1"/>
          </p:cNvSpPr>
          <p:nvPr/>
        </p:nvSpPr>
        <p:spPr bwMode="auto">
          <a:xfrm>
            <a:off x="971550" y="873125"/>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t>Boro:</a:t>
            </a:r>
            <a:endParaRPr lang="es-ES_tradnl" sz="2000" b="1"/>
          </a:p>
        </p:txBody>
      </p:sp>
      <p:pic>
        <p:nvPicPr>
          <p:cNvPr id="20486" name="Picture 35" descr="Bor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731838"/>
            <a:ext cx="23764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36"/>
          <p:cNvGrpSpPr>
            <a:grpSpLocks/>
          </p:cNvGrpSpPr>
          <p:nvPr/>
        </p:nvGrpSpPr>
        <p:grpSpPr bwMode="auto">
          <a:xfrm>
            <a:off x="827088" y="3213100"/>
            <a:ext cx="7561262" cy="3529013"/>
            <a:chOff x="521" y="1706"/>
            <a:chExt cx="4763" cy="2223"/>
          </a:xfrm>
        </p:grpSpPr>
        <p:sp>
          <p:nvSpPr>
            <p:cNvPr id="20490" name="Rectangle 37"/>
            <p:cNvSpPr>
              <a:spLocks noChangeArrowheads="1"/>
            </p:cNvSpPr>
            <p:nvPr/>
          </p:nvSpPr>
          <p:spPr bwMode="auto">
            <a:xfrm>
              <a:off x="521" y="1706"/>
              <a:ext cx="4763" cy="2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0491" name="Group 38"/>
            <p:cNvGrpSpPr>
              <a:grpSpLocks/>
            </p:cNvGrpSpPr>
            <p:nvPr/>
          </p:nvGrpSpPr>
          <p:grpSpPr bwMode="auto">
            <a:xfrm>
              <a:off x="657" y="1717"/>
              <a:ext cx="1232" cy="897"/>
              <a:chOff x="612" y="1762"/>
              <a:chExt cx="1232" cy="897"/>
            </a:xfrm>
          </p:grpSpPr>
          <p:pic>
            <p:nvPicPr>
              <p:cNvPr id="20502" name="Picture 39" descr="Bor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 y="1762"/>
                <a:ext cx="902"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Text Box 40"/>
              <p:cNvSpPr txBox="1">
                <a:spLocks noChangeArrowheads="1"/>
              </p:cNvSpPr>
              <p:nvPr/>
            </p:nvSpPr>
            <p:spPr bwMode="auto">
              <a:xfrm>
                <a:off x="612" y="1820"/>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(a)</a:t>
                </a:r>
                <a:endParaRPr lang="es-ES_tradnl" b="1"/>
              </a:p>
            </p:txBody>
          </p:sp>
        </p:grpSp>
        <p:grpSp>
          <p:nvGrpSpPr>
            <p:cNvPr id="20492" name="Group 41"/>
            <p:cNvGrpSpPr>
              <a:grpSpLocks/>
            </p:cNvGrpSpPr>
            <p:nvPr/>
          </p:nvGrpSpPr>
          <p:grpSpPr bwMode="auto">
            <a:xfrm>
              <a:off x="657" y="2614"/>
              <a:ext cx="1443" cy="1270"/>
              <a:chOff x="612" y="2704"/>
              <a:chExt cx="1443" cy="1270"/>
            </a:xfrm>
          </p:grpSpPr>
          <p:pic>
            <p:nvPicPr>
              <p:cNvPr id="20500" name="Picture 42" descr="Boro-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 y="2704"/>
                <a:ext cx="1262"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 Box 43"/>
              <p:cNvSpPr txBox="1">
                <a:spLocks noChangeArrowheads="1"/>
              </p:cNvSpPr>
              <p:nvPr/>
            </p:nvSpPr>
            <p:spPr bwMode="auto">
              <a:xfrm>
                <a:off x="612" y="2745"/>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(b)</a:t>
                </a:r>
                <a:endParaRPr lang="es-ES_tradnl" b="1"/>
              </a:p>
            </p:txBody>
          </p:sp>
        </p:grpSp>
        <p:grpSp>
          <p:nvGrpSpPr>
            <p:cNvPr id="20493" name="Group 44"/>
            <p:cNvGrpSpPr>
              <a:grpSpLocks/>
            </p:cNvGrpSpPr>
            <p:nvPr/>
          </p:nvGrpSpPr>
          <p:grpSpPr bwMode="auto">
            <a:xfrm>
              <a:off x="2335" y="1929"/>
              <a:ext cx="1315" cy="1497"/>
              <a:chOff x="2290" y="2205"/>
              <a:chExt cx="1315" cy="1497"/>
            </a:xfrm>
          </p:grpSpPr>
          <p:pic>
            <p:nvPicPr>
              <p:cNvPr id="20498" name="Picture 45" descr="Boro-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2205"/>
                <a:ext cx="1315"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46"/>
              <p:cNvSpPr txBox="1">
                <a:spLocks noChangeArrowheads="1"/>
              </p:cNvSpPr>
              <p:nvPr/>
            </p:nvSpPr>
            <p:spPr bwMode="auto">
              <a:xfrm>
                <a:off x="2835" y="3471"/>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(c)</a:t>
                </a:r>
                <a:endParaRPr lang="es-ES_tradnl" b="1"/>
              </a:p>
            </p:txBody>
          </p:sp>
        </p:grpSp>
        <p:grpSp>
          <p:nvGrpSpPr>
            <p:cNvPr id="20494" name="Group 47"/>
            <p:cNvGrpSpPr>
              <a:grpSpLocks/>
            </p:cNvGrpSpPr>
            <p:nvPr/>
          </p:nvGrpSpPr>
          <p:grpSpPr bwMode="auto">
            <a:xfrm>
              <a:off x="3787" y="1884"/>
              <a:ext cx="1361" cy="1546"/>
              <a:chOff x="3742" y="2160"/>
              <a:chExt cx="1361" cy="1546"/>
            </a:xfrm>
          </p:grpSpPr>
          <p:pic>
            <p:nvPicPr>
              <p:cNvPr id="20496" name="Picture 48" descr="Boro-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2" y="2160"/>
                <a:ext cx="1361"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49"/>
              <p:cNvSpPr txBox="1">
                <a:spLocks noChangeArrowheads="1"/>
              </p:cNvSpPr>
              <p:nvPr/>
            </p:nvSpPr>
            <p:spPr bwMode="auto">
              <a:xfrm>
                <a:off x="4266" y="3475"/>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(d)</a:t>
                </a:r>
                <a:endParaRPr lang="es-ES_tradnl" b="1"/>
              </a:p>
            </p:txBody>
          </p:sp>
        </p:grpSp>
        <p:sp>
          <p:nvSpPr>
            <p:cNvPr id="20495" name="Text Box 50"/>
            <p:cNvSpPr txBox="1">
              <a:spLocks noChangeArrowheads="1"/>
            </p:cNvSpPr>
            <p:nvPr/>
          </p:nvSpPr>
          <p:spPr bwMode="auto">
            <a:xfrm>
              <a:off x="2277" y="3558"/>
              <a:ext cx="29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1400" b="1"/>
                <a:t>Construcción de la unidad B</a:t>
              </a:r>
              <a:r>
                <a:rPr lang="es-ES" sz="1600" b="1" baseline="-25000"/>
                <a:t>84</a:t>
              </a:r>
              <a:r>
                <a:rPr lang="es-ES" sz="1400" b="1"/>
                <a:t>, principal unidad de repetición en el boro </a:t>
              </a:r>
              <a:r>
                <a:rPr lang="el-GR" sz="1400" b="1">
                  <a:cs typeface="Arial" charset="0"/>
                </a:rPr>
                <a:t>β</a:t>
              </a:r>
              <a:r>
                <a:rPr lang="es-ES" sz="1400" b="1">
                  <a:cs typeface="Arial" charset="0"/>
                </a:rPr>
                <a:t>-romboédrico:   (B</a:t>
              </a:r>
              <a:r>
                <a:rPr lang="es-ES" sz="1600" b="1" baseline="-25000">
                  <a:cs typeface="Arial" charset="0"/>
                </a:rPr>
                <a:t>12</a:t>
              </a:r>
              <a:r>
                <a:rPr lang="es-ES" sz="1400" b="1">
                  <a:cs typeface="Arial" charset="0"/>
                </a:rPr>
                <a:t>)(B</a:t>
              </a:r>
              <a:r>
                <a:rPr lang="es-ES" sz="1600" b="1" baseline="-25000">
                  <a:cs typeface="Arial" charset="0"/>
                </a:rPr>
                <a:t>12</a:t>
              </a:r>
              <a:r>
                <a:rPr lang="es-ES" sz="1400" b="1">
                  <a:cs typeface="Arial" charset="0"/>
                </a:rPr>
                <a:t>)(B</a:t>
              </a:r>
              <a:r>
                <a:rPr lang="es-ES" sz="1400" b="1" baseline="-25000">
                  <a:cs typeface="Arial" charset="0"/>
                </a:rPr>
                <a:t>60</a:t>
              </a:r>
              <a:r>
                <a:rPr lang="es-ES" sz="1400" b="1">
                  <a:cs typeface="Arial" charset="0"/>
                </a:rPr>
                <a:t>)</a:t>
              </a:r>
              <a:endParaRPr lang="el-GR" sz="1400" b="1">
                <a:cs typeface="Arial" charset="0"/>
              </a:endParaRPr>
            </a:p>
          </p:txBody>
        </p:sp>
      </p:grpSp>
      <p:sp>
        <p:nvSpPr>
          <p:cNvPr id="20488" name="Text Box 51"/>
          <p:cNvSpPr txBox="1">
            <a:spLocks noChangeArrowheads="1"/>
          </p:cNvSpPr>
          <p:nvPr/>
        </p:nvSpPr>
        <p:spPr bwMode="auto">
          <a:xfrm>
            <a:off x="4140200" y="2852738"/>
            <a:ext cx="1436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b="1">
                <a:cs typeface="Arial" charset="0"/>
              </a:rPr>
              <a:t>α</a:t>
            </a:r>
            <a:r>
              <a:rPr lang="es-ES" sz="1400" b="1">
                <a:cs typeface="Arial" charset="0"/>
              </a:rPr>
              <a:t>-</a:t>
            </a:r>
            <a:r>
              <a:rPr lang="es-ES_tradnl" sz="1400" b="1">
                <a:cs typeface="Arial" charset="0"/>
              </a:rPr>
              <a:t>rombo</a:t>
            </a:r>
            <a:r>
              <a:rPr lang="es-ES" sz="1400" b="1">
                <a:cs typeface="Arial" charset="0"/>
              </a:rPr>
              <a:t>édrico</a:t>
            </a:r>
            <a:endParaRPr lang="el-GR" sz="1400" b="1">
              <a:cs typeface="Arial" charset="0"/>
            </a:endParaRPr>
          </a:p>
        </p:txBody>
      </p:sp>
      <p:sp>
        <p:nvSpPr>
          <p:cNvPr id="20489" name="Rectangle 2"/>
          <p:cNvSpPr>
            <a:spLocks noChangeArrowheads="1"/>
          </p:cNvSpPr>
          <p:nvPr/>
        </p:nvSpPr>
        <p:spPr bwMode="auto">
          <a:xfrm>
            <a:off x="0" y="-26988"/>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E10C711B-A531-421C-A69C-81EDE46CF826}" type="slidenum">
              <a:rPr lang="es-ES" smtClean="0"/>
              <a:pPr eaLnBrk="1" hangingPunct="1"/>
              <a:t>2</a:t>
            </a:fld>
            <a:endParaRPr lang="es-ES" smtClean="0"/>
          </a:p>
        </p:txBody>
      </p:sp>
      <p:sp>
        <p:nvSpPr>
          <p:cNvPr id="4099" name="Rectangle 4"/>
          <p:cNvSpPr>
            <a:spLocks noChangeArrowheads="1"/>
          </p:cNvSpPr>
          <p:nvPr/>
        </p:nvSpPr>
        <p:spPr bwMode="auto">
          <a:xfrm>
            <a:off x="0" y="-26988"/>
            <a:ext cx="9144000" cy="933451"/>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spcBef>
                <a:spcPct val="5000"/>
              </a:spcBef>
              <a:spcAft>
                <a:spcPct val="5000"/>
              </a:spcAft>
            </a:pPr>
            <a:r>
              <a:rPr lang="es-ES" sz="2400">
                <a:solidFill>
                  <a:schemeClr val="bg1"/>
                </a:solidFill>
              </a:rPr>
              <a:t>21.1 Clasificación de los elementos: metales, no metales y semimetales</a:t>
            </a:r>
          </a:p>
        </p:txBody>
      </p:sp>
      <p:sp>
        <p:nvSpPr>
          <p:cNvPr id="75899" name="Text Box 123"/>
          <p:cNvSpPr txBox="1">
            <a:spLocks noChangeArrowheads="1"/>
          </p:cNvSpPr>
          <p:nvPr/>
        </p:nvSpPr>
        <p:spPr bwMode="auto">
          <a:xfrm>
            <a:off x="395288" y="908050"/>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solidFill>
                  <a:srgbClr val="990000"/>
                </a:solidFill>
              </a:rPr>
              <a:t>Propiedades químicas:</a:t>
            </a:r>
          </a:p>
        </p:txBody>
      </p:sp>
      <p:sp>
        <p:nvSpPr>
          <p:cNvPr id="4101" name="Rectangle 125"/>
          <p:cNvSpPr>
            <a:spLocks noChangeArrowheads="1"/>
          </p:cNvSpPr>
          <p:nvPr/>
        </p:nvSpPr>
        <p:spPr bwMode="auto">
          <a:xfrm>
            <a:off x="395288" y="1274763"/>
            <a:ext cx="5522912" cy="13144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02" name="Text Box 126"/>
          <p:cNvSpPr txBox="1">
            <a:spLocks noChangeArrowheads="1"/>
          </p:cNvSpPr>
          <p:nvPr/>
        </p:nvSpPr>
        <p:spPr bwMode="auto">
          <a:xfrm>
            <a:off x="395288" y="1352550"/>
            <a:ext cx="54467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b="1">
                <a:solidFill>
                  <a:schemeClr val="accent2"/>
                </a:solidFill>
              </a:rPr>
              <a:t>No metales:</a:t>
            </a:r>
            <a:r>
              <a:rPr lang="es-ES"/>
              <a:t> tendencia a ganar electrones para formar aniones o a atraer más los pares de electrones de enlace:</a:t>
            </a:r>
          </a:p>
        </p:txBody>
      </p:sp>
      <p:graphicFrame>
        <p:nvGraphicFramePr>
          <p:cNvPr id="4103" name="Object 127"/>
          <p:cNvGraphicFramePr>
            <a:graphicFrameLocks noChangeAspect="1"/>
          </p:cNvGraphicFramePr>
          <p:nvPr/>
        </p:nvGraphicFramePr>
        <p:xfrm>
          <a:off x="2195513" y="2225675"/>
          <a:ext cx="2540000" cy="266700"/>
        </p:xfrm>
        <a:graphic>
          <a:graphicData uri="http://schemas.openxmlformats.org/presentationml/2006/ole">
            <mc:AlternateContent xmlns:mc="http://schemas.openxmlformats.org/markup-compatibility/2006">
              <mc:Choice xmlns:v="urn:schemas-microsoft-com:vml" Requires="v">
                <p:oleObj spid="_x0000_s4254" name="CS ChemDraw Drawing" r:id="rId3" imgW="2479040" imgH="266700" progId="ChemDraw.Document.4.5">
                  <p:embed/>
                </p:oleObj>
              </mc:Choice>
              <mc:Fallback>
                <p:oleObj name="CS ChemDraw Drawing" r:id="rId3" imgW="2479040" imgH="266700" progId="ChemDraw.Document.4.5">
                  <p:embed/>
                  <p:pic>
                    <p:nvPicPr>
                      <p:cNvPr id="0" name="Object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225675"/>
                        <a:ext cx="2540000" cy="266700"/>
                      </a:xfrm>
                      <a:prstGeom prst="rect">
                        <a:avLst/>
                      </a:prstGeom>
                      <a:solidFill>
                        <a:srgbClr val="FAFE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Rectangle 129"/>
          <p:cNvSpPr>
            <a:spLocks noChangeArrowheads="1"/>
          </p:cNvSpPr>
          <p:nvPr/>
        </p:nvSpPr>
        <p:spPr bwMode="auto">
          <a:xfrm>
            <a:off x="395288" y="2589213"/>
            <a:ext cx="5522912" cy="1343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05" name="Text Box 130"/>
          <p:cNvSpPr txBox="1">
            <a:spLocks noChangeArrowheads="1"/>
          </p:cNvSpPr>
          <p:nvPr/>
        </p:nvSpPr>
        <p:spPr bwMode="auto">
          <a:xfrm>
            <a:off x="395288" y="2660650"/>
            <a:ext cx="52276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b="1">
                <a:solidFill>
                  <a:schemeClr val="accent2"/>
                </a:solidFill>
              </a:rPr>
              <a:t>Metales:</a:t>
            </a:r>
            <a:r>
              <a:rPr lang="es-ES"/>
              <a:t> tendencia a perder electrones para formar cationes o a atraer menos los pares de electrones de enlace:</a:t>
            </a:r>
          </a:p>
        </p:txBody>
      </p:sp>
      <p:graphicFrame>
        <p:nvGraphicFramePr>
          <p:cNvPr id="4106" name="Object 131"/>
          <p:cNvGraphicFramePr>
            <a:graphicFrameLocks noChangeAspect="1"/>
          </p:cNvGraphicFramePr>
          <p:nvPr/>
        </p:nvGraphicFramePr>
        <p:xfrm>
          <a:off x="2159000" y="3573463"/>
          <a:ext cx="2844800" cy="288925"/>
        </p:xfrm>
        <a:graphic>
          <a:graphicData uri="http://schemas.openxmlformats.org/presentationml/2006/ole">
            <mc:AlternateContent xmlns:mc="http://schemas.openxmlformats.org/markup-compatibility/2006">
              <mc:Choice xmlns:v="urn:schemas-microsoft-com:vml" Requires="v">
                <p:oleObj spid="_x0000_s4255" name="CS ChemDraw Drawing" r:id="rId5" imgW="2778760" imgH="289560" progId="ChemDraw.Document.4.5">
                  <p:embed/>
                </p:oleObj>
              </mc:Choice>
              <mc:Fallback>
                <p:oleObj name="CS ChemDraw Drawing" r:id="rId5" imgW="2778760" imgH="289560" progId="ChemDraw.Document.4.5">
                  <p:embed/>
                  <p:pic>
                    <p:nvPicPr>
                      <p:cNvPr id="0" name="Object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3573463"/>
                        <a:ext cx="2844800" cy="288925"/>
                      </a:xfrm>
                      <a:prstGeom prst="rect">
                        <a:avLst/>
                      </a:prstGeom>
                      <a:solidFill>
                        <a:srgbClr val="FAFE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908" name="AutoShape 132"/>
          <p:cNvSpPr>
            <a:spLocks noChangeArrowheads="1"/>
          </p:cNvSpPr>
          <p:nvPr/>
        </p:nvSpPr>
        <p:spPr bwMode="auto">
          <a:xfrm>
            <a:off x="5989638" y="1868488"/>
            <a:ext cx="215900" cy="28892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5909" name="AutoShape 133"/>
          <p:cNvSpPr>
            <a:spLocks noChangeArrowheads="1"/>
          </p:cNvSpPr>
          <p:nvPr/>
        </p:nvSpPr>
        <p:spPr bwMode="auto">
          <a:xfrm>
            <a:off x="5989638" y="2876550"/>
            <a:ext cx="215900" cy="28892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09" name="Rectangle 135"/>
          <p:cNvSpPr>
            <a:spLocks noChangeArrowheads="1"/>
          </p:cNvSpPr>
          <p:nvPr/>
        </p:nvSpPr>
        <p:spPr bwMode="auto">
          <a:xfrm>
            <a:off x="6362700" y="1511300"/>
            <a:ext cx="2444750" cy="1079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10" name="Text Box 136"/>
          <p:cNvSpPr txBox="1">
            <a:spLocks noChangeArrowheads="1"/>
          </p:cNvSpPr>
          <p:nvPr/>
        </p:nvSpPr>
        <p:spPr bwMode="auto">
          <a:xfrm>
            <a:off x="6542088" y="1576388"/>
            <a:ext cx="21415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t>Elementos con alta E.I., alta A.E. y alta </a:t>
            </a:r>
            <a:r>
              <a:rPr lang="es-ES" b="1">
                <a:sym typeface="Symbol" pitchFamily="18" charset="2"/>
              </a:rPr>
              <a:t></a:t>
            </a:r>
          </a:p>
        </p:txBody>
      </p:sp>
      <p:sp>
        <p:nvSpPr>
          <p:cNvPr id="4111" name="Rectangle 138"/>
          <p:cNvSpPr>
            <a:spLocks noChangeArrowheads="1"/>
          </p:cNvSpPr>
          <p:nvPr/>
        </p:nvSpPr>
        <p:spPr bwMode="auto">
          <a:xfrm>
            <a:off x="6375400" y="2589213"/>
            <a:ext cx="2444750" cy="1079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12" name="Text Box 139"/>
          <p:cNvSpPr txBox="1">
            <a:spLocks noChangeArrowheads="1"/>
          </p:cNvSpPr>
          <p:nvPr/>
        </p:nvSpPr>
        <p:spPr bwMode="auto">
          <a:xfrm>
            <a:off x="6503988" y="2636838"/>
            <a:ext cx="22526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t>Elementos con baja E.I., baja A.E. y baja </a:t>
            </a:r>
            <a:r>
              <a:rPr lang="es-ES" b="1">
                <a:sym typeface="Symbol" pitchFamily="18" charset="2"/>
              </a:rPr>
              <a:t></a:t>
            </a:r>
          </a:p>
        </p:txBody>
      </p:sp>
      <p:sp>
        <p:nvSpPr>
          <p:cNvPr id="4113" name="Line 140"/>
          <p:cNvSpPr>
            <a:spLocks noChangeShapeType="1"/>
          </p:cNvSpPr>
          <p:nvPr/>
        </p:nvSpPr>
        <p:spPr bwMode="auto">
          <a:xfrm>
            <a:off x="5730875" y="2589213"/>
            <a:ext cx="773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5917" name="Text Box 141"/>
          <p:cNvSpPr txBox="1">
            <a:spLocks noChangeArrowheads="1"/>
          </p:cNvSpPr>
          <p:nvPr/>
        </p:nvSpPr>
        <p:spPr bwMode="auto">
          <a:xfrm>
            <a:off x="755650" y="4029075"/>
            <a:ext cx="7500938" cy="336550"/>
          </a:xfrm>
          <a:prstGeom prst="rect">
            <a:avLst/>
          </a:prstGeom>
          <a:solidFill>
            <a:srgbClr val="E5FE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“Carácter metálico varía de forma inversa a la electronegatividad o a la E.I.”</a:t>
            </a:r>
          </a:p>
        </p:txBody>
      </p:sp>
      <p:grpSp>
        <p:nvGrpSpPr>
          <p:cNvPr id="4115" name="Group 142"/>
          <p:cNvGrpSpPr>
            <a:grpSpLocks/>
          </p:cNvGrpSpPr>
          <p:nvPr/>
        </p:nvGrpSpPr>
        <p:grpSpPr bwMode="auto">
          <a:xfrm>
            <a:off x="1565275" y="4314825"/>
            <a:ext cx="6742113" cy="2216150"/>
            <a:chOff x="1032" y="2704"/>
            <a:chExt cx="4247" cy="1396"/>
          </a:xfrm>
        </p:grpSpPr>
        <p:sp>
          <p:nvSpPr>
            <p:cNvPr id="4117" name="Text Box 143"/>
            <p:cNvSpPr txBox="1">
              <a:spLocks noChangeArrowheads="1"/>
            </p:cNvSpPr>
            <p:nvPr/>
          </p:nvSpPr>
          <p:spPr bwMode="auto">
            <a:xfrm>
              <a:off x="3442" y="3777"/>
              <a:ext cx="996" cy="231"/>
            </a:xfrm>
            <a:prstGeom prst="rect">
              <a:avLst/>
            </a:prstGeom>
            <a:solidFill>
              <a:srgbClr val="F0BE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Semimetales</a:t>
              </a:r>
            </a:p>
          </p:txBody>
        </p:sp>
        <p:sp>
          <p:nvSpPr>
            <p:cNvPr id="4118" name="Rectangle 144"/>
            <p:cNvSpPr>
              <a:spLocks noChangeArrowheads="1"/>
            </p:cNvSpPr>
            <p:nvPr/>
          </p:nvSpPr>
          <p:spPr bwMode="auto">
            <a:xfrm>
              <a:off x="1032" y="3666"/>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Fr</a:t>
              </a:r>
            </a:p>
          </p:txBody>
        </p:sp>
        <p:sp>
          <p:nvSpPr>
            <p:cNvPr id="4119" name="Rectangle 145"/>
            <p:cNvSpPr>
              <a:spLocks noChangeArrowheads="1"/>
            </p:cNvSpPr>
            <p:nvPr/>
          </p:nvSpPr>
          <p:spPr bwMode="auto">
            <a:xfrm>
              <a:off x="1032"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Cs</a:t>
              </a:r>
            </a:p>
          </p:txBody>
        </p:sp>
        <p:sp>
          <p:nvSpPr>
            <p:cNvPr id="4120" name="Rectangle 146"/>
            <p:cNvSpPr>
              <a:spLocks noChangeArrowheads="1"/>
            </p:cNvSpPr>
            <p:nvPr/>
          </p:nvSpPr>
          <p:spPr bwMode="auto">
            <a:xfrm>
              <a:off x="1032"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Rb</a:t>
              </a:r>
            </a:p>
          </p:txBody>
        </p:sp>
        <p:sp>
          <p:nvSpPr>
            <p:cNvPr id="4121" name="Rectangle 147"/>
            <p:cNvSpPr>
              <a:spLocks noChangeArrowheads="1"/>
            </p:cNvSpPr>
            <p:nvPr/>
          </p:nvSpPr>
          <p:spPr bwMode="auto">
            <a:xfrm>
              <a:off x="1032"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K</a:t>
              </a:r>
            </a:p>
          </p:txBody>
        </p:sp>
        <p:sp>
          <p:nvSpPr>
            <p:cNvPr id="4122" name="Rectangle 148"/>
            <p:cNvSpPr>
              <a:spLocks noChangeArrowheads="1"/>
            </p:cNvSpPr>
            <p:nvPr/>
          </p:nvSpPr>
          <p:spPr bwMode="auto">
            <a:xfrm>
              <a:off x="1032" y="312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Na</a:t>
              </a:r>
            </a:p>
          </p:txBody>
        </p:sp>
        <p:sp>
          <p:nvSpPr>
            <p:cNvPr id="4123" name="Rectangle 149"/>
            <p:cNvSpPr>
              <a:spLocks noChangeArrowheads="1"/>
            </p:cNvSpPr>
            <p:nvPr/>
          </p:nvSpPr>
          <p:spPr bwMode="auto">
            <a:xfrm>
              <a:off x="1032" y="2990"/>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Li</a:t>
              </a:r>
            </a:p>
          </p:txBody>
        </p:sp>
        <p:sp>
          <p:nvSpPr>
            <p:cNvPr id="4124" name="Rectangle 150"/>
            <p:cNvSpPr>
              <a:spLocks noChangeArrowheads="1"/>
            </p:cNvSpPr>
            <p:nvPr/>
          </p:nvSpPr>
          <p:spPr bwMode="auto">
            <a:xfrm>
              <a:off x="1216" y="3666"/>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Ra</a:t>
              </a:r>
            </a:p>
          </p:txBody>
        </p:sp>
        <p:sp>
          <p:nvSpPr>
            <p:cNvPr id="4125" name="Rectangle 151"/>
            <p:cNvSpPr>
              <a:spLocks noChangeArrowheads="1"/>
            </p:cNvSpPr>
            <p:nvPr/>
          </p:nvSpPr>
          <p:spPr bwMode="auto">
            <a:xfrm>
              <a:off x="1216"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Ba</a:t>
              </a:r>
            </a:p>
          </p:txBody>
        </p:sp>
        <p:sp>
          <p:nvSpPr>
            <p:cNvPr id="4126" name="Rectangle 152"/>
            <p:cNvSpPr>
              <a:spLocks noChangeArrowheads="1"/>
            </p:cNvSpPr>
            <p:nvPr/>
          </p:nvSpPr>
          <p:spPr bwMode="auto">
            <a:xfrm>
              <a:off x="1216"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Sr</a:t>
              </a:r>
            </a:p>
          </p:txBody>
        </p:sp>
        <p:sp>
          <p:nvSpPr>
            <p:cNvPr id="4127" name="Rectangle 153"/>
            <p:cNvSpPr>
              <a:spLocks noChangeArrowheads="1"/>
            </p:cNvSpPr>
            <p:nvPr/>
          </p:nvSpPr>
          <p:spPr bwMode="auto">
            <a:xfrm>
              <a:off x="1216"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Ca</a:t>
              </a:r>
            </a:p>
          </p:txBody>
        </p:sp>
        <p:sp>
          <p:nvSpPr>
            <p:cNvPr id="4128" name="Rectangle 154"/>
            <p:cNvSpPr>
              <a:spLocks noChangeArrowheads="1"/>
            </p:cNvSpPr>
            <p:nvPr/>
          </p:nvSpPr>
          <p:spPr bwMode="auto">
            <a:xfrm>
              <a:off x="1216" y="312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Mg</a:t>
              </a:r>
            </a:p>
          </p:txBody>
        </p:sp>
        <p:sp>
          <p:nvSpPr>
            <p:cNvPr id="4129" name="Rectangle 155"/>
            <p:cNvSpPr>
              <a:spLocks noChangeArrowheads="1"/>
            </p:cNvSpPr>
            <p:nvPr/>
          </p:nvSpPr>
          <p:spPr bwMode="auto">
            <a:xfrm>
              <a:off x="1216" y="2990"/>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Be</a:t>
              </a:r>
            </a:p>
          </p:txBody>
        </p:sp>
        <p:sp>
          <p:nvSpPr>
            <p:cNvPr id="4130" name="Rectangle 156"/>
            <p:cNvSpPr>
              <a:spLocks noChangeArrowheads="1"/>
            </p:cNvSpPr>
            <p:nvPr/>
          </p:nvSpPr>
          <p:spPr bwMode="auto">
            <a:xfrm>
              <a:off x="1399" y="3666"/>
              <a:ext cx="183"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Ac</a:t>
              </a:r>
            </a:p>
          </p:txBody>
        </p:sp>
        <p:sp>
          <p:nvSpPr>
            <p:cNvPr id="4131" name="Rectangle 157"/>
            <p:cNvSpPr>
              <a:spLocks noChangeArrowheads="1"/>
            </p:cNvSpPr>
            <p:nvPr/>
          </p:nvSpPr>
          <p:spPr bwMode="auto">
            <a:xfrm>
              <a:off x="1399"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La</a:t>
              </a:r>
            </a:p>
          </p:txBody>
        </p:sp>
        <p:sp>
          <p:nvSpPr>
            <p:cNvPr id="4132" name="Rectangle 158"/>
            <p:cNvSpPr>
              <a:spLocks noChangeArrowheads="1"/>
            </p:cNvSpPr>
            <p:nvPr/>
          </p:nvSpPr>
          <p:spPr bwMode="auto">
            <a:xfrm>
              <a:off x="1399"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Y</a:t>
              </a:r>
            </a:p>
          </p:txBody>
        </p:sp>
        <p:sp>
          <p:nvSpPr>
            <p:cNvPr id="4133" name="Rectangle 159"/>
            <p:cNvSpPr>
              <a:spLocks noChangeArrowheads="1"/>
            </p:cNvSpPr>
            <p:nvPr/>
          </p:nvSpPr>
          <p:spPr bwMode="auto">
            <a:xfrm>
              <a:off x="1399" y="326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Sc</a:t>
              </a:r>
            </a:p>
          </p:txBody>
        </p:sp>
        <p:sp>
          <p:nvSpPr>
            <p:cNvPr id="4134" name="Rectangle 160"/>
            <p:cNvSpPr>
              <a:spLocks noChangeArrowheads="1"/>
            </p:cNvSpPr>
            <p:nvPr/>
          </p:nvSpPr>
          <p:spPr bwMode="auto">
            <a:xfrm>
              <a:off x="1582" y="3666"/>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1400"/>
            </a:p>
          </p:txBody>
        </p:sp>
        <p:sp>
          <p:nvSpPr>
            <p:cNvPr id="4135" name="Rectangle 161"/>
            <p:cNvSpPr>
              <a:spLocks noChangeArrowheads="1"/>
            </p:cNvSpPr>
            <p:nvPr/>
          </p:nvSpPr>
          <p:spPr bwMode="auto">
            <a:xfrm>
              <a:off x="1582"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Hf</a:t>
              </a:r>
            </a:p>
          </p:txBody>
        </p:sp>
        <p:sp>
          <p:nvSpPr>
            <p:cNvPr id="4136" name="Rectangle 162"/>
            <p:cNvSpPr>
              <a:spLocks noChangeArrowheads="1"/>
            </p:cNvSpPr>
            <p:nvPr/>
          </p:nvSpPr>
          <p:spPr bwMode="auto">
            <a:xfrm>
              <a:off x="1582"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Zr</a:t>
              </a:r>
            </a:p>
          </p:txBody>
        </p:sp>
        <p:sp>
          <p:nvSpPr>
            <p:cNvPr id="4137" name="Rectangle 163"/>
            <p:cNvSpPr>
              <a:spLocks noChangeArrowheads="1"/>
            </p:cNvSpPr>
            <p:nvPr/>
          </p:nvSpPr>
          <p:spPr bwMode="auto">
            <a:xfrm>
              <a:off x="1582"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Ti</a:t>
              </a:r>
            </a:p>
          </p:txBody>
        </p:sp>
        <p:sp>
          <p:nvSpPr>
            <p:cNvPr id="4138" name="Rectangle 164"/>
            <p:cNvSpPr>
              <a:spLocks noChangeArrowheads="1"/>
            </p:cNvSpPr>
            <p:nvPr/>
          </p:nvSpPr>
          <p:spPr bwMode="auto">
            <a:xfrm>
              <a:off x="1766" y="3666"/>
              <a:ext cx="183"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39" name="Rectangle 165"/>
            <p:cNvSpPr>
              <a:spLocks noChangeArrowheads="1"/>
            </p:cNvSpPr>
            <p:nvPr/>
          </p:nvSpPr>
          <p:spPr bwMode="auto">
            <a:xfrm>
              <a:off x="1766"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Ta</a:t>
              </a:r>
            </a:p>
          </p:txBody>
        </p:sp>
        <p:sp>
          <p:nvSpPr>
            <p:cNvPr id="4140" name="Rectangle 166"/>
            <p:cNvSpPr>
              <a:spLocks noChangeArrowheads="1"/>
            </p:cNvSpPr>
            <p:nvPr/>
          </p:nvSpPr>
          <p:spPr bwMode="auto">
            <a:xfrm>
              <a:off x="1766"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Nb</a:t>
              </a:r>
            </a:p>
          </p:txBody>
        </p:sp>
        <p:sp>
          <p:nvSpPr>
            <p:cNvPr id="4141" name="Rectangle 167"/>
            <p:cNvSpPr>
              <a:spLocks noChangeArrowheads="1"/>
            </p:cNvSpPr>
            <p:nvPr/>
          </p:nvSpPr>
          <p:spPr bwMode="auto">
            <a:xfrm>
              <a:off x="1766" y="326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V</a:t>
              </a:r>
            </a:p>
          </p:txBody>
        </p:sp>
        <p:sp>
          <p:nvSpPr>
            <p:cNvPr id="4142" name="Rectangle 168"/>
            <p:cNvSpPr>
              <a:spLocks noChangeArrowheads="1"/>
            </p:cNvSpPr>
            <p:nvPr/>
          </p:nvSpPr>
          <p:spPr bwMode="auto">
            <a:xfrm>
              <a:off x="1949" y="3666"/>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43" name="Rectangle 169"/>
            <p:cNvSpPr>
              <a:spLocks noChangeArrowheads="1"/>
            </p:cNvSpPr>
            <p:nvPr/>
          </p:nvSpPr>
          <p:spPr bwMode="auto">
            <a:xfrm>
              <a:off x="1949"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W</a:t>
              </a:r>
            </a:p>
          </p:txBody>
        </p:sp>
        <p:sp>
          <p:nvSpPr>
            <p:cNvPr id="4144" name="Rectangle 170"/>
            <p:cNvSpPr>
              <a:spLocks noChangeArrowheads="1"/>
            </p:cNvSpPr>
            <p:nvPr/>
          </p:nvSpPr>
          <p:spPr bwMode="auto">
            <a:xfrm>
              <a:off x="1949"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Mo</a:t>
              </a:r>
            </a:p>
          </p:txBody>
        </p:sp>
        <p:sp>
          <p:nvSpPr>
            <p:cNvPr id="4145" name="Rectangle 171"/>
            <p:cNvSpPr>
              <a:spLocks noChangeArrowheads="1"/>
            </p:cNvSpPr>
            <p:nvPr/>
          </p:nvSpPr>
          <p:spPr bwMode="auto">
            <a:xfrm>
              <a:off x="1949"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Cr</a:t>
              </a:r>
            </a:p>
          </p:txBody>
        </p:sp>
        <p:sp>
          <p:nvSpPr>
            <p:cNvPr id="4146" name="Rectangle 172"/>
            <p:cNvSpPr>
              <a:spLocks noChangeArrowheads="1"/>
            </p:cNvSpPr>
            <p:nvPr/>
          </p:nvSpPr>
          <p:spPr bwMode="auto">
            <a:xfrm>
              <a:off x="2133"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Re</a:t>
              </a:r>
            </a:p>
          </p:txBody>
        </p:sp>
        <p:sp>
          <p:nvSpPr>
            <p:cNvPr id="4147" name="Rectangle 173"/>
            <p:cNvSpPr>
              <a:spLocks noChangeArrowheads="1"/>
            </p:cNvSpPr>
            <p:nvPr/>
          </p:nvSpPr>
          <p:spPr bwMode="auto">
            <a:xfrm>
              <a:off x="2133"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Tc</a:t>
              </a:r>
            </a:p>
          </p:txBody>
        </p:sp>
        <p:sp>
          <p:nvSpPr>
            <p:cNvPr id="4148" name="Rectangle 174"/>
            <p:cNvSpPr>
              <a:spLocks noChangeArrowheads="1"/>
            </p:cNvSpPr>
            <p:nvPr/>
          </p:nvSpPr>
          <p:spPr bwMode="auto">
            <a:xfrm>
              <a:off x="2133" y="326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Mn</a:t>
              </a:r>
            </a:p>
          </p:txBody>
        </p:sp>
        <p:sp>
          <p:nvSpPr>
            <p:cNvPr id="4149" name="Rectangle 175"/>
            <p:cNvSpPr>
              <a:spLocks noChangeArrowheads="1"/>
            </p:cNvSpPr>
            <p:nvPr/>
          </p:nvSpPr>
          <p:spPr bwMode="auto">
            <a:xfrm>
              <a:off x="3416"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Pb</a:t>
              </a:r>
            </a:p>
          </p:txBody>
        </p:sp>
        <p:sp>
          <p:nvSpPr>
            <p:cNvPr id="4150" name="Rectangle 176"/>
            <p:cNvSpPr>
              <a:spLocks noChangeArrowheads="1"/>
            </p:cNvSpPr>
            <p:nvPr/>
          </p:nvSpPr>
          <p:spPr bwMode="auto">
            <a:xfrm>
              <a:off x="2316"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Os</a:t>
              </a:r>
            </a:p>
          </p:txBody>
        </p:sp>
        <p:sp>
          <p:nvSpPr>
            <p:cNvPr id="4151" name="Rectangle 177"/>
            <p:cNvSpPr>
              <a:spLocks noChangeArrowheads="1"/>
            </p:cNvSpPr>
            <p:nvPr/>
          </p:nvSpPr>
          <p:spPr bwMode="auto">
            <a:xfrm>
              <a:off x="2316"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Ru</a:t>
              </a:r>
            </a:p>
          </p:txBody>
        </p:sp>
        <p:sp>
          <p:nvSpPr>
            <p:cNvPr id="4152" name="Rectangle 178"/>
            <p:cNvSpPr>
              <a:spLocks noChangeArrowheads="1"/>
            </p:cNvSpPr>
            <p:nvPr/>
          </p:nvSpPr>
          <p:spPr bwMode="auto">
            <a:xfrm>
              <a:off x="2316"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Fe</a:t>
              </a:r>
            </a:p>
          </p:txBody>
        </p:sp>
        <p:sp>
          <p:nvSpPr>
            <p:cNvPr id="4153" name="Rectangle 179"/>
            <p:cNvSpPr>
              <a:spLocks noChangeArrowheads="1"/>
            </p:cNvSpPr>
            <p:nvPr/>
          </p:nvSpPr>
          <p:spPr bwMode="auto">
            <a:xfrm>
              <a:off x="3599"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Bi</a:t>
              </a:r>
            </a:p>
          </p:txBody>
        </p:sp>
        <p:sp>
          <p:nvSpPr>
            <p:cNvPr id="4154" name="Rectangle 180"/>
            <p:cNvSpPr>
              <a:spLocks noChangeArrowheads="1"/>
            </p:cNvSpPr>
            <p:nvPr/>
          </p:nvSpPr>
          <p:spPr bwMode="auto">
            <a:xfrm>
              <a:off x="2499"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Ir</a:t>
              </a:r>
            </a:p>
          </p:txBody>
        </p:sp>
        <p:sp>
          <p:nvSpPr>
            <p:cNvPr id="4155" name="Rectangle 181"/>
            <p:cNvSpPr>
              <a:spLocks noChangeArrowheads="1"/>
            </p:cNvSpPr>
            <p:nvPr/>
          </p:nvSpPr>
          <p:spPr bwMode="auto">
            <a:xfrm>
              <a:off x="2499"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Rh</a:t>
              </a:r>
            </a:p>
          </p:txBody>
        </p:sp>
        <p:sp>
          <p:nvSpPr>
            <p:cNvPr id="4156" name="Rectangle 182"/>
            <p:cNvSpPr>
              <a:spLocks noChangeArrowheads="1"/>
            </p:cNvSpPr>
            <p:nvPr/>
          </p:nvSpPr>
          <p:spPr bwMode="auto">
            <a:xfrm>
              <a:off x="2499" y="326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Co</a:t>
              </a:r>
            </a:p>
          </p:txBody>
        </p:sp>
        <p:sp>
          <p:nvSpPr>
            <p:cNvPr id="4157" name="Rectangle 183"/>
            <p:cNvSpPr>
              <a:spLocks noChangeArrowheads="1"/>
            </p:cNvSpPr>
            <p:nvPr/>
          </p:nvSpPr>
          <p:spPr bwMode="auto">
            <a:xfrm>
              <a:off x="3783"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Po</a:t>
              </a:r>
            </a:p>
          </p:txBody>
        </p:sp>
        <p:sp>
          <p:nvSpPr>
            <p:cNvPr id="4158" name="Rectangle 184"/>
            <p:cNvSpPr>
              <a:spLocks noChangeArrowheads="1"/>
            </p:cNvSpPr>
            <p:nvPr/>
          </p:nvSpPr>
          <p:spPr bwMode="auto">
            <a:xfrm>
              <a:off x="2682"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Pt</a:t>
              </a:r>
            </a:p>
          </p:txBody>
        </p:sp>
        <p:sp>
          <p:nvSpPr>
            <p:cNvPr id="4159" name="Rectangle 185"/>
            <p:cNvSpPr>
              <a:spLocks noChangeArrowheads="1"/>
            </p:cNvSpPr>
            <p:nvPr/>
          </p:nvSpPr>
          <p:spPr bwMode="auto">
            <a:xfrm>
              <a:off x="2682"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Pd</a:t>
              </a:r>
            </a:p>
          </p:txBody>
        </p:sp>
        <p:sp>
          <p:nvSpPr>
            <p:cNvPr id="4160" name="Rectangle 186"/>
            <p:cNvSpPr>
              <a:spLocks noChangeArrowheads="1"/>
            </p:cNvSpPr>
            <p:nvPr/>
          </p:nvSpPr>
          <p:spPr bwMode="auto">
            <a:xfrm>
              <a:off x="2682"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Ni</a:t>
              </a:r>
            </a:p>
          </p:txBody>
        </p:sp>
        <p:sp>
          <p:nvSpPr>
            <p:cNvPr id="4161" name="Rectangle 187"/>
            <p:cNvSpPr>
              <a:spLocks noChangeArrowheads="1"/>
            </p:cNvSpPr>
            <p:nvPr/>
          </p:nvSpPr>
          <p:spPr bwMode="auto">
            <a:xfrm>
              <a:off x="3966" y="3531"/>
              <a:ext cx="184" cy="135"/>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At</a:t>
              </a:r>
            </a:p>
          </p:txBody>
        </p:sp>
        <p:sp>
          <p:nvSpPr>
            <p:cNvPr id="4162" name="Rectangle 188"/>
            <p:cNvSpPr>
              <a:spLocks noChangeArrowheads="1"/>
            </p:cNvSpPr>
            <p:nvPr/>
          </p:nvSpPr>
          <p:spPr bwMode="auto">
            <a:xfrm>
              <a:off x="2866" y="353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Au</a:t>
              </a:r>
            </a:p>
          </p:txBody>
        </p:sp>
        <p:sp>
          <p:nvSpPr>
            <p:cNvPr id="4163" name="Rectangle 189"/>
            <p:cNvSpPr>
              <a:spLocks noChangeArrowheads="1"/>
            </p:cNvSpPr>
            <p:nvPr/>
          </p:nvSpPr>
          <p:spPr bwMode="auto">
            <a:xfrm>
              <a:off x="2866"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Ag</a:t>
              </a:r>
            </a:p>
          </p:txBody>
        </p:sp>
        <p:sp>
          <p:nvSpPr>
            <p:cNvPr id="4164" name="Rectangle 190"/>
            <p:cNvSpPr>
              <a:spLocks noChangeArrowheads="1"/>
            </p:cNvSpPr>
            <p:nvPr/>
          </p:nvSpPr>
          <p:spPr bwMode="auto">
            <a:xfrm>
              <a:off x="2866"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Cu</a:t>
              </a:r>
            </a:p>
          </p:txBody>
        </p:sp>
        <p:sp>
          <p:nvSpPr>
            <p:cNvPr id="4165" name="Rectangle 191"/>
            <p:cNvSpPr>
              <a:spLocks noChangeArrowheads="1"/>
            </p:cNvSpPr>
            <p:nvPr/>
          </p:nvSpPr>
          <p:spPr bwMode="auto">
            <a:xfrm>
              <a:off x="4149" y="3531"/>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Rn</a:t>
              </a:r>
            </a:p>
          </p:txBody>
        </p:sp>
        <p:sp>
          <p:nvSpPr>
            <p:cNvPr id="4166" name="Rectangle 192"/>
            <p:cNvSpPr>
              <a:spLocks noChangeArrowheads="1"/>
            </p:cNvSpPr>
            <p:nvPr/>
          </p:nvSpPr>
          <p:spPr bwMode="auto">
            <a:xfrm>
              <a:off x="3050"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Hg</a:t>
              </a:r>
            </a:p>
          </p:txBody>
        </p:sp>
        <p:sp>
          <p:nvSpPr>
            <p:cNvPr id="4167" name="Rectangle 193"/>
            <p:cNvSpPr>
              <a:spLocks noChangeArrowheads="1"/>
            </p:cNvSpPr>
            <p:nvPr/>
          </p:nvSpPr>
          <p:spPr bwMode="auto">
            <a:xfrm>
              <a:off x="3050"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Cd</a:t>
              </a:r>
            </a:p>
          </p:txBody>
        </p:sp>
        <p:sp>
          <p:nvSpPr>
            <p:cNvPr id="4168" name="Rectangle 194"/>
            <p:cNvSpPr>
              <a:spLocks noChangeArrowheads="1"/>
            </p:cNvSpPr>
            <p:nvPr/>
          </p:nvSpPr>
          <p:spPr bwMode="auto">
            <a:xfrm>
              <a:off x="3050" y="326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Zn</a:t>
              </a:r>
            </a:p>
          </p:txBody>
        </p:sp>
        <p:sp>
          <p:nvSpPr>
            <p:cNvPr id="4169" name="Rectangle 195"/>
            <p:cNvSpPr>
              <a:spLocks noChangeArrowheads="1"/>
            </p:cNvSpPr>
            <p:nvPr/>
          </p:nvSpPr>
          <p:spPr bwMode="auto">
            <a:xfrm>
              <a:off x="3416" y="3396"/>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Sn</a:t>
              </a:r>
            </a:p>
          </p:txBody>
        </p:sp>
        <p:sp>
          <p:nvSpPr>
            <p:cNvPr id="4170" name="Rectangle 196"/>
            <p:cNvSpPr>
              <a:spLocks noChangeArrowheads="1"/>
            </p:cNvSpPr>
            <p:nvPr/>
          </p:nvSpPr>
          <p:spPr bwMode="auto">
            <a:xfrm>
              <a:off x="3598"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Sb</a:t>
              </a:r>
            </a:p>
          </p:txBody>
        </p:sp>
        <p:sp>
          <p:nvSpPr>
            <p:cNvPr id="4171" name="Rectangle 197"/>
            <p:cNvSpPr>
              <a:spLocks noChangeArrowheads="1"/>
            </p:cNvSpPr>
            <p:nvPr/>
          </p:nvSpPr>
          <p:spPr bwMode="auto">
            <a:xfrm>
              <a:off x="3782" y="3396"/>
              <a:ext cx="184" cy="135"/>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Te</a:t>
              </a:r>
            </a:p>
          </p:txBody>
        </p:sp>
        <p:sp>
          <p:nvSpPr>
            <p:cNvPr id="4172" name="Rectangle 198"/>
            <p:cNvSpPr>
              <a:spLocks noChangeArrowheads="1"/>
            </p:cNvSpPr>
            <p:nvPr/>
          </p:nvSpPr>
          <p:spPr bwMode="auto">
            <a:xfrm>
              <a:off x="3966" y="3396"/>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a:t>
              </a:r>
            </a:p>
          </p:txBody>
        </p:sp>
        <p:sp>
          <p:nvSpPr>
            <p:cNvPr id="4173" name="Rectangle 199"/>
            <p:cNvSpPr>
              <a:spLocks noChangeArrowheads="1"/>
            </p:cNvSpPr>
            <p:nvPr/>
          </p:nvSpPr>
          <p:spPr bwMode="auto">
            <a:xfrm>
              <a:off x="4149" y="3396"/>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Xe</a:t>
              </a:r>
            </a:p>
          </p:txBody>
        </p:sp>
        <p:sp>
          <p:nvSpPr>
            <p:cNvPr id="4174" name="Rectangle 200"/>
            <p:cNvSpPr>
              <a:spLocks noChangeArrowheads="1"/>
            </p:cNvSpPr>
            <p:nvPr/>
          </p:nvSpPr>
          <p:spPr bwMode="auto">
            <a:xfrm>
              <a:off x="3416" y="3261"/>
              <a:ext cx="183" cy="135"/>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Ge</a:t>
              </a:r>
            </a:p>
          </p:txBody>
        </p:sp>
        <p:sp>
          <p:nvSpPr>
            <p:cNvPr id="4175" name="Rectangle 201"/>
            <p:cNvSpPr>
              <a:spLocks noChangeArrowheads="1"/>
            </p:cNvSpPr>
            <p:nvPr/>
          </p:nvSpPr>
          <p:spPr bwMode="auto">
            <a:xfrm>
              <a:off x="3598" y="3261"/>
              <a:ext cx="184" cy="135"/>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As</a:t>
              </a:r>
            </a:p>
          </p:txBody>
        </p:sp>
        <p:sp>
          <p:nvSpPr>
            <p:cNvPr id="4176" name="Rectangle 202"/>
            <p:cNvSpPr>
              <a:spLocks noChangeArrowheads="1"/>
            </p:cNvSpPr>
            <p:nvPr/>
          </p:nvSpPr>
          <p:spPr bwMode="auto">
            <a:xfrm>
              <a:off x="3782" y="3261"/>
              <a:ext cx="184"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Se</a:t>
              </a:r>
            </a:p>
          </p:txBody>
        </p:sp>
        <p:sp>
          <p:nvSpPr>
            <p:cNvPr id="4177" name="Rectangle 203"/>
            <p:cNvSpPr>
              <a:spLocks noChangeArrowheads="1"/>
            </p:cNvSpPr>
            <p:nvPr/>
          </p:nvSpPr>
          <p:spPr bwMode="auto">
            <a:xfrm>
              <a:off x="3966" y="3261"/>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Br</a:t>
              </a:r>
            </a:p>
          </p:txBody>
        </p:sp>
        <p:sp>
          <p:nvSpPr>
            <p:cNvPr id="4178" name="Rectangle 204"/>
            <p:cNvSpPr>
              <a:spLocks noChangeArrowheads="1"/>
            </p:cNvSpPr>
            <p:nvPr/>
          </p:nvSpPr>
          <p:spPr bwMode="auto">
            <a:xfrm>
              <a:off x="4149" y="3261"/>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Kr</a:t>
              </a:r>
            </a:p>
          </p:txBody>
        </p:sp>
        <p:sp>
          <p:nvSpPr>
            <p:cNvPr id="4179" name="Rectangle 205"/>
            <p:cNvSpPr>
              <a:spLocks noChangeArrowheads="1"/>
            </p:cNvSpPr>
            <p:nvPr/>
          </p:nvSpPr>
          <p:spPr bwMode="auto">
            <a:xfrm>
              <a:off x="3416" y="3125"/>
              <a:ext cx="183" cy="136"/>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Si</a:t>
              </a:r>
            </a:p>
          </p:txBody>
        </p:sp>
        <p:sp>
          <p:nvSpPr>
            <p:cNvPr id="4180" name="Rectangle 206"/>
            <p:cNvSpPr>
              <a:spLocks noChangeArrowheads="1"/>
            </p:cNvSpPr>
            <p:nvPr/>
          </p:nvSpPr>
          <p:spPr bwMode="auto">
            <a:xfrm>
              <a:off x="3598" y="3125"/>
              <a:ext cx="184"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a:t>
              </a:r>
            </a:p>
          </p:txBody>
        </p:sp>
        <p:sp>
          <p:nvSpPr>
            <p:cNvPr id="4181" name="Rectangle 207"/>
            <p:cNvSpPr>
              <a:spLocks noChangeArrowheads="1"/>
            </p:cNvSpPr>
            <p:nvPr/>
          </p:nvSpPr>
          <p:spPr bwMode="auto">
            <a:xfrm>
              <a:off x="3782" y="3125"/>
              <a:ext cx="184"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a:t>
              </a:r>
            </a:p>
          </p:txBody>
        </p:sp>
        <p:sp>
          <p:nvSpPr>
            <p:cNvPr id="4182" name="Rectangle 208"/>
            <p:cNvSpPr>
              <a:spLocks noChangeArrowheads="1"/>
            </p:cNvSpPr>
            <p:nvPr/>
          </p:nvSpPr>
          <p:spPr bwMode="auto">
            <a:xfrm>
              <a:off x="3966" y="3125"/>
              <a:ext cx="183"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Cl</a:t>
              </a:r>
            </a:p>
          </p:txBody>
        </p:sp>
        <p:sp>
          <p:nvSpPr>
            <p:cNvPr id="4183" name="Rectangle 209"/>
            <p:cNvSpPr>
              <a:spLocks noChangeArrowheads="1"/>
            </p:cNvSpPr>
            <p:nvPr/>
          </p:nvSpPr>
          <p:spPr bwMode="auto">
            <a:xfrm>
              <a:off x="4149" y="3125"/>
              <a:ext cx="183"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Ar</a:t>
              </a:r>
            </a:p>
          </p:txBody>
        </p:sp>
        <p:sp>
          <p:nvSpPr>
            <p:cNvPr id="4184" name="Rectangle 210"/>
            <p:cNvSpPr>
              <a:spLocks noChangeArrowheads="1"/>
            </p:cNvSpPr>
            <p:nvPr/>
          </p:nvSpPr>
          <p:spPr bwMode="auto">
            <a:xfrm>
              <a:off x="3416" y="2990"/>
              <a:ext cx="183"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a:t>
              </a:r>
            </a:p>
          </p:txBody>
        </p:sp>
        <p:sp>
          <p:nvSpPr>
            <p:cNvPr id="4185" name="Rectangle 211"/>
            <p:cNvSpPr>
              <a:spLocks noChangeArrowheads="1"/>
            </p:cNvSpPr>
            <p:nvPr/>
          </p:nvSpPr>
          <p:spPr bwMode="auto">
            <a:xfrm>
              <a:off x="3598" y="2990"/>
              <a:ext cx="184"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a:t>
              </a:r>
            </a:p>
          </p:txBody>
        </p:sp>
        <p:sp>
          <p:nvSpPr>
            <p:cNvPr id="4186" name="Rectangle 212"/>
            <p:cNvSpPr>
              <a:spLocks noChangeArrowheads="1"/>
            </p:cNvSpPr>
            <p:nvPr/>
          </p:nvSpPr>
          <p:spPr bwMode="auto">
            <a:xfrm>
              <a:off x="3782" y="2990"/>
              <a:ext cx="184"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O</a:t>
              </a:r>
            </a:p>
          </p:txBody>
        </p:sp>
        <p:sp>
          <p:nvSpPr>
            <p:cNvPr id="4187" name="Rectangle 213"/>
            <p:cNvSpPr>
              <a:spLocks noChangeArrowheads="1"/>
            </p:cNvSpPr>
            <p:nvPr/>
          </p:nvSpPr>
          <p:spPr bwMode="auto">
            <a:xfrm>
              <a:off x="3966" y="2990"/>
              <a:ext cx="183"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a:t>
              </a:r>
            </a:p>
          </p:txBody>
        </p:sp>
        <p:sp>
          <p:nvSpPr>
            <p:cNvPr id="4188" name="Rectangle 214"/>
            <p:cNvSpPr>
              <a:spLocks noChangeArrowheads="1"/>
            </p:cNvSpPr>
            <p:nvPr/>
          </p:nvSpPr>
          <p:spPr bwMode="auto">
            <a:xfrm>
              <a:off x="4149" y="2990"/>
              <a:ext cx="183" cy="136"/>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Ne</a:t>
              </a:r>
            </a:p>
          </p:txBody>
        </p:sp>
        <p:sp>
          <p:nvSpPr>
            <p:cNvPr id="4189" name="Text Box 215"/>
            <p:cNvSpPr txBox="1">
              <a:spLocks noChangeArrowheads="1"/>
            </p:cNvSpPr>
            <p:nvPr/>
          </p:nvSpPr>
          <p:spPr bwMode="auto">
            <a:xfrm>
              <a:off x="1032" y="271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1</a:t>
              </a:r>
            </a:p>
          </p:txBody>
        </p:sp>
        <p:sp>
          <p:nvSpPr>
            <p:cNvPr id="4190" name="Text Box 216"/>
            <p:cNvSpPr txBox="1">
              <a:spLocks noChangeArrowheads="1"/>
            </p:cNvSpPr>
            <p:nvPr/>
          </p:nvSpPr>
          <p:spPr bwMode="auto">
            <a:xfrm>
              <a:off x="1238" y="284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2</a:t>
              </a:r>
            </a:p>
          </p:txBody>
        </p:sp>
        <p:sp>
          <p:nvSpPr>
            <p:cNvPr id="4191" name="Text Box 217"/>
            <p:cNvSpPr txBox="1">
              <a:spLocks noChangeArrowheads="1"/>
            </p:cNvSpPr>
            <p:nvPr/>
          </p:nvSpPr>
          <p:spPr bwMode="auto">
            <a:xfrm>
              <a:off x="1399" y="3113"/>
              <a:ext cx="1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3</a:t>
              </a:r>
            </a:p>
          </p:txBody>
        </p:sp>
        <p:sp>
          <p:nvSpPr>
            <p:cNvPr id="4192" name="Rectangle 218"/>
            <p:cNvSpPr>
              <a:spLocks noChangeArrowheads="1"/>
            </p:cNvSpPr>
            <p:nvPr/>
          </p:nvSpPr>
          <p:spPr bwMode="auto">
            <a:xfrm>
              <a:off x="4149" y="2855"/>
              <a:ext cx="183"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He</a:t>
              </a:r>
            </a:p>
          </p:txBody>
        </p:sp>
        <p:sp>
          <p:nvSpPr>
            <p:cNvPr id="4193" name="Rectangle 219"/>
            <p:cNvSpPr>
              <a:spLocks noChangeArrowheads="1"/>
            </p:cNvSpPr>
            <p:nvPr/>
          </p:nvSpPr>
          <p:spPr bwMode="auto">
            <a:xfrm>
              <a:off x="1032" y="2855"/>
              <a:ext cx="184" cy="135"/>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a:t>
              </a:r>
            </a:p>
          </p:txBody>
        </p:sp>
        <p:sp>
          <p:nvSpPr>
            <p:cNvPr id="4194" name="Text Box 220"/>
            <p:cNvSpPr txBox="1">
              <a:spLocks noChangeArrowheads="1"/>
            </p:cNvSpPr>
            <p:nvPr/>
          </p:nvSpPr>
          <p:spPr bwMode="auto">
            <a:xfrm>
              <a:off x="3180" y="2848"/>
              <a:ext cx="9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13   14   15  16   17</a:t>
              </a:r>
            </a:p>
          </p:txBody>
        </p:sp>
        <p:sp>
          <p:nvSpPr>
            <p:cNvPr id="4195" name="Text Box 221"/>
            <p:cNvSpPr txBox="1">
              <a:spLocks noChangeArrowheads="1"/>
            </p:cNvSpPr>
            <p:nvPr/>
          </p:nvSpPr>
          <p:spPr bwMode="auto">
            <a:xfrm>
              <a:off x="4108" y="270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 </a:t>
              </a:r>
              <a:r>
                <a:rPr lang="es-ES" sz="1200" b="1"/>
                <a:t>18</a:t>
              </a:r>
            </a:p>
          </p:txBody>
        </p:sp>
        <p:sp>
          <p:nvSpPr>
            <p:cNvPr id="4196" name="Rectangle 222"/>
            <p:cNvSpPr>
              <a:spLocks noChangeArrowheads="1"/>
            </p:cNvSpPr>
            <p:nvPr/>
          </p:nvSpPr>
          <p:spPr bwMode="auto">
            <a:xfrm>
              <a:off x="3233" y="3531"/>
              <a:ext cx="183"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Tl</a:t>
              </a:r>
            </a:p>
          </p:txBody>
        </p:sp>
        <p:sp>
          <p:nvSpPr>
            <p:cNvPr id="4197" name="Rectangle 223"/>
            <p:cNvSpPr>
              <a:spLocks noChangeArrowheads="1"/>
            </p:cNvSpPr>
            <p:nvPr/>
          </p:nvSpPr>
          <p:spPr bwMode="auto">
            <a:xfrm>
              <a:off x="3232" y="3396"/>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In</a:t>
              </a:r>
            </a:p>
          </p:txBody>
        </p:sp>
        <p:sp>
          <p:nvSpPr>
            <p:cNvPr id="4198" name="Rectangle 224"/>
            <p:cNvSpPr>
              <a:spLocks noChangeArrowheads="1"/>
            </p:cNvSpPr>
            <p:nvPr/>
          </p:nvSpPr>
          <p:spPr bwMode="auto">
            <a:xfrm>
              <a:off x="3232" y="3261"/>
              <a:ext cx="184" cy="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Ga</a:t>
              </a:r>
            </a:p>
          </p:txBody>
        </p:sp>
        <p:sp>
          <p:nvSpPr>
            <p:cNvPr id="4199" name="Rectangle 225"/>
            <p:cNvSpPr>
              <a:spLocks noChangeArrowheads="1"/>
            </p:cNvSpPr>
            <p:nvPr/>
          </p:nvSpPr>
          <p:spPr bwMode="auto">
            <a:xfrm>
              <a:off x="3232" y="3125"/>
              <a:ext cx="184"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Al</a:t>
              </a:r>
            </a:p>
          </p:txBody>
        </p:sp>
        <p:sp>
          <p:nvSpPr>
            <p:cNvPr id="4200" name="Rectangle 226"/>
            <p:cNvSpPr>
              <a:spLocks noChangeArrowheads="1"/>
            </p:cNvSpPr>
            <p:nvPr/>
          </p:nvSpPr>
          <p:spPr bwMode="auto">
            <a:xfrm>
              <a:off x="3232" y="2989"/>
              <a:ext cx="184" cy="136"/>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a:t>
              </a:r>
            </a:p>
          </p:txBody>
        </p:sp>
        <p:sp>
          <p:nvSpPr>
            <p:cNvPr id="4201" name="Line 227"/>
            <p:cNvSpPr>
              <a:spLocks noChangeShapeType="1"/>
            </p:cNvSpPr>
            <p:nvPr/>
          </p:nvSpPr>
          <p:spPr bwMode="auto">
            <a:xfrm>
              <a:off x="3232" y="3126"/>
              <a:ext cx="1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2" name="Line 228"/>
            <p:cNvSpPr>
              <a:spLocks noChangeShapeType="1"/>
            </p:cNvSpPr>
            <p:nvPr/>
          </p:nvSpPr>
          <p:spPr bwMode="auto">
            <a:xfrm>
              <a:off x="3416" y="3261"/>
              <a:ext cx="18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3" name="Line 229"/>
            <p:cNvSpPr>
              <a:spLocks noChangeShapeType="1"/>
            </p:cNvSpPr>
            <p:nvPr/>
          </p:nvSpPr>
          <p:spPr bwMode="auto">
            <a:xfrm>
              <a:off x="3599" y="3396"/>
              <a:ext cx="1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4" name="Line 230"/>
            <p:cNvSpPr>
              <a:spLocks noChangeShapeType="1"/>
            </p:cNvSpPr>
            <p:nvPr/>
          </p:nvSpPr>
          <p:spPr bwMode="auto">
            <a:xfrm>
              <a:off x="3782" y="3531"/>
              <a:ext cx="1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5" name="Line 231"/>
            <p:cNvSpPr>
              <a:spLocks noChangeShapeType="1"/>
            </p:cNvSpPr>
            <p:nvPr/>
          </p:nvSpPr>
          <p:spPr bwMode="auto">
            <a:xfrm rot="16200000" flipV="1">
              <a:off x="3348" y="3194"/>
              <a:ext cx="13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6" name="Line 232"/>
            <p:cNvSpPr>
              <a:spLocks noChangeShapeType="1"/>
            </p:cNvSpPr>
            <p:nvPr/>
          </p:nvSpPr>
          <p:spPr bwMode="auto">
            <a:xfrm rot="16200000" flipV="1">
              <a:off x="3531" y="3329"/>
              <a:ext cx="13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7" name="Line 233"/>
            <p:cNvSpPr>
              <a:spLocks noChangeShapeType="1"/>
            </p:cNvSpPr>
            <p:nvPr/>
          </p:nvSpPr>
          <p:spPr bwMode="auto">
            <a:xfrm rot="16200000" flipV="1">
              <a:off x="3715" y="346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8" name="Line 234"/>
            <p:cNvSpPr>
              <a:spLocks noChangeShapeType="1"/>
            </p:cNvSpPr>
            <p:nvPr/>
          </p:nvSpPr>
          <p:spPr bwMode="auto">
            <a:xfrm rot="16200000" flipV="1">
              <a:off x="3898" y="3599"/>
              <a:ext cx="13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209" name="Text Box 235"/>
            <p:cNvSpPr txBox="1">
              <a:spLocks noChangeArrowheads="1"/>
            </p:cNvSpPr>
            <p:nvPr/>
          </p:nvSpPr>
          <p:spPr bwMode="auto">
            <a:xfrm>
              <a:off x="4395" y="2839"/>
              <a:ext cx="884" cy="231"/>
            </a:xfrm>
            <a:prstGeom prst="rect">
              <a:avLst/>
            </a:prstGeom>
            <a:solidFill>
              <a:srgbClr val="FAFE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No metales</a:t>
              </a:r>
            </a:p>
          </p:txBody>
        </p:sp>
        <p:sp>
          <p:nvSpPr>
            <p:cNvPr id="4210" name="Text Box 236"/>
            <p:cNvSpPr txBox="1">
              <a:spLocks noChangeArrowheads="1"/>
            </p:cNvSpPr>
            <p:nvPr/>
          </p:nvSpPr>
          <p:spPr bwMode="auto">
            <a:xfrm>
              <a:off x="1038" y="3869"/>
              <a:ext cx="644" cy="2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t>Metales</a:t>
              </a:r>
            </a:p>
          </p:txBody>
        </p:sp>
        <p:sp>
          <p:nvSpPr>
            <p:cNvPr id="4211" name="Text Box 237"/>
            <p:cNvSpPr txBox="1">
              <a:spLocks noChangeArrowheads="1"/>
            </p:cNvSpPr>
            <p:nvPr/>
          </p:nvSpPr>
          <p:spPr bwMode="auto">
            <a:xfrm>
              <a:off x="1565" y="3113"/>
              <a:ext cx="16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4     5     6     7    8     9    10  11  12</a:t>
              </a:r>
            </a:p>
          </p:txBody>
        </p:sp>
      </p:grpSp>
      <p:sp>
        <p:nvSpPr>
          <p:cNvPr id="4116" name="Text Box 238"/>
          <p:cNvSpPr txBox="1">
            <a:spLocks noChangeArrowheads="1"/>
          </p:cNvSpPr>
          <p:nvPr/>
        </p:nvSpPr>
        <p:spPr bwMode="auto">
          <a:xfrm>
            <a:off x="7091363" y="4933950"/>
            <a:ext cx="989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sym typeface="Symbol" pitchFamily="18" charset="2"/>
              </a:rPr>
              <a:t></a:t>
            </a:r>
            <a:r>
              <a:rPr lang="es-ES" b="1" baseline="-25000">
                <a:sym typeface="Symbol" pitchFamily="18" charset="2"/>
              </a:rPr>
              <a:t>P</a:t>
            </a:r>
            <a:r>
              <a:rPr lang="es-ES" b="1">
                <a:sym typeface="Symbol" pitchFamily="18" charset="2"/>
              </a:rPr>
              <a:t> &gt; 2.0</a:t>
            </a:r>
            <a:endParaRPr lang="es-ES_tradnl"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9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99" grpId="0"/>
      <p:bldP spid="75908" grpId="0" animBg="1"/>
      <p:bldP spid="75909" grpId="0" animBg="1"/>
      <p:bldP spid="759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07E8CD92-9E57-4F79-88B2-C72DF8FFCEDB}" type="slidenum">
              <a:rPr lang="es-ES" smtClean="0"/>
              <a:pPr eaLnBrk="1" hangingPunct="1"/>
              <a:t>20</a:t>
            </a:fld>
            <a:endParaRPr lang="es-ES" smtClean="0"/>
          </a:p>
        </p:txBody>
      </p:sp>
      <p:sp>
        <p:nvSpPr>
          <p:cNvPr id="21507" name="Text Box 10"/>
          <p:cNvSpPr txBox="1">
            <a:spLocks noChangeArrowheads="1"/>
          </p:cNvSpPr>
          <p:nvPr/>
        </p:nvSpPr>
        <p:spPr bwMode="auto">
          <a:xfrm>
            <a:off x="1403350" y="315913"/>
            <a:ext cx="6624638"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b="1" i="1" dirty="0"/>
              <a:t>Tabla </a:t>
            </a:r>
            <a:r>
              <a:rPr lang="es-ES_tradnl" sz="1400" b="1" i="1" dirty="0" smtClean="0"/>
              <a:t>5. </a:t>
            </a:r>
            <a:r>
              <a:rPr lang="es-ES_tradnl" sz="1400" b="1" i="1" dirty="0"/>
              <a:t>Algunas propiedades de los elementos no metálicos.</a:t>
            </a:r>
          </a:p>
        </p:txBody>
      </p:sp>
      <p:grpSp>
        <p:nvGrpSpPr>
          <p:cNvPr id="21508" name="2 Grupo"/>
          <p:cNvGrpSpPr>
            <a:grpSpLocks/>
          </p:cNvGrpSpPr>
          <p:nvPr/>
        </p:nvGrpSpPr>
        <p:grpSpPr bwMode="auto">
          <a:xfrm>
            <a:off x="1331913" y="549275"/>
            <a:ext cx="6769100" cy="6249988"/>
            <a:chOff x="1331913" y="549275"/>
            <a:chExt cx="6769100" cy="6249988"/>
          </a:xfrm>
        </p:grpSpPr>
        <p:pic>
          <p:nvPicPr>
            <p:cNvPr id="21509" name="Picture 11" descr="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49275"/>
              <a:ext cx="67691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1 CuadroTexto"/>
            <p:cNvSpPr txBox="1">
              <a:spLocks noChangeArrowheads="1"/>
            </p:cNvSpPr>
            <p:nvPr/>
          </p:nvSpPr>
          <p:spPr bwMode="auto">
            <a:xfrm>
              <a:off x="1724514" y="2401143"/>
              <a:ext cx="255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r</a:t>
              </a:r>
            </a:p>
          </p:txBody>
        </p:sp>
        <p:sp>
          <p:nvSpPr>
            <p:cNvPr id="21511" name="5 CuadroTexto"/>
            <p:cNvSpPr txBox="1">
              <a:spLocks noChangeArrowheads="1"/>
            </p:cNvSpPr>
            <p:nvPr/>
          </p:nvSpPr>
          <p:spPr bwMode="auto">
            <a:xfrm>
              <a:off x="4460818" y="2401143"/>
              <a:ext cx="255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r</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C78CC0B4-42EF-4921-9373-37E6020074F5}" type="slidenum">
              <a:rPr lang="es-ES" smtClean="0"/>
              <a:pPr eaLnBrk="1" hangingPunct="1"/>
              <a:t>21</a:t>
            </a:fld>
            <a:endParaRPr lang="es-ES" smtClean="0"/>
          </a:p>
        </p:txBody>
      </p:sp>
      <p:grpSp>
        <p:nvGrpSpPr>
          <p:cNvPr id="22531" name="Group 28"/>
          <p:cNvGrpSpPr>
            <a:grpSpLocks/>
          </p:cNvGrpSpPr>
          <p:nvPr/>
        </p:nvGrpSpPr>
        <p:grpSpPr bwMode="auto">
          <a:xfrm>
            <a:off x="1116013" y="476250"/>
            <a:ext cx="6731000" cy="6408738"/>
            <a:chOff x="703" y="210"/>
            <a:chExt cx="4240" cy="4037"/>
          </a:xfrm>
        </p:grpSpPr>
        <p:sp>
          <p:nvSpPr>
            <p:cNvPr id="22533" name="Text Box 10"/>
            <p:cNvSpPr txBox="1">
              <a:spLocks noChangeArrowheads="1"/>
            </p:cNvSpPr>
            <p:nvPr/>
          </p:nvSpPr>
          <p:spPr bwMode="auto">
            <a:xfrm>
              <a:off x="3243" y="255"/>
              <a:ext cx="1700" cy="21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chemeClr val="bg1"/>
                  </a:solidFill>
                </a:rPr>
                <a:t>SERIE ELECTROQUÍMICA</a:t>
              </a:r>
            </a:p>
          </p:txBody>
        </p:sp>
        <p:pic>
          <p:nvPicPr>
            <p:cNvPr id="22534" name="Picture 11" descr="Potenciales_Red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 y="482"/>
              <a:ext cx="2304" cy="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Line 14"/>
            <p:cNvSpPr>
              <a:spLocks noChangeShapeType="1"/>
            </p:cNvSpPr>
            <p:nvPr/>
          </p:nvSpPr>
          <p:spPr bwMode="auto">
            <a:xfrm>
              <a:off x="2722" y="210"/>
              <a:ext cx="0" cy="39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536" name="Text Box 15"/>
            <p:cNvSpPr txBox="1">
              <a:spLocks noChangeArrowheads="1"/>
            </p:cNvSpPr>
            <p:nvPr/>
          </p:nvSpPr>
          <p:spPr bwMode="auto">
            <a:xfrm>
              <a:off x="3299" y="3249"/>
              <a:ext cx="1078" cy="366"/>
            </a:xfrm>
            <a:prstGeom prst="rect">
              <a:avLst/>
            </a:prstGeom>
            <a:solidFill>
              <a:srgbClr val="E4FF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600" b="1"/>
                <a:t>Forma oxidada más oxidante</a:t>
              </a:r>
            </a:p>
          </p:txBody>
        </p:sp>
        <p:sp>
          <p:nvSpPr>
            <p:cNvPr id="22537" name="Text Box 16"/>
            <p:cNvSpPr txBox="1">
              <a:spLocks noChangeArrowheads="1"/>
            </p:cNvSpPr>
            <p:nvPr/>
          </p:nvSpPr>
          <p:spPr bwMode="auto">
            <a:xfrm>
              <a:off x="3312" y="709"/>
              <a:ext cx="1111" cy="366"/>
            </a:xfrm>
            <a:prstGeom prst="rect">
              <a:avLst/>
            </a:prstGeom>
            <a:solidFill>
              <a:srgbClr val="E4FF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600" b="1"/>
                <a:t>Forma reducida  más reductora</a:t>
              </a:r>
            </a:p>
          </p:txBody>
        </p:sp>
        <p:sp>
          <p:nvSpPr>
            <p:cNvPr id="22538" name="Line 17"/>
            <p:cNvSpPr>
              <a:spLocks noChangeShapeType="1"/>
            </p:cNvSpPr>
            <p:nvPr/>
          </p:nvSpPr>
          <p:spPr bwMode="auto">
            <a:xfrm flipV="1">
              <a:off x="3221" y="663"/>
              <a:ext cx="0" cy="14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aphicFrame>
          <p:nvGraphicFramePr>
            <p:cNvPr id="22539" name="Object 18"/>
            <p:cNvGraphicFramePr>
              <a:graphicFrameLocks noChangeAspect="1"/>
            </p:cNvGraphicFramePr>
            <p:nvPr/>
          </p:nvGraphicFramePr>
          <p:xfrm>
            <a:off x="3262" y="2825"/>
            <a:ext cx="1229" cy="152"/>
          </p:xfrm>
          <a:graphic>
            <a:graphicData uri="http://schemas.openxmlformats.org/presentationml/2006/ole">
              <mc:AlternateContent xmlns:mc="http://schemas.openxmlformats.org/markup-compatibility/2006">
                <mc:Choice xmlns:v="urn:schemas-microsoft-com:vml" Requires="v">
                  <p:oleObj spid="_x0000_s22614" name="CS ChemDraw Drawing" r:id="rId5" imgW="2672080" imgH="320040" progId="ChemDraw.Document.4.5">
                    <p:embed/>
                  </p:oleObj>
                </mc:Choice>
                <mc:Fallback>
                  <p:oleObj name="CS ChemDraw Drawing" r:id="rId5" imgW="2672080" imgH="320040" progId="ChemDraw.Document.4.5">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 y="2825"/>
                          <a:ext cx="1229" cy="15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0" name="Line 19"/>
            <p:cNvSpPr>
              <a:spLocks noChangeShapeType="1"/>
            </p:cNvSpPr>
            <p:nvPr/>
          </p:nvSpPr>
          <p:spPr bwMode="auto">
            <a:xfrm>
              <a:off x="3221" y="2387"/>
              <a:ext cx="0" cy="127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aphicFrame>
          <p:nvGraphicFramePr>
            <p:cNvPr id="22541" name="Object 20"/>
            <p:cNvGraphicFramePr>
              <a:graphicFrameLocks noChangeAspect="1"/>
            </p:cNvGraphicFramePr>
            <p:nvPr/>
          </p:nvGraphicFramePr>
          <p:xfrm>
            <a:off x="3302" y="1286"/>
            <a:ext cx="1053" cy="149"/>
          </p:xfrm>
          <a:graphic>
            <a:graphicData uri="http://schemas.openxmlformats.org/presentationml/2006/ole">
              <mc:AlternateContent xmlns:mc="http://schemas.openxmlformats.org/markup-compatibility/2006">
                <mc:Choice xmlns:v="urn:schemas-microsoft-com:vml" Requires="v">
                  <p:oleObj spid="_x0000_s22615" name="CS ChemDraw Drawing" r:id="rId7" imgW="2288540" imgH="314960" progId="ChemDraw.Document.4.5">
                    <p:embed/>
                  </p:oleObj>
                </mc:Choice>
                <mc:Fallback>
                  <p:oleObj name="CS ChemDraw Drawing" r:id="rId7" imgW="2288540" imgH="314960" progId="ChemDraw.Document.4.5">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 y="1286"/>
                          <a:ext cx="1053" cy="14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2" name="Line 21"/>
            <p:cNvSpPr>
              <a:spLocks noChangeShapeType="1"/>
            </p:cNvSpPr>
            <p:nvPr/>
          </p:nvSpPr>
          <p:spPr bwMode="auto">
            <a:xfrm flipH="1">
              <a:off x="1676" y="2267"/>
              <a:ext cx="1134"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543" name="Line 22"/>
            <p:cNvSpPr>
              <a:spLocks noChangeShapeType="1"/>
            </p:cNvSpPr>
            <p:nvPr/>
          </p:nvSpPr>
          <p:spPr bwMode="auto">
            <a:xfrm flipH="1">
              <a:off x="3131" y="2267"/>
              <a:ext cx="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22544" name="Group 27"/>
            <p:cNvGrpSpPr>
              <a:grpSpLocks/>
            </p:cNvGrpSpPr>
            <p:nvPr/>
          </p:nvGrpSpPr>
          <p:grpSpPr bwMode="auto">
            <a:xfrm>
              <a:off x="703" y="210"/>
              <a:ext cx="2504" cy="317"/>
              <a:chOff x="703" y="210"/>
              <a:chExt cx="2504" cy="317"/>
            </a:xfrm>
          </p:grpSpPr>
          <p:sp>
            <p:nvSpPr>
              <p:cNvPr id="22545" name="Rectangle 8"/>
              <p:cNvSpPr>
                <a:spLocks noChangeArrowheads="1"/>
              </p:cNvSpPr>
              <p:nvPr/>
            </p:nvSpPr>
            <p:spPr bwMode="auto">
              <a:xfrm>
                <a:off x="2744" y="210"/>
                <a:ext cx="454" cy="317"/>
              </a:xfrm>
              <a:prstGeom prst="rect">
                <a:avLst/>
              </a:prstGeom>
              <a:solidFill>
                <a:srgbClr val="FFFF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6" name="Rectangle 9"/>
              <p:cNvSpPr>
                <a:spLocks noChangeArrowheads="1"/>
              </p:cNvSpPr>
              <p:nvPr/>
            </p:nvSpPr>
            <p:spPr bwMode="auto">
              <a:xfrm>
                <a:off x="748" y="210"/>
                <a:ext cx="1951" cy="317"/>
              </a:xfrm>
              <a:prstGeom prst="rect">
                <a:avLst/>
              </a:prstGeom>
              <a:solidFill>
                <a:srgbClr val="FFFF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7" name="Line 12"/>
              <p:cNvSpPr>
                <a:spLocks noChangeShapeType="1"/>
              </p:cNvSpPr>
              <p:nvPr/>
            </p:nvSpPr>
            <p:spPr bwMode="auto">
              <a:xfrm>
                <a:off x="863" y="482"/>
                <a:ext cx="222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548" name="Rectangle 13"/>
              <p:cNvSpPr>
                <a:spLocks noChangeArrowheads="1"/>
              </p:cNvSpPr>
              <p:nvPr/>
            </p:nvSpPr>
            <p:spPr bwMode="auto">
              <a:xfrm>
                <a:off x="2768" y="212"/>
                <a:ext cx="4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600" b="1">
                    <a:sym typeface="Symbol" pitchFamily="18" charset="2"/>
                  </a:rPr>
                  <a:t>E</a:t>
                </a:r>
                <a:r>
                  <a:rPr lang="es-ES" sz="2000" b="1" baseline="30000">
                    <a:sym typeface="Symbol" pitchFamily="18" charset="2"/>
                  </a:rPr>
                  <a:t>0</a:t>
                </a:r>
                <a:r>
                  <a:rPr lang="es-ES" sz="2000" b="1">
                    <a:sym typeface="Symbol" pitchFamily="18" charset="2"/>
                  </a:rPr>
                  <a:t> </a:t>
                </a:r>
                <a:r>
                  <a:rPr lang="es-ES" sz="1400" b="1">
                    <a:sym typeface="Symbol" pitchFamily="18" charset="2"/>
                  </a:rPr>
                  <a:t>(v)</a:t>
                </a:r>
                <a:endParaRPr lang="es-ES_tradnl" sz="1400" b="1" baseline="30000">
                  <a:sym typeface="Symbol" pitchFamily="18" charset="2"/>
                </a:endParaRPr>
              </a:p>
            </p:txBody>
          </p:sp>
          <p:sp>
            <p:nvSpPr>
              <p:cNvPr id="22549" name="Text Box 24"/>
              <p:cNvSpPr txBox="1">
                <a:spLocks noChangeArrowheads="1"/>
              </p:cNvSpPr>
              <p:nvPr/>
            </p:nvSpPr>
            <p:spPr bwMode="auto">
              <a:xfrm>
                <a:off x="703" y="210"/>
                <a:ext cx="147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300" b="1"/>
                  <a:t>Semireacción de reducción</a:t>
                </a:r>
                <a:endParaRPr lang="es-ES_tradnl" sz="1300" b="1"/>
              </a:p>
            </p:txBody>
          </p:sp>
          <p:graphicFrame>
            <p:nvGraphicFramePr>
              <p:cNvPr id="22550" name="Object 25"/>
              <p:cNvGraphicFramePr>
                <a:graphicFrameLocks noChangeAspect="1"/>
              </p:cNvGraphicFramePr>
              <p:nvPr/>
            </p:nvGraphicFramePr>
            <p:xfrm>
              <a:off x="748" y="346"/>
              <a:ext cx="1950" cy="103"/>
            </p:xfrm>
            <a:graphic>
              <a:graphicData uri="http://schemas.openxmlformats.org/presentationml/2006/ole">
                <mc:AlternateContent xmlns:mc="http://schemas.openxmlformats.org/markup-compatibility/2006">
                  <mc:Choice xmlns:v="urn:schemas-microsoft-com:vml" Requires="v">
                    <p:oleObj spid="_x0000_s22616" name="CS ChemDraw Drawing" r:id="rId9" imgW="4771644" imgH="228600" progId="ChemDraw.Document.6.0">
                      <p:embed/>
                    </p:oleObj>
                  </mc:Choice>
                  <mc:Fallback>
                    <p:oleObj name="CS ChemDraw Drawing" r:id="rId9" imgW="4771644" imgH="228600" progId="ChemDraw.Document.6.0">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 y="346"/>
                            <a:ext cx="1950" cy="10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2532" name="Rectangle 8"/>
          <p:cNvSpPr>
            <a:spLocks noChangeArrowheads="1"/>
          </p:cNvSpPr>
          <p:nvPr/>
        </p:nvSpPr>
        <p:spPr bwMode="auto">
          <a:xfrm>
            <a:off x="0" y="-26988"/>
            <a:ext cx="9144000" cy="457201"/>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21.3 Propiedades químicas de los elementos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T23.</a:t>
            </a:r>
            <a:fld id="{70B65F33-59AB-4CDC-A4CD-9DB1DA1E15C7}" type="slidenum">
              <a:rPr lang="es-ES" smtClean="0"/>
              <a:pPr eaLnBrk="1" hangingPunct="1"/>
              <a:t>22</a:t>
            </a:fld>
            <a:endParaRPr lang="es-ES" smtClean="0"/>
          </a:p>
        </p:txBody>
      </p:sp>
      <p:sp>
        <p:nvSpPr>
          <p:cNvPr id="23555" name="Rectangle 13"/>
          <p:cNvSpPr>
            <a:spLocks noChangeArrowheads="1"/>
          </p:cNvSpPr>
          <p:nvPr/>
        </p:nvSpPr>
        <p:spPr bwMode="auto">
          <a:xfrm>
            <a:off x="323850" y="4384675"/>
            <a:ext cx="8640763" cy="2016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1600" b="1"/>
          </a:p>
        </p:txBody>
      </p:sp>
      <p:grpSp>
        <p:nvGrpSpPr>
          <p:cNvPr id="23556" name="Group 14"/>
          <p:cNvGrpSpPr>
            <a:grpSpLocks/>
          </p:cNvGrpSpPr>
          <p:nvPr/>
        </p:nvGrpSpPr>
        <p:grpSpPr bwMode="auto">
          <a:xfrm>
            <a:off x="250825" y="4748213"/>
            <a:ext cx="4751388" cy="2065337"/>
            <a:chOff x="158" y="2900"/>
            <a:chExt cx="2993" cy="1301"/>
          </a:xfrm>
        </p:grpSpPr>
        <p:sp>
          <p:nvSpPr>
            <p:cNvPr id="23579" name="Rectangle 15"/>
            <p:cNvSpPr>
              <a:spLocks noChangeArrowheads="1"/>
            </p:cNvSpPr>
            <p:nvPr/>
          </p:nvSpPr>
          <p:spPr bwMode="auto">
            <a:xfrm>
              <a:off x="158" y="2931"/>
              <a:ext cx="2993" cy="12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3580" name="Group 16"/>
            <p:cNvGrpSpPr>
              <a:grpSpLocks/>
            </p:cNvGrpSpPr>
            <p:nvPr/>
          </p:nvGrpSpPr>
          <p:grpSpPr bwMode="auto">
            <a:xfrm>
              <a:off x="793" y="2900"/>
              <a:ext cx="1632" cy="323"/>
              <a:chOff x="793" y="2900"/>
              <a:chExt cx="1632" cy="323"/>
            </a:xfrm>
          </p:grpSpPr>
          <p:sp>
            <p:nvSpPr>
              <p:cNvPr id="23581" name="Text Box 17"/>
              <p:cNvSpPr txBox="1">
                <a:spLocks noChangeArrowheads="1"/>
              </p:cNvSpPr>
              <p:nvPr/>
            </p:nvSpPr>
            <p:spPr bwMode="auto">
              <a:xfrm>
                <a:off x="1803" y="2900"/>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H</a:t>
                </a:r>
              </a:p>
            </p:txBody>
          </p:sp>
          <p:graphicFrame>
            <p:nvGraphicFramePr>
              <p:cNvPr id="23582" name="Object 18"/>
              <p:cNvGraphicFramePr>
                <a:graphicFrameLocks noChangeAspect="1"/>
              </p:cNvGraphicFramePr>
              <p:nvPr/>
            </p:nvGraphicFramePr>
            <p:xfrm>
              <a:off x="793" y="3021"/>
              <a:ext cx="1632" cy="202"/>
            </p:xfrm>
            <a:graphic>
              <a:graphicData uri="http://schemas.openxmlformats.org/presentationml/2006/ole">
                <mc:AlternateContent xmlns:mc="http://schemas.openxmlformats.org/markup-compatibility/2006">
                  <mc:Choice xmlns:v="urn:schemas-microsoft-com:vml" Requires="v">
                    <p:oleObj spid="_x0000_s23646" name="CS ChemDraw Drawing" r:id="rId4" imgW="2590800" imgH="320040" progId="ChemDraw.Document.4.5">
                      <p:embed/>
                    </p:oleObj>
                  </mc:Choice>
                  <mc:Fallback>
                    <p:oleObj name="CS ChemDraw Drawing" r:id="rId4" imgW="2590800" imgH="320040" progId="ChemDraw.Document.4.5">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 y="3021"/>
                            <a:ext cx="163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aphicFrame>
        <p:nvGraphicFramePr>
          <p:cNvPr id="23557" name="Object 20"/>
          <p:cNvGraphicFramePr>
            <a:graphicFrameLocks noChangeAspect="1"/>
          </p:cNvGraphicFramePr>
          <p:nvPr/>
        </p:nvGraphicFramePr>
        <p:xfrm>
          <a:off x="2708275" y="4986338"/>
          <a:ext cx="46038" cy="46037"/>
        </p:xfrm>
        <a:graphic>
          <a:graphicData uri="http://schemas.openxmlformats.org/presentationml/2006/ole">
            <mc:AlternateContent xmlns:mc="http://schemas.openxmlformats.org/markup-compatibility/2006">
              <mc:Choice xmlns:v="urn:schemas-microsoft-com:vml" Requires="v">
                <p:oleObj spid="_x0000_s23647" name="CS ChemDraw Drawing" r:id="rId6" imgW="50800" imgH="50800" progId="ChemDraw.Document.4.5">
                  <p:embed/>
                </p:oleObj>
              </mc:Choice>
              <mc:Fallback>
                <p:oleObj name="CS ChemDraw Drawing" r:id="rId6" imgW="50800" imgH="50800" progId="ChemDraw.Document.4.5">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4986338"/>
                        <a:ext cx="46038"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21"/>
          <p:cNvGraphicFramePr>
            <a:graphicFrameLocks noChangeAspect="1"/>
          </p:cNvGraphicFramePr>
          <p:nvPr/>
        </p:nvGraphicFramePr>
        <p:xfrm>
          <a:off x="1114425" y="5229225"/>
          <a:ext cx="2778125" cy="795338"/>
        </p:xfrm>
        <a:graphic>
          <a:graphicData uri="http://schemas.openxmlformats.org/presentationml/2006/ole">
            <mc:AlternateContent xmlns:mc="http://schemas.openxmlformats.org/markup-compatibility/2006">
              <mc:Choice xmlns:v="urn:schemas-microsoft-com:vml" Requires="v">
                <p:oleObj spid="_x0000_s23648" name="CS ChemDraw Drawing" r:id="rId8" imgW="3055620" imgH="871220" progId="ChemDraw.Document.4.5">
                  <p:embed/>
                </p:oleObj>
              </mc:Choice>
              <mc:Fallback>
                <p:oleObj name="CS ChemDraw Drawing" r:id="rId8" imgW="3055620" imgH="871220" progId="ChemDraw.Document.4.5">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229225"/>
                        <a:ext cx="27781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22"/>
          <p:cNvSpPr txBox="1">
            <a:spLocks noChangeArrowheads="1"/>
          </p:cNvSpPr>
          <p:nvPr/>
        </p:nvSpPr>
        <p:spPr bwMode="auto">
          <a:xfrm>
            <a:off x="898525" y="5324475"/>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 H</a:t>
            </a:r>
            <a:r>
              <a:rPr lang="es-ES" sz="1600" b="1" baseline="-25000">
                <a:solidFill>
                  <a:srgbClr val="3333CC"/>
                </a:solidFill>
                <a:sym typeface="Symbol" pitchFamily="18" charset="2"/>
              </a:rPr>
              <a:t>hid</a:t>
            </a:r>
            <a:endParaRPr lang="es-ES" sz="1600" b="1">
              <a:solidFill>
                <a:srgbClr val="3333CC"/>
              </a:solidFill>
              <a:sym typeface="Symbol" pitchFamily="18" charset="2"/>
            </a:endParaRPr>
          </a:p>
        </p:txBody>
      </p:sp>
      <p:sp>
        <p:nvSpPr>
          <p:cNvPr id="23560" name="Text Box 23"/>
          <p:cNvSpPr txBox="1">
            <a:spLocks noChangeArrowheads="1"/>
          </p:cNvSpPr>
          <p:nvPr/>
        </p:nvSpPr>
        <p:spPr bwMode="auto">
          <a:xfrm>
            <a:off x="2625725" y="5876925"/>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 H</a:t>
            </a:r>
            <a:r>
              <a:rPr lang="es-ES" sz="1600" b="1" baseline="-25000">
                <a:solidFill>
                  <a:srgbClr val="3333CC"/>
                </a:solidFill>
                <a:sym typeface="Symbol" pitchFamily="18" charset="2"/>
              </a:rPr>
              <a:t>EI</a:t>
            </a:r>
            <a:endParaRPr lang="es-ES" sz="1600" b="1">
              <a:solidFill>
                <a:srgbClr val="3333CC"/>
              </a:solidFill>
              <a:sym typeface="Symbol" pitchFamily="18" charset="2"/>
            </a:endParaRPr>
          </a:p>
        </p:txBody>
      </p:sp>
      <p:sp>
        <p:nvSpPr>
          <p:cNvPr id="23561" name="Text Box 24"/>
          <p:cNvSpPr txBox="1">
            <a:spLocks noChangeArrowheads="1"/>
          </p:cNvSpPr>
          <p:nvPr/>
        </p:nvSpPr>
        <p:spPr bwMode="auto">
          <a:xfrm>
            <a:off x="3562350" y="5324475"/>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 H</a:t>
            </a:r>
            <a:r>
              <a:rPr lang="es-ES" sz="1600" b="1" baseline="-25000">
                <a:solidFill>
                  <a:srgbClr val="3333CC"/>
                </a:solidFill>
                <a:sym typeface="Symbol" pitchFamily="18" charset="2"/>
              </a:rPr>
              <a:t>sub</a:t>
            </a:r>
            <a:endParaRPr lang="es-ES" sz="1600" b="1">
              <a:solidFill>
                <a:srgbClr val="3333CC"/>
              </a:solidFill>
              <a:sym typeface="Symbol" pitchFamily="18" charset="2"/>
            </a:endParaRPr>
          </a:p>
        </p:txBody>
      </p:sp>
      <p:sp>
        <p:nvSpPr>
          <p:cNvPr id="23562" name="Text Box 25"/>
          <p:cNvSpPr txBox="1">
            <a:spLocks noChangeArrowheads="1"/>
          </p:cNvSpPr>
          <p:nvPr/>
        </p:nvSpPr>
        <p:spPr bwMode="auto">
          <a:xfrm>
            <a:off x="681038" y="6308725"/>
            <a:ext cx="3960812" cy="346075"/>
          </a:xfrm>
          <a:prstGeom prst="rect">
            <a:avLst/>
          </a:prstGeom>
          <a:solidFill>
            <a:srgbClr val="FFFD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ym typeface="Symbol" pitchFamily="18" charset="2"/>
              </a:rPr>
              <a:t>H = - </a:t>
            </a:r>
            <a:r>
              <a:rPr lang="es-ES" sz="1600" b="1">
                <a:solidFill>
                  <a:srgbClr val="3333CC"/>
                </a:solidFill>
                <a:sym typeface="Symbol" pitchFamily="18" charset="2"/>
              </a:rPr>
              <a:t>H</a:t>
            </a:r>
            <a:r>
              <a:rPr lang="es-ES" sz="1600" b="1" baseline="-25000">
                <a:solidFill>
                  <a:srgbClr val="3333CC"/>
                </a:solidFill>
                <a:sym typeface="Symbol" pitchFamily="18" charset="2"/>
              </a:rPr>
              <a:t>hid</a:t>
            </a:r>
            <a:r>
              <a:rPr lang="es-ES" sz="1600" b="1">
                <a:solidFill>
                  <a:srgbClr val="3333CC"/>
                </a:solidFill>
                <a:sym typeface="Symbol" pitchFamily="18" charset="2"/>
              </a:rPr>
              <a:t>(M</a:t>
            </a:r>
            <a:r>
              <a:rPr lang="es-ES" sz="1600" b="1" baseline="30000">
                <a:solidFill>
                  <a:srgbClr val="3333CC"/>
                </a:solidFill>
                <a:sym typeface="Symbol" pitchFamily="18" charset="2"/>
              </a:rPr>
              <a:t>n+</a:t>
            </a:r>
            <a:r>
              <a:rPr lang="es-ES" sz="1600" b="1">
                <a:solidFill>
                  <a:srgbClr val="3333CC"/>
                </a:solidFill>
                <a:sym typeface="Symbol" pitchFamily="18" charset="2"/>
              </a:rPr>
              <a:t>)</a:t>
            </a:r>
            <a:r>
              <a:rPr lang="es-ES" sz="1600" b="1">
                <a:sym typeface="Symbol" pitchFamily="18" charset="2"/>
              </a:rPr>
              <a:t>  -  H</a:t>
            </a:r>
            <a:r>
              <a:rPr lang="es-ES" sz="1600" b="1" baseline="-25000">
                <a:sym typeface="Symbol" pitchFamily="18" charset="2"/>
              </a:rPr>
              <a:t>EI</a:t>
            </a:r>
            <a:r>
              <a:rPr lang="es-ES" sz="1600" b="1">
                <a:sym typeface="Symbol" pitchFamily="18" charset="2"/>
              </a:rPr>
              <a:t>(M)  -  </a:t>
            </a:r>
            <a:r>
              <a:rPr lang="es-ES" sz="1600" b="1">
                <a:solidFill>
                  <a:srgbClr val="3333CC"/>
                </a:solidFill>
                <a:sym typeface="Symbol" pitchFamily="18" charset="2"/>
              </a:rPr>
              <a:t>H</a:t>
            </a:r>
            <a:r>
              <a:rPr lang="es-ES" sz="1600" b="1" baseline="-25000">
                <a:solidFill>
                  <a:srgbClr val="3333CC"/>
                </a:solidFill>
                <a:sym typeface="Symbol" pitchFamily="18" charset="2"/>
              </a:rPr>
              <a:t>sub</a:t>
            </a:r>
            <a:r>
              <a:rPr lang="es-ES" sz="1600" b="1">
                <a:solidFill>
                  <a:srgbClr val="3333CC"/>
                </a:solidFill>
                <a:sym typeface="Symbol" pitchFamily="18" charset="2"/>
              </a:rPr>
              <a:t>(M)</a:t>
            </a:r>
          </a:p>
        </p:txBody>
      </p:sp>
      <p:grpSp>
        <p:nvGrpSpPr>
          <p:cNvPr id="23563" name="Group 26"/>
          <p:cNvGrpSpPr>
            <a:grpSpLocks/>
          </p:cNvGrpSpPr>
          <p:nvPr/>
        </p:nvGrpSpPr>
        <p:grpSpPr bwMode="auto">
          <a:xfrm>
            <a:off x="5148263" y="4808538"/>
            <a:ext cx="3600450" cy="828675"/>
            <a:chOff x="3379" y="981"/>
            <a:chExt cx="2268" cy="522"/>
          </a:xfrm>
        </p:grpSpPr>
        <p:sp>
          <p:nvSpPr>
            <p:cNvPr id="23577" name="Rectangle 27"/>
            <p:cNvSpPr>
              <a:spLocks noChangeArrowheads="1"/>
            </p:cNvSpPr>
            <p:nvPr/>
          </p:nvSpPr>
          <p:spPr bwMode="auto">
            <a:xfrm>
              <a:off x="3379" y="1004"/>
              <a:ext cx="2268" cy="499"/>
            </a:xfrm>
            <a:prstGeom prst="rect">
              <a:avLst/>
            </a:prstGeom>
            <a:solidFill>
              <a:srgbClr val="FDFE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578" name="Text Box 28"/>
            <p:cNvSpPr txBox="1">
              <a:spLocks noChangeArrowheads="1"/>
            </p:cNvSpPr>
            <p:nvPr/>
          </p:nvSpPr>
          <p:spPr bwMode="auto">
            <a:xfrm>
              <a:off x="3379" y="981"/>
              <a:ext cx="226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1262063" algn="l"/>
                </a:tabLst>
                <a:defRPr>
                  <a:solidFill>
                    <a:schemeClr val="tx1"/>
                  </a:solidFill>
                  <a:latin typeface="Arial" charset="0"/>
                </a:defRPr>
              </a:lvl1pPr>
              <a:lvl2pPr marL="742950" indent="-285750" eaLnBrk="0" hangingPunct="0">
                <a:tabLst>
                  <a:tab pos="1262063" algn="l"/>
                </a:tabLst>
                <a:defRPr>
                  <a:solidFill>
                    <a:schemeClr val="tx1"/>
                  </a:solidFill>
                  <a:latin typeface="Arial" charset="0"/>
                </a:defRPr>
              </a:lvl2pPr>
              <a:lvl3pPr marL="1143000" indent="-228600" eaLnBrk="0" hangingPunct="0">
                <a:tabLst>
                  <a:tab pos="1262063" algn="l"/>
                </a:tabLst>
                <a:defRPr>
                  <a:solidFill>
                    <a:schemeClr val="tx1"/>
                  </a:solidFill>
                  <a:latin typeface="Arial" charset="0"/>
                </a:defRPr>
              </a:lvl3pPr>
              <a:lvl4pPr marL="1600200" indent="-228600" eaLnBrk="0" hangingPunct="0">
                <a:tabLst>
                  <a:tab pos="1262063" algn="l"/>
                </a:tabLst>
                <a:defRPr>
                  <a:solidFill>
                    <a:schemeClr val="tx1"/>
                  </a:solidFill>
                  <a:latin typeface="Arial" charset="0"/>
                </a:defRPr>
              </a:lvl4pPr>
              <a:lvl5pPr marL="2057400" indent="-228600" eaLnBrk="0" hangingPunct="0">
                <a:tabLst>
                  <a:tab pos="1262063" algn="l"/>
                </a:tabLst>
                <a:defRPr>
                  <a:solidFill>
                    <a:schemeClr val="tx1"/>
                  </a:solidFill>
                  <a:latin typeface="Arial" charset="0"/>
                </a:defRPr>
              </a:lvl5pPr>
              <a:lvl6pPr marL="2514600" indent="-228600" eaLnBrk="0" fontAlgn="base" hangingPunct="0">
                <a:spcBef>
                  <a:spcPct val="0"/>
                </a:spcBef>
                <a:spcAft>
                  <a:spcPct val="0"/>
                </a:spcAft>
                <a:tabLst>
                  <a:tab pos="1262063" algn="l"/>
                </a:tabLst>
                <a:defRPr>
                  <a:solidFill>
                    <a:schemeClr val="tx1"/>
                  </a:solidFill>
                  <a:latin typeface="Arial" charset="0"/>
                </a:defRPr>
              </a:lvl6pPr>
              <a:lvl7pPr marL="2971800" indent="-228600" eaLnBrk="0" fontAlgn="base" hangingPunct="0">
                <a:spcBef>
                  <a:spcPct val="0"/>
                </a:spcBef>
                <a:spcAft>
                  <a:spcPct val="0"/>
                </a:spcAft>
                <a:tabLst>
                  <a:tab pos="1262063" algn="l"/>
                </a:tabLst>
                <a:defRPr>
                  <a:solidFill>
                    <a:schemeClr val="tx1"/>
                  </a:solidFill>
                  <a:latin typeface="Arial" charset="0"/>
                </a:defRPr>
              </a:lvl7pPr>
              <a:lvl8pPr marL="3429000" indent="-228600" eaLnBrk="0" fontAlgn="base" hangingPunct="0">
                <a:spcBef>
                  <a:spcPct val="0"/>
                </a:spcBef>
                <a:spcAft>
                  <a:spcPct val="0"/>
                </a:spcAft>
                <a:tabLst>
                  <a:tab pos="1262063" algn="l"/>
                </a:tabLst>
                <a:defRPr>
                  <a:solidFill>
                    <a:schemeClr val="tx1"/>
                  </a:solidFill>
                  <a:latin typeface="Arial" charset="0"/>
                </a:defRPr>
              </a:lvl8pPr>
              <a:lvl9pPr marL="3886200" indent="-228600" eaLnBrk="0" fontAlgn="base" hangingPunct="0">
                <a:spcBef>
                  <a:spcPct val="0"/>
                </a:spcBef>
                <a:spcAft>
                  <a:spcPct val="0"/>
                </a:spcAft>
                <a:tabLst>
                  <a:tab pos="1262063" algn="l"/>
                </a:tabLst>
                <a:defRPr>
                  <a:solidFill>
                    <a:schemeClr val="tx1"/>
                  </a:solidFill>
                  <a:latin typeface="Arial" charset="0"/>
                </a:defRPr>
              </a:lvl9pPr>
            </a:lstStyle>
            <a:p>
              <a:pPr eaLnBrk="1" hangingPunct="1"/>
              <a:r>
                <a:rPr lang="es-ES" sz="1600" b="1">
                  <a:solidFill>
                    <a:srgbClr val="3333FF"/>
                  </a:solidFill>
                </a:rPr>
                <a:t>Más activos:</a:t>
              </a:r>
              <a:r>
                <a:rPr lang="es-ES" sz="1600" b="1"/>
                <a:t> menor E.I.</a:t>
              </a:r>
            </a:p>
            <a:p>
              <a:pPr eaLnBrk="1" hangingPunct="1"/>
              <a:r>
                <a:rPr lang="es-ES" sz="1600" b="1"/>
                <a:t>	menor </a:t>
              </a:r>
              <a:r>
                <a:rPr lang="es-ES" sz="1600" b="1">
                  <a:sym typeface="Symbol" pitchFamily="18" charset="2"/>
                </a:rPr>
                <a:t>Hsublimación</a:t>
              </a:r>
            </a:p>
            <a:p>
              <a:pPr eaLnBrk="1" hangingPunct="1"/>
              <a:r>
                <a:rPr lang="es-ES" sz="1600" b="1">
                  <a:sym typeface="Symbol" pitchFamily="18" charset="2"/>
                </a:rPr>
                <a:t>	mayor </a:t>
              </a:r>
              <a:r>
                <a:rPr lang="en-US" sz="1600" b="1">
                  <a:cs typeface="Arial" charset="0"/>
                  <a:sym typeface="Symbol" pitchFamily="18" charset="2"/>
                </a:rPr>
                <a:t>|</a:t>
              </a:r>
              <a:r>
                <a:rPr lang="es-ES" sz="1600" b="1">
                  <a:sym typeface="Symbol" pitchFamily="18" charset="2"/>
                </a:rPr>
                <a:t>Hhidratación</a:t>
              </a:r>
              <a:r>
                <a:rPr lang="en-US" sz="1600" b="1">
                  <a:cs typeface="Arial" charset="0"/>
                  <a:sym typeface="Symbol" pitchFamily="18" charset="2"/>
                </a:rPr>
                <a:t>|</a:t>
              </a:r>
            </a:p>
          </p:txBody>
        </p:sp>
      </p:grpSp>
      <p:grpSp>
        <p:nvGrpSpPr>
          <p:cNvPr id="23564" name="Group 29"/>
          <p:cNvGrpSpPr>
            <a:grpSpLocks/>
          </p:cNvGrpSpPr>
          <p:nvPr/>
        </p:nvGrpSpPr>
        <p:grpSpPr bwMode="auto">
          <a:xfrm>
            <a:off x="5148263" y="5672138"/>
            <a:ext cx="3660775" cy="1069975"/>
            <a:chOff x="3379" y="1525"/>
            <a:chExt cx="2306" cy="674"/>
          </a:xfrm>
        </p:grpSpPr>
        <p:sp>
          <p:nvSpPr>
            <p:cNvPr id="23575" name="Rectangle 30"/>
            <p:cNvSpPr>
              <a:spLocks noChangeArrowheads="1"/>
            </p:cNvSpPr>
            <p:nvPr/>
          </p:nvSpPr>
          <p:spPr bwMode="auto">
            <a:xfrm>
              <a:off x="3379" y="1570"/>
              <a:ext cx="2268" cy="590"/>
            </a:xfrm>
            <a:prstGeom prst="rect">
              <a:avLst/>
            </a:prstGeom>
            <a:solidFill>
              <a:srgbClr val="FDFE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576" name="Text Box 31"/>
            <p:cNvSpPr txBox="1">
              <a:spLocks noChangeArrowheads="1"/>
            </p:cNvSpPr>
            <p:nvPr/>
          </p:nvSpPr>
          <p:spPr bwMode="auto">
            <a:xfrm>
              <a:off x="3379" y="1525"/>
              <a:ext cx="230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376238" eaLnBrk="0" hangingPunct="0">
                <a:tabLst>
                  <a:tab pos="1262063" algn="l"/>
                </a:tabLst>
                <a:defRPr>
                  <a:solidFill>
                    <a:schemeClr val="tx1"/>
                  </a:solidFill>
                  <a:latin typeface="Arial" charset="0"/>
                </a:defRPr>
              </a:lvl1pPr>
              <a:lvl2pPr marL="742950" indent="-285750" defTabSz="376238" eaLnBrk="0" hangingPunct="0">
                <a:tabLst>
                  <a:tab pos="1262063" algn="l"/>
                </a:tabLst>
                <a:defRPr>
                  <a:solidFill>
                    <a:schemeClr val="tx1"/>
                  </a:solidFill>
                  <a:latin typeface="Arial" charset="0"/>
                </a:defRPr>
              </a:lvl2pPr>
              <a:lvl3pPr marL="1143000" indent="-228600" defTabSz="376238" eaLnBrk="0" hangingPunct="0">
                <a:tabLst>
                  <a:tab pos="1262063" algn="l"/>
                </a:tabLst>
                <a:defRPr>
                  <a:solidFill>
                    <a:schemeClr val="tx1"/>
                  </a:solidFill>
                  <a:latin typeface="Arial" charset="0"/>
                </a:defRPr>
              </a:lvl3pPr>
              <a:lvl4pPr marL="1600200" indent="-228600" defTabSz="376238" eaLnBrk="0" hangingPunct="0">
                <a:tabLst>
                  <a:tab pos="1262063" algn="l"/>
                </a:tabLst>
                <a:defRPr>
                  <a:solidFill>
                    <a:schemeClr val="tx1"/>
                  </a:solidFill>
                  <a:latin typeface="Arial" charset="0"/>
                </a:defRPr>
              </a:lvl4pPr>
              <a:lvl5pPr marL="2057400" indent="-228600" defTabSz="376238" eaLnBrk="0" hangingPunct="0">
                <a:tabLst>
                  <a:tab pos="1262063" algn="l"/>
                </a:tabLst>
                <a:defRPr>
                  <a:solidFill>
                    <a:schemeClr val="tx1"/>
                  </a:solidFill>
                  <a:latin typeface="Arial" charset="0"/>
                </a:defRPr>
              </a:lvl5pPr>
              <a:lvl6pPr marL="2514600" indent="-228600" defTabSz="376238" eaLnBrk="0" fontAlgn="base" hangingPunct="0">
                <a:spcBef>
                  <a:spcPct val="0"/>
                </a:spcBef>
                <a:spcAft>
                  <a:spcPct val="0"/>
                </a:spcAft>
                <a:tabLst>
                  <a:tab pos="1262063" algn="l"/>
                </a:tabLst>
                <a:defRPr>
                  <a:solidFill>
                    <a:schemeClr val="tx1"/>
                  </a:solidFill>
                  <a:latin typeface="Arial" charset="0"/>
                </a:defRPr>
              </a:lvl6pPr>
              <a:lvl7pPr marL="2971800" indent="-228600" defTabSz="376238" eaLnBrk="0" fontAlgn="base" hangingPunct="0">
                <a:spcBef>
                  <a:spcPct val="0"/>
                </a:spcBef>
                <a:spcAft>
                  <a:spcPct val="0"/>
                </a:spcAft>
                <a:tabLst>
                  <a:tab pos="1262063" algn="l"/>
                </a:tabLst>
                <a:defRPr>
                  <a:solidFill>
                    <a:schemeClr val="tx1"/>
                  </a:solidFill>
                  <a:latin typeface="Arial" charset="0"/>
                </a:defRPr>
              </a:lvl7pPr>
              <a:lvl8pPr marL="3429000" indent="-228600" defTabSz="376238" eaLnBrk="0" fontAlgn="base" hangingPunct="0">
                <a:spcBef>
                  <a:spcPct val="0"/>
                </a:spcBef>
                <a:spcAft>
                  <a:spcPct val="0"/>
                </a:spcAft>
                <a:tabLst>
                  <a:tab pos="1262063" algn="l"/>
                </a:tabLst>
                <a:defRPr>
                  <a:solidFill>
                    <a:schemeClr val="tx1"/>
                  </a:solidFill>
                  <a:latin typeface="Arial" charset="0"/>
                </a:defRPr>
              </a:lvl8pPr>
              <a:lvl9pPr marL="3886200" indent="-228600" defTabSz="376238" eaLnBrk="0" fontAlgn="base" hangingPunct="0">
                <a:spcBef>
                  <a:spcPct val="0"/>
                </a:spcBef>
                <a:spcAft>
                  <a:spcPct val="0"/>
                </a:spcAft>
                <a:tabLst>
                  <a:tab pos="1262063" algn="l"/>
                </a:tabLst>
                <a:defRPr>
                  <a:solidFill>
                    <a:schemeClr val="tx1"/>
                  </a:solidFill>
                  <a:latin typeface="Arial" charset="0"/>
                </a:defRPr>
              </a:lvl9pPr>
            </a:lstStyle>
            <a:p>
              <a:pPr eaLnBrk="1" hangingPunct="1"/>
              <a:r>
                <a:rPr lang="es-ES" sz="1600" b="1">
                  <a:solidFill>
                    <a:srgbClr val="3333FF"/>
                  </a:solidFill>
                </a:rPr>
                <a:t>Menos activos ó más nobles:</a:t>
              </a:r>
            </a:p>
            <a:p>
              <a:pPr eaLnBrk="1" hangingPunct="1"/>
              <a:r>
                <a:rPr lang="es-ES" sz="1600" b="1"/>
                <a:t>	 mayor E.I.</a:t>
              </a:r>
            </a:p>
            <a:p>
              <a:pPr eaLnBrk="1" hangingPunct="1"/>
              <a:r>
                <a:rPr lang="es-ES" sz="1600" b="1"/>
                <a:t>	 mayor </a:t>
              </a:r>
              <a:r>
                <a:rPr lang="es-ES" sz="1600" b="1">
                  <a:sym typeface="Symbol" pitchFamily="18" charset="2"/>
                </a:rPr>
                <a:t>Hsublimación</a:t>
              </a:r>
            </a:p>
            <a:p>
              <a:pPr eaLnBrk="1" hangingPunct="1"/>
              <a:r>
                <a:rPr lang="es-ES" sz="1600" b="1">
                  <a:sym typeface="Symbol" pitchFamily="18" charset="2"/>
                </a:rPr>
                <a:t>	 menor </a:t>
              </a:r>
              <a:r>
                <a:rPr lang="en-US" sz="1600" b="1">
                  <a:sym typeface="Symbol" pitchFamily="18" charset="2"/>
                </a:rPr>
                <a:t>|</a:t>
              </a:r>
              <a:r>
                <a:rPr lang="es-ES" sz="1600" b="1">
                  <a:sym typeface="Symbol" pitchFamily="18" charset="2"/>
                </a:rPr>
                <a:t>Hhidratación</a:t>
              </a:r>
              <a:r>
                <a:rPr lang="en-US" sz="1600" b="1">
                  <a:cs typeface="Arial" charset="0"/>
                  <a:sym typeface="Symbol" pitchFamily="18" charset="2"/>
                </a:rPr>
                <a:t>|</a:t>
              </a:r>
            </a:p>
          </p:txBody>
        </p:sp>
      </p:grpSp>
      <p:sp>
        <p:nvSpPr>
          <p:cNvPr id="23565" name="Rectangle 8"/>
          <p:cNvSpPr>
            <a:spLocks noChangeArrowheads="1"/>
          </p:cNvSpPr>
          <p:nvPr/>
        </p:nvSpPr>
        <p:spPr bwMode="auto">
          <a:xfrm>
            <a:off x="0" y="-26988"/>
            <a:ext cx="9144000" cy="457201"/>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Propiedades químicas de los elementos metálicos</a:t>
            </a:r>
          </a:p>
        </p:txBody>
      </p:sp>
      <p:grpSp>
        <p:nvGrpSpPr>
          <p:cNvPr id="23566" name="Group 37"/>
          <p:cNvGrpSpPr>
            <a:grpSpLocks/>
          </p:cNvGrpSpPr>
          <p:nvPr/>
        </p:nvGrpSpPr>
        <p:grpSpPr bwMode="auto">
          <a:xfrm>
            <a:off x="215900" y="466725"/>
            <a:ext cx="8820150" cy="4041775"/>
            <a:chOff x="136" y="263"/>
            <a:chExt cx="5556" cy="2546"/>
          </a:xfrm>
        </p:grpSpPr>
        <p:pic>
          <p:nvPicPr>
            <p:cNvPr id="23573" name="Picture 35" descr="Dibuj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 y="436"/>
              <a:ext cx="5556" cy="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ext Box 36"/>
            <p:cNvSpPr txBox="1">
              <a:spLocks noChangeArrowheads="1"/>
            </p:cNvSpPr>
            <p:nvPr/>
          </p:nvSpPr>
          <p:spPr bwMode="auto">
            <a:xfrm>
              <a:off x="204" y="263"/>
              <a:ext cx="3285" cy="17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200" b="1" i="1" dirty="0"/>
                <a:t>Tabla </a:t>
              </a:r>
              <a:r>
                <a:rPr lang="es-ES_tradnl" sz="1200" b="1" i="1" dirty="0" smtClean="0"/>
                <a:t>6. </a:t>
              </a:r>
              <a:r>
                <a:rPr lang="es-ES_tradnl" sz="1200" b="1" i="1" dirty="0"/>
                <a:t>Potenciales de reducción estándar de los iones hidratados</a:t>
              </a:r>
            </a:p>
          </p:txBody>
        </p:sp>
      </p:grpSp>
      <p:sp>
        <p:nvSpPr>
          <p:cNvPr id="23567" name="Text Box 19"/>
          <p:cNvSpPr txBox="1">
            <a:spLocks noChangeArrowheads="1"/>
          </p:cNvSpPr>
          <p:nvPr/>
        </p:nvSpPr>
        <p:spPr bwMode="auto">
          <a:xfrm>
            <a:off x="827088" y="4365625"/>
            <a:ext cx="7634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“Cuanto</a:t>
            </a:r>
            <a:r>
              <a:rPr lang="es-ES" sz="1600" b="1">
                <a:solidFill>
                  <a:srgbClr val="3333FF"/>
                </a:solidFill>
              </a:rPr>
              <a:t> mayor </a:t>
            </a:r>
            <a:r>
              <a:rPr lang="es-ES" sz="1600" b="1"/>
              <a:t>es la </a:t>
            </a:r>
            <a:r>
              <a:rPr lang="es-ES" sz="1600" b="1">
                <a:solidFill>
                  <a:srgbClr val="3333FF"/>
                </a:solidFill>
                <a:sym typeface="Symbol" pitchFamily="18" charset="2"/>
              </a:rPr>
              <a:t>electronegatividad o la E.I.</a:t>
            </a:r>
            <a:r>
              <a:rPr lang="es-ES" sz="1600" b="1">
                <a:sym typeface="Symbol" pitchFamily="18" charset="2"/>
              </a:rPr>
              <a:t>, menos reductor es el metal”</a:t>
            </a:r>
          </a:p>
        </p:txBody>
      </p:sp>
      <p:grpSp>
        <p:nvGrpSpPr>
          <p:cNvPr id="23568" name="Group 43"/>
          <p:cNvGrpSpPr>
            <a:grpSpLocks/>
          </p:cNvGrpSpPr>
          <p:nvPr/>
        </p:nvGrpSpPr>
        <p:grpSpPr bwMode="auto">
          <a:xfrm>
            <a:off x="3059113" y="1196975"/>
            <a:ext cx="5545137" cy="719138"/>
            <a:chOff x="1927" y="754"/>
            <a:chExt cx="3493" cy="453"/>
          </a:xfrm>
        </p:grpSpPr>
        <p:sp>
          <p:nvSpPr>
            <p:cNvPr id="23569" name="Rectangle 42"/>
            <p:cNvSpPr>
              <a:spLocks noChangeArrowheads="1"/>
            </p:cNvSpPr>
            <p:nvPr/>
          </p:nvSpPr>
          <p:spPr bwMode="auto">
            <a:xfrm>
              <a:off x="1927" y="754"/>
              <a:ext cx="3493" cy="45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570" name="Rectangle 39"/>
            <p:cNvSpPr>
              <a:spLocks noChangeArrowheads="1"/>
            </p:cNvSpPr>
            <p:nvPr/>
          </p:nvSpPr>
          <p:spPr bwMode="auto">
            <a:xfrm>
              <a:off x="3696" y="796"/>
              <a:ext cx="1587" cy="366"/>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1600" b="1">
                  <a:sym typeface="Symbol" pitchFamily="18" charset="2"/>
                </a:rPr>
                <a:t>Más reductor es M,</a:t>
              </a:r>
              <a:r>
                <a:rPr lang="es-ES" sz="1600" b="1">
                  <a:solidFill>
                    <a:srgbClr val="3333FF"/>
                  </a:solidFill>
                  <a:sym typeface="Symbol" pitchFamily="18" charset="2"/>
                </a:rPr>
                <a:t> menos estable el E.O.=0</a:t>
              </a:r>
            </a:p>
          </p:txBody>
        </p:sp>
        <p:sp>
          <p:nvSpPr>
            <p:cNvPr id="23571" name="Rectangle 40"/>
            <p:cNvSpPr>
              <a:spLocks noChangeArrowheads="1"/>
            </p:cNvSpPr>
            <p:nvPr/>
          </p:nvSpPr>
          <p:spPr bwMode="auto">
            <a:xfrm>
              <a:off x="2064" y="821"/>
              <a:ext cx="1360" cy="304"/>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s-ES" sz="1600" b="1">
                  <a:sym typeface="Symbol" pitchFamily="18" charset="2"/>
                </a:rPr>
                <a:t>Cuanto más negativo E</a:t>
              </a:r>
              <a:r>
                <a:rPr lang="es-ES" sz="1600" b="1" baseline="30000">
                  <a:sym typeface="Symbol" pitchFamily="18" charset="2"/>
                </a:rPr>
                <a:t>0</a:t>
              </a:r>
              <a:r>
                <a:rPr lang="es-ES" b="1">
                  <a:sym typeface="Symbol" pitchFamily="18" charset="2"/>
                </a:rPr>
                <a:t> </a:t>
              </a:r>
              <a:r>
                <a:rPr lang="es-ES" sz="1600" b="1">
                  <a:sym typeface="Symbol" pitchFamily="18" charset="2"/>
                </a:rPr>
                <a:t>(M</a:t>
              </a:r>
              <a:r>
                <a:rPr lang="es-ES" sz="1600" b="1" baseline="30000">
                  <a:sym typeface="Symbol" pitchFamily="18" charset="2"/>
                </a:rPr>
                <a:t>n+</a:t>
              </a:r>
              <a:r>
                <a:rPr lang="es-ES" sz="1600" b="1">
                  <a:sym typeface="Symbol" pitchFamily="18" charset="2"/>
                </a:rPr>
                <a:t>/M) </a:t>
              </a:r>
            </a:p>
          </p:txBody>
        </p:sp>
        <p:sp>
          <p:nvSpPr>
            <p:cNvPr id="23572" name="AutoShape 41"/>
            <p:cNvSpPr>
              <a:spLocks noChangeArrowheads="1"/>
            </p:cNvSpPr>
            <p:nvPr/>
          </p:nvSpPr>
          <p:spPr bwMode="auto">
            <a:xfrm>
              <a:off x="3379" y="890"/>
              <a:ext cx="182" cy="181"/>
            </a:xfrm>
            <a:prstGeom prst="rightArrow">
              <a:avLst>
                <a:gd name="adj1" fmla="val 50000"/>
                <a:gd name="adj2" fmla="val 2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2F9B2D7A-DA6A-4309-8307-35590B788858}" type="slidenum">
              <a:rPr lang="es-ES" smtClean="0"/>
              <a:pPr eaLnBrk="1" hangingPunct="1"/>
              <a:t>23</a:t>
            </a:fld>
            <a:endParaRPr lang="es-ES" smtClean="0"/>
          </a:p>
        </p:txBody>
      </p:sp>
      <p:grpSp>
        <p:nvGrpSpPr>
          <p:cNvPr id="24579" name="Group 21"/>
          <p:cNvGrpSpPr>
            <a:grpSpLocks/>
          </p:cNvGrpSpPr>
          <p:nvPr/>
        </p:nvGrpSpPr>
        <p:grpSpPr bwMode="auto">
          <a:xfrm>
            <a:off x="215900" y="466725"/>
            <a:ext cx="8820150" cy="4041775"/>
            <a:chOff x="136" y="263"/>
            <a:chExt cx="5556" cy="2546"/>
          </a:xfrm>
        </p:grpSpPr>
        <p:pic>
          <p:nvPicPr>
            <p:cNvPr id="24649" name="Picture 22" descr="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 y="436"/>
              <a:ext cx="5556" cy="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0" name="Text Box 23"/>
            <p:cNvSpPr txBox="1">
              <a:spLocks noChangeArrowheads="1"/>
            </p:cNvSpPr>
            <p:nvPr/>
          </p:nvSpPr>
          <p:spPr bwMode="auto">
            <a:xfrm>
              <a:off x="204" y="263"/>
              <a:ext cx="3285" cy="17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200" b="1" i="1" dirty="0"/>
                <a:t>Tabla </a:t>
              </a:r>
              <a:r>
                <a:rPr lang="es-ES_tradnl" sz="1200" b="1" i="1" dirty="0" smtClean="0"/>
                <a:t>7. </a:t>
              </a:r>
              <a:r>
                <a:rPr lang="es-ES_tradnl" sz="1200" b="1" i="1" dirty="0"/>
                <a:t>Potenciales de reducción estándar de los iones hidratados</a:t>
              </a:r>
            </a:p>
          </p:txBody>
        </p:sp>
      </p:grpSp>
      <p:grpSp>
        <p:nvGrpSpPr>
          <p:cNvPr id="24580" name="Group 75"/>
          <p:cNvGrpSpPr>
            <a:grpSpLocks/>
          </p:cNvGrpSpPr>
          <p:nvPr/>
        </p:nvGrpSpPr>
        <p:grpSpPr bwMode="auto">
          <a:xfrm>
            <a:off x="323850" y="1557338"/>
            <a:ext cx="8569325" cy="2879725"/>
            <a:chOff x="222" y="981"/>
            <a:chExt cx="4971" cy="1689"/>
          </a:xfrm>
        </p:grpSpPr>
        <p:sp>
          <p:nvSpPr>
            <p:cNvPr id="24599" name="Rectangle 25"/>
            <p:cNvSpPr>
              <a:spLocks noChangeArrowheads="1"/>
            </p:cNvSpPr>
            <p:nvPr/>
          </p:nvSpPr>
          <p:spPr bwMode="auto">
            <a:xfrm>
              <a:off x="1781" y="1825"/>
              <a:ext cx="294" cy="281"/>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0" name="Rectangle 26"/>
            <p:cNvSpPr>
              <a:spLocks noChangeArrowheads="1"/>
            </p:cNvSpPr>
            <p:nvPr/>
          </p:nvSpPr>
          <p:spPr bwMode="auto">
            <a:xfrm>
              <a:off x="222" y="981"/>
              <a:ext cx="337"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1" name="Rectangle 27"/>
            <p:cNvSpPr>
              <a:spLocks noChangeArrowheads="1"/>
            </p:cNvSpPr>
            <p:nvPr/>
          </p:nvSpPr>
          <p:spPr bwMode="auto">
            <a:xfrm>
              <a:off x="222" y="1262"/>
              <a:ext cx="337"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2" name="Rectangle 28"/>
            <p:cNvSpPr>
              <a:spLocks noChangeArrowheads="1"/>
            </p:cNvSpPr>
            <p:nvPr/>
          </p:nvSpPr>
          <p:spPr bwMode="auto">
            <a:xfrm>
              <a:off x="222" y="1543"/>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3" name="Rectangle 29"/>
            <p:cNvSpPr>
              <a:spLocks noChangeArrowheads="1"/>
            </p:cNvSpPr>
            <p:nvPr/>
          </p:nvSpPr>
          <p:spPr bwMode="auto">
            <a:xfrm>
              <a:off x="222" y="1825"/>
              <a:ext cx="337"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4" name="Rectangle 30"/>
            <p:cNvSpPr>
              <a:spLocks noChangeArrowheads="1"/>
            </p:cNvSpPr>
            <p:nvPr/>
          </p:nvSpPr>
          <p:spPr bwMode="auto">
            <a:xfrm>
              <a:off x="222" y="2106"/>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5" name="Rectangle 31"/>
            <p:cNvSpPr>
              <a:spLocks noChangeArrowheads="1"/>
            </p:cNvSpPr>
            <p:nvPr/>
          </p:nvSpPr>
          <p:spPr bwMode="auto">
            <a:xfrm>
              <a:off x="559" y="981"/>
              <a:ext cx="337"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6" name="Rectangle 32"/>
            <p:cNvSpPr>
              <a:spLocks noChangeArrowheads="1"/>
            </p:cNvSpPr>
            <p:nvPr/>
          </p:nvSpPr>
          <p:spPr bwMode="auto">
            <a:xfrm>
              <a:off x="559" y="1262"/>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7" name="Rectangle 33"/>
            <p:cNvSpPr>
              <a:spLocks noChangeArrowheads="1"/>
            </p:cNvSpPr>
            <p:nvPr/>
          </p:nvSpPr>
          <p:spPr bwMode="auto">
            <a:xfrm>
              <a:off x="559" y="1543"/>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8" name="Rectangle 34"/>
            <p:cNvSpPr>
              <a:spLocks noChangeArrowheads="1"/>
            </p:cNvSpPr>
            <p:nvPr/>
          </p:nvSpPr>
          <p:spPr bwMode="auto">
            <a:xfrm>
              <a:off x="559" y="1825"/>
              <a:ext cx="337"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9" name="Rectangle 35"/>
            <p:cNvSpPr>
              <a:spLocks noChangeArrowheads="1"/>
            </p:cNvSpPr>
            <p:nvPr/>
          </p:nvSpPr>
          <p:spPr bwMode="auto">
            <a:xfrm>
              <a:off x="559" y="2106"/>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0" name="Rectangle 36"/>
            <p:cNvSpPr>
              <a:spLocks noChangeArrowheads="1"/>
            </p:cNvSpPr>
            <p:nvPr/>
          </p:nvSpPr>
          <p:spPr bwMode="auto">
            <a:xfrm>
              <a:off x="559" y="2388"/>
              <a:ext cx="337"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1" name="Rectangle 37"/>
            <p:cNvSpPr>
              <a:spLocks noChangeArrowheads="1"/>
            </p:cNvSpPr>
            <p:nvPr/>
          </p:nvSpPr>
          <p:spPr bwMode="auto">
            <a:xfrm>
              <a:off x="896" y="1543"/>
              <a:ext cx="294"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2" name="Rectangle 38"/>
            <p:cNvSpPr>
              <a:spLocks noChangeArrowheads="1"/>
            </p:cNvSpPr>
            <p:nvPr/>
          </p:nvSpPr>
          <p:spPr bwMode="auto">
            <a:xfrm>
              <a:off x="1190" y="1543"/>
              <a:ext cx="295" cy="282"/>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3" name="Rectangle 39"/>
            <p:cNvSpPr>
              <a:spLocks noChangeArrowheads="1"/>
            </p:cNvSpPr>
            <p:nvPr/>
          </p:nvSpPr>
          <p:spPr bwMode="auto">
            <a:xfrm>
              <a:off x="896" y="1825"/>
              <a:ext cx="294" cy="281"/>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4" name="Rectangle 40"/>
            <p:cNvSpPr>
              <a:spLocks noChangeArrowheads="1"/>
            </p:cNvSpPr>
            <p:nvPr/>
          </p:nvSpPr>
          <p:spPr bwMode="auto">
            <a:xfrm>
              <a:off x="1190" y="1825"/>
              <a:ext cx="295" cy="281"/>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5" name="Rectangle 41"/>
            <p:cNvSpPr>
              <a:spLocks noChangeArrowheads="1"/>
            </p:cNvSpPr>
            <p:nvPr/>
          </p:nvSpPr>
          <p:spPr bwMode="auto">
            <a:xfrm>
              <a:off x="1486" y="1825"/>
              <a:ext cx="294" cy="281"/>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6" name="Rectangle 42"/>
            <p:cNvSpPr>
              <a:spLocks noChangeArrowheads="1"/>
            </p:cNvSpPr>
            <p:nvPr/>
          </p:nvSpPr>
          <p:spPr bwMode="auto">
            <a:xfrm>
              <a:off x="896" y="2106"/>
              <a:ext cx="294"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7" name="Rectangle 43"/>
            <p:cNvSpPr>
              <a:spLocks noChangeArrowheads="1"/>
            </p:cNvSpPr>
            <p:nvPr/>
          </p:nvSpPr>
          <p:spPr bwMode="auto">
            <a:xfrm>
              <a:off x="1190" y="2106"/>
              <a:ext cx="295" cy="282"/>
            </a:xfrm>
            <a:prstGeom prst="rect">
              <a:avLst/>
            </a:prstGeom>
            <a:noFill/>
            <a:ln w="28575">
              <a:solidFill>
                <a:srgbClr val="FF2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8" name="Rectangle 44"/>
            <p:cNvSpPr>
              <a:spLocks noChangeArrowheads="1"/>
            </p:cNvSpPr>
            <p:nvPr/>
          </p:nvSpPr>
          <p:spPr bwMode="auto">
            <a:xfrm>
              <a:off x="1781" y="2106"/>
              <a:ext cx="294"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19" name="Rectangle 45"/>
            <p:cNvSpPr>
              <a:spLocks noChangeArrowheads="1"/>
            </p:cNvSpPr>
            <p:nvPr/>
          </p:nvSpPr>
          <p:spPr bwMode="auto">
            <a:xfrm>
              <a:off x="2075" y="2106"/>
              <a:ext cx="295"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0" name="Rectangle 46"/>
            <p:cNvSpPr>
              <a:spLocks noChangeArrowheads="1"/>
            </p:cNvSpPr>
            <p:nvPr/>
          </p:nvSpPr>
          <p:spPr bwMode="auto">
            <a:xfrm>
              <a:off x="3255" y="1543"/>
              <a:ext cx="294"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1" name="Rectangle 47"/>
            <p:cNvSpPr>
              <a:spLocks noChangeArrowheads="1"/>
            </p:cNvSpPr>
            <p:nvPr/>
          </p:nvSpPr>
          <p:spPr bwMode="auto">
            <a:xfrm>
              <a:off x="2370" y="1825"/>
              <a:ext cx="294" cy="281"/>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2" name="Rectangle 48"/>
            <p:cNvSpPr>
              <a:spLocks noChangeArrowheads="1"/>
            </p:cNvSpPr>
            <p:nvPr/>
          </p:nvSpPr>
          <p:spPr bwMode="auto">
            <a:xfrm>
              <a:off x="2664" y="1825"/>
              <a:ext cx="295" cy="281"/>
            </a:xfrm>
            <a:prstGeom prst="rect">
              <a:avLst/>
            </a:prstGeom>
            <a:noFill/>
            <a:ln w="28575">
              <a:solidFill>
                <a:srgbClr val="17CB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3" name="Rectangle 49"/>
            <p:cNvSpPr>
              <a:spLocks noChangeArrowheads="1"/>
            </p:cNvSpPr>
            <p:nvPr/>
          </p:nvSpPr>
          <p:spPr bwMode="auto">
            <a:xfrm>
              <a:off x="2960" y="1825"/>
              <a:ext cx="294" cy="281"/>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4" name="Rectangle 50"/>
            <p:cNvSpPr>
              <a:spLocks noChangeArrowheads="1"/>
            </p:cNvSpPr>
            <p:nvPr/>
          </p:nvSpPr>
          <p:spPr bwMode="auto">
            <a:xfrm>
              <a:off x="3255" y="1825"/>
              <a:ext cx="294" cy="281"/>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5" name="Rectangle 51"/>
            <p:cNvSpPr>
              <a:spLocks noChangeArrowheads="1"/>
            </p:cNvSpPr>
            <p:nvPr/>
          </p:nvSpPr>
          <p:spPr bwMode="auto">
            <a:xfrm>
              <a:off x="2370" y="2106"/>
              <a:ext cx="294"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6" name="Rectangle 52"/>
            <p:cNvSpPr>
              <a:spLocks noChangeArrowheads="1"/>
            </p:cNvSpPr>
            <p:nvPr/>
          </p:nvSpPr>
          <p:spPr bwMode="auto">
            <a:xfrm>
              <a:off x="2664" y="2106"/>
              <a:ext cx="295"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7" name="Rectangle 53"/>
            <p:cNvSpPr>
              <a:spLocks noChangeArrowheads="1"/>
            </p:cNvSpPr>
            <p:nvPr/>
          </p:nvSpPr>
          <p:spPr bwMode="auto">
            <a:xfrm>
              <a:off x="2960" y="2106"/>
              <a:ext cx="294"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8" name="Rectangle 54"/>
            <p:cNvSpPr>
              <a:spLocks noChangeArrowheads="1"/>
            </p:cNvSpPr>
            <p:nvPr/>
          </p:nvSpPr>
          <p:spPr bwMode="auto">
            <a:xfrm>
              <a:off x="3255" y="2106"/>
              <a:ext cx="294"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29" name="Rectangle 55"/>
            <p:cNvSpPr>
              <a:spLocks noChangeArrowheads="1"/>
            </p:cNvSpPr>
            <p:nvPr/>
          </p:nvSpPr>
          <p:spPr bwMode="auto">
            <a:xfrm>
              <a:off x="3549" y="2106"/>
              <a:ext cx="295"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0" name="Rectangle 56"/>
            <p:cNvSpPr>
              <a:spLocks noChangeArrowheads="1"/>
            </p:cNvSpPr>
            <p:nvPr/>
          </p:nvSpPr>
          <p:spPr bwMode="auto">
            <a:xfrm>
              <a:off x="4182" y="1543"/>
              <a:ext cx="337"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1" name="Rectangle 57"/>
            <p:cNvSpPr>
              <a:spLocks noChangeArrowheads="1"/>
            </p:cNvSpPr>
            <p:nvPr/>
          </p:nvSpPr>
          <p:spPr bwMode="auto">
            <a:xfrm>
              <a:off x="4182" y="1825"/>
              <a:ext cx="337"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2" name="Rectangle 58"/>
            <p:cNvSpPr>
              <a:spLocks noChangeArrowheads="1"/>
            </p:cNvSpPr>
            <p:nvPr/>
          </p:nvSpPr>
          <p:spPr bwMode="auto">
            <a:xfrm>
              <a:off x="4182" y="2106"/>
              <a:ext cx="337"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3" name="Rectangle 59"/>
            <p:cNvSpPr>
              <a:spLocks noChangeArrowheads="1"/>
            </p:cNvSpPr>
            <p:nvPr/>
          </p:nvSpPr>
          <p:spPr bwMode="auto">
            <a:xfrm>
              <a:off x="4856" y="2106"/>
              <a:ext cx="337"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4" name="Rectangle 60"/>
            <p:cNvSpPr>
              <a:spLocks noChangeArrowheads="1"/>
            </p:cNvSpPr>
            <p:nvPr/>
          </p:nvSpPr>
          <p:spPr bwMode="auto">
            <a:xfrm>
              <a:off x="4519" y="2106"/>
              <a:ext cx="337" cy="282"/>
            </a:xfrm>
            <a:prstGeom prst="rect">
              <a:avLst/>
            </a:prstGeom>
            <a:noFill/>
            <a:ln w="28575">
              <a:solidFill>
                <a:srgbClr val="77F95D"/>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5" name="Rectangle 61"/>
            <p:cNvSpPr>
              <a:spLocks noChangeArrowheads="1"/>
            </p:cNvSpPr>
            <p:nvPr/>
          </p:nvSpPr>
          <p:spPr bwMode="auto">
            <a:xfrm>
              <a:off x="1486" y="1543"/>
              <a:ext cx="294"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6" name="Rectangle 62"/>
            <p:cNvSpPr>
              <a:spLocks noChangeArrowheads="1"/>
            </p:cNvSpPr>
            <p:nvPr/>
          </p:nvSpPr>
          <p:spPr bwMode="auto">
            <a:xfrm>
              <a:off x="1781" y="1543"/>
              <a:ext cx="294"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7" name="Rectangle 63"/>
            <p:cNvSpPr>
              <a:spLocks noChangeArrowheads="1"/>
            </p:cNvSpPr>
            <p:nvPr/>
          </p:nvSpPr>
          <p:spPr bwMode="auto">
            <a:xfrm>
              <a:off x="2075" y="1543"/>
              <a:ext cx="295"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8" name="Rectangle 64"/>
            <p:cNvSpPr>
              <a:spLocks noChangeArrowheads="1"/>
            </p:cNvSpPr>
            <p:nvPr/>
          </p:nvSpPr>
          <p:spPr bwMode="auto">
            <a:xfrm>
              <a:off x="2370" y="1543"/>
              <a:ext cx="294"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39" name="Rectangle 65"/>
            <p:cNvSpPr>
              <a:spLocks noChangeArrowheads="1"/>
            </p:cNvSpPr>
            <p:nvPr/>
          </p:nvSpPr>
          <p:spPr bwMode="auto">
            <a:xfrm>
              <a:off x="2664" y="1543"/>
              <a:ext cx="295"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0" name="Rectangle 66"/>
            <p:cNvSpPr>
              <a:spLocks noChangeArrowheads="1"/>
            </p:cNvSpPr>
            <p:nvPr/>
          </p:nvSpPr>
          <p:spPr bwMode="auto">
            <a:xfrm>
              <a:off x="2960" y="1543"/>
              <a:ext cx="294"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1" name="Rectangle 67"/>
            <p:cNvSpPr>
              <a:spLocks noChangeArrowheads="1"/>
            </p:cNvSpPr>
            <p:nvPr/>
          </p:nvSpPr>
          <p:spPr bwMode="auto">
            <a:xfrm>
              <a:off x="3549" y="1543"/>
              <a:ext cx="295"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2" name="Rectangle 68"/>
            <p:cNvSpPr>
              <a:spLocks noChangeArrowheads="1"/>
            </p:cNvSpPr>
            <p:nvPr/>
          </p:nvSpPr>
          <p:spPr bwMode="auto">
            <a:xfrm>
              <a:off x="3844" y="1262"/>
              <a:ext cx="338" cy="282"/>
            </a:xfrm>
            <a:prstGeom prst="rect">
              <a:avLst/>
            </a:prstGeom>
            <a:noFill/>
            <a:ln w="28575">
              <a:solidFill>
                <a:srgbClr val="FF070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3" name="Rectangle 69"/>
            <p:cNvSpPr>
              <a:spLocks noChangeArrowheads="1"/>
            </p:cNvSpPr>
            <p:nvPr/>
          </p:nvSpPr>
          <p:spPr bwMode="auto">
            <a:xfrm>
              <a:off x="3844" y="1543"/>
              <a:ext cx="338" cy="28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4" name="Rectangle 70"/>
            <p:cNvSpPr>
              <a:spLocks noChangeArrowheads="1"/>
            </p:cNvSpPr>
            <p:nvPr/>
          </p:nvSpPr>
          <p:spPr bwMode="auto">
            <a:xfrm>
              <a:off x="3844" y="2106"/>
              <a:ext cx="338" cy="282"/>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5" name="Rectangle 71"/>
            <p:cNvSpPr>
              <a:spLocks noChangeArrowheads="1"/>
            </p:cNvSpPr>
            <p:nvPr/>
          </p:nvSpPr>
          <p:spPr bwMode="auto">
            <a:xfrm>
              <a:off x="3844" y="1825"/>
              <a:ext cx="338" cy="281"/>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6" name="Rectangle 72"/>
            <p:cNvSpPr>
              <a:spLocks noChangeArrowheads="1"/>
            </p:cNvSpPr>
            <p:nvPr/>
          </p:nvSpPr>
          <p:spPr bwMode="auto">
            <a:xfrm>
              <a:off x="3549" y="1825"/>
              <a:ext cx="295" cy="281"/>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rgbClr val="77F95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7" name="Rectangle 73"/>
            <p:cNvSpPr>
              <a:spLocks noChangeArrowheads="1"/>
            </p:cNvSpPr>
            <p:nvPr/>
          </p:nvSpPr>
          <p:spPr bwMode="auto">
            <a:xfrm>
              <a:off x="1486" y="2106"/>
              <a:ext cx="294" cy="282"/>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48" name="Rectangle 74"/>
            <p:cNvSpPr>
              <a:spLocks noChangeArrowheads="1"/>
            </p:cNvSpPr>
            <p:nvPr/>
          </p:nvSpPr>
          <p:spPr bwMode="auto">
            <a:xfrm>
              <a:off x="2075" y="1825"/>
              <a:ext cx="295" cy="281"/>
            </a:xfrm>
            <a:prstGeom prst="rect">
              <a:avLst/>
            </a:prstGeom>
            <a:noFill/>
            <a:ln w="2857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4581" name="Text Box 79"/>
          <p:cNvSpPr txBox="1">
            <a:spLocks noChangeArrowheads="1"/>
          </p:cNvSpPr>
          <p:nvPr/>
        </p:nvSpPr>
        <p:spPr bwMode="auto">
          <a:xfrm>
            <a:off x="990600" y="5273675"/>
            <a:ext cx="440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FF"/>
                </a:solidFill>
              </a:rPr>
              <a:t>2. Metales con eletronegatividad intermedia</a:t>
            </a:r>
            <a:endParaRPr lang="es-ES" sz="1600" b="1">
              <a:solidFill>
                <a:srgbClr val="3333FF"/>
              </a:solidFill>
              <a:sym typeface="Symbol" pitchFamily="18" charset="2"/>
            </a:endParaRPr>
          </a:p>
        </p:txBody>
      </p:sp>
      <p:sp>
        <p:nvSpPr>
          <p:cNvPr id="24582" name="Text Box 80"/>
          <p:cNvSpPr txBox="1">
            <a:spLocks noChangeArrowheads="1"/>
          </p:cNvSpPr>
          <p:nvPr/>
        </p:nvSpPr>
        <p:spPr bwMode="auto">
          <a:xfrm>
            <a:off x="990600" y="5988050"/>
            <a:ext cx="3484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009900"/>
                </a:solidFill>
              </a:rPr>
              <a:t>3. Metales menos electropositivos</a:t>
            </a:r>
            <a:endParaRPr lang="es-ES" sz="1600" b="1">
              <a:solidFill>
                <a:srgbClr val="009900"/>
              </a:solidFill>
              <a:sym typeface="Symbol" pitchFamily="18" charset="2"/>
            </a:endParaRPr>
          </a:p>
        </p:txBody>
      </p:sp>
      <p:graphicFrame>
        <p:nvGraphicFramePr>
          <p:cNvPr id="24583" name="Object 81"/>
          <p:cNvGraphicFramePr>
            <a:graphicFrameLocks noChangeAspect="1"/>
          </p:cNvGraphicFramePr>
          <p:nvPr/>
        </p:nvGraphicFramePr>
        <p:xfrm>
          <a:off x="2352675" y="4710113"/>
          <a:ext cx="4470400" cy="265112"/>
        </p:xfrm>
        <a:graphic>
          <a:graphicData uri="http://schemas.openxmlformats.org/presentationml/2006/ole">
            <mc:AlternateContent xmlns:mc="http://schemas.openxmlformats.org/markup-compatibility/2006">
              <mc:Choice xmlns:v="urn:schemas-microsoft-com:vml" Requires="v">
                <p:oleObj spid="_x0000_s24693" name="CS ChemDraw Drawing" r:id="rId5" imgW="5262880" imgH="320040" progId="ChemDraw.Document.4.5">
                  <p:embed/>
                </p:oleObj>
              </mc:Choice>
              <mc:Fallback>
                <p:oleObj name="CS ChemDraw Drawing" r:id="rId5" imgW="5262880" imgH="320040" progId="ChemDraw.Document.4.5">
                  <p:embed/>
                  <p:pic>
                    <p:nvPicPr>
                      <p:cNvPr id="0" name="Object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4710113"/>
                        <a:ext cx="4470400" cy="2651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4" name="Rectangle 82"/>
          <p:cNvSpPr>
            <a:spLocks noChangeArrowheads="1"/>
          </p:cNvSpPr>
          <p:nvPr/>
        </p:nvSpPr>
        <p:spPr bwMode="auto">
          <a:xfrm>
            <a:off x="2295525" y="4979988"/>
            <a:ext cx="4816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sym typeface="Symbol" pitchFamily="18" charset="2"/>
              </a:rPr>
              <a:t>M</a:t>
            </a:r>
            <a:r>
              <a:rPr lang="es-ES" sz="1400" b="1" baseline="30000">
                <a:sym typeface="Symbol" pitchFamily="18" charset="2"/>
              </a:rPr>
              <a:t>n+</a:t>
            </a:r>
            <a:r>
              <a:rPr lang="es-ES" sz="1400" b="1">
                <a:sym typeface="Symbol" pitchFamily="18" charset="2"/>
              </a:rPr>
              <a:t> no pueden reducirse al metal en disolución acuosa</a:t>
            </a:r>
            <a:endParaRPr lang="es-ES" sz="1400" b="1" baseline="30000">
              <a:sym typeface="Symbol" pitchFamily="18" charset="2"/>
            </a:endParaRPr>
          </a:p>
        </p:txBody>
      </p:sp>
      <p:sp>
        <p:nvSpPr>
          <p:cNvPr id="24585" name="Rectangle 83"/>
          <p:cNvSpPr>
            <a:spLocks noChangeArrowheads="1"/>
          </p:cNvSpPr>
          <p:nvPr/>
        </p:nvSpPr>
        <p:spPr bwMode="auto">
          <a:xfrm>
            <a:off x="1350963" y="5524500"/>
            <a:ext cx="6557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sym typeface="Symbol" pitchFamily="18" charset="2"/>
              </a:rPr>
              <a:t>No reaccionan con agua. Sí reaccionan con ácidos protónicos no oxidantes</a:t>
            </a:r>
            <a:endParaRPr lang="es-ES" sz="1400" b="1" baseline="30000">
              <a:sym typeface="Symbol" pitchFamily="18" charset="2"/>
            </a:endParaRPr>
          </a:p>
        </p:txBody>
      </p:sp>
      <p:graphicFrame>
        <p:nvGraphicFramePr>
          <p:cNvPr id="24586" name="Object 84"/>
          <p:cNvGraphicFramePr>
            <a:graphicFrameLocks noChangeAspect="1"/>
          </p:cNvGraphicFramePr>
          <p:nvPr/>
        </p:nvGraphicFramePr>
        <p:xfrm>
          <a:off x="2917825" y="5743575"/>
          <a:ext cx="3495675" cy="274638"/>
        </p:xfrm>
        <a:graphic>
          <a:graphicData uri="http://schemas.openxmlformats.org/presentationml/2006/ole">
            <mc:AlternateContent xmlns:mc="http://schemas.openxmlformats.org/markup-compatibility/2006">
              <mc:Choice xmlns:v="urn:schemas-microsoft-com:vml" Requires="v">
                <p:oleObj spid="_x0000_s24694" name="CS ChemDraw Drawing" r:id="rId7" imgW="3987800" imgH="320040" progId="ChemDraw.Document.4.5">
                  <p:embed/>
                </p:oleObj>
              </mc:Choice>
              <mc:Fallback>
                <p:oleObj name="CS ChemDraw Drawing" r:id="rId7" imgW="3987800" imgH="320040" progId="ChemDraw.Document.4.5">
                  <p:embed/>
                  <p:pic>
                    <p:nvPicPr>
                      <p:cNvPr id="0" name="Object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7825" y="5743575"/>
                        <a:ext cx="3495675" cy="2746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7" name="Rectangle 85"/>
          <p:cNvSpPr>
            <a:spLocks noChangeArrowheads="1"/>
          </p:cNvSpPr>
          <p:nvPr/>
        </p:nvSpPr>
        <p:spPr bwMode="auto">
          <a:xfrm>
            <a:off x="1778000" y="6270625"/>
            <a:ext cx="5743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1400" b="1">
                <a:sym typeface="Symbol" pitchFamily="18" charset="2"/>
              </a:rPr>
              <a:t>Sólo reaccionan con ácidos oxidantes (HNO</a:t>
            </a:r>
            <a:r>
              <a:rPr lang="es-ES" sz="1400" b="1" baseline="-25000">
                <a:sym typeface="Symbol" pitchFamily="18" charset="2"/>
              </a:rPr>
              <a:t>3</a:t>
            </a:r>
            <a:r>
              <a:rPr lang="es-ES" sz="1400" b="1">
                <a:sym typeface="Symbol" pitchFamily="18" charset="2"/>
              </a:rPr>
              <a:t>, H</a:t>
            </a:r>
            <a:r>
              <a:rPr lang="es-ES" sz="1400" b="1" baseline="-25000">
                <a:sym typeface="Symbol" pitchFamily="18" charset="2"/>
              </a:rPr>
              <a:t>2</a:t>
            </a:r>
            <a:r>
              <a:rPr lang="es-ES" sz="1400" b="1">
                <a:sym typeface="Symbol" pitchFamily="18" charset="2"/>
              </a:rPr>
              <a:t>SO</a:t>
            </a:r>
            <a:r>
              <a:rPr lang="es-ES" sz="1400" b="1" baseline="-25000">
                <a:sym typeface="Symbol" pitchFamily="18" charset="2"/>
              </a:rPr>
              <a:t>4 </a:t>
            </a:r>
            <a:r>
              <a:rPr lang="es-ES" sz="1400" b="1">
                <a:sym typeface="Symbol" pitchFamily="18" charset="2"/>
              </a:rPr>
              <a:t>ó agua regia</a:t>
            </a:r>
            <a:r>
              <a:rPr lang="es-ES" sz="1400" b="1" baseline="-25000">
                <a:sym typeface="Symbol" pitchFamily="18" charset="2"/>
              </a:rPr>
              <a:t> </a:t>
            </a:r>
            <a:r>
              <a:rPr lang="es-ES" sz="1400" b="1">
                <a:sym typeface="Symbol" pitchFamily="18" charset="2"/>
              </a:rPr>
              <a:t>)</a:t>
            </a:r>
            <a:endParaRPr lang="es-ES" sz="1400" b="1" baseline="30000">
              <a:sym typeface="Symbol" pitchFamily="18" charset="2"/>
            </a:endParaRPr>
          </a:p>
        </p:txBody>
      </p:sp>
      <p:sp>
        <p:nvSpPr>
          <p:cNvPr id="24588" name="Rectangle 86"/>
          <p:cNvSpPr>
            <a:spLocks noChangeArrowheads="1"/>
          </p:cNvSpPr>
          <p:nvPr/>
        </p:nvSpPr>
        <p:spPr bwMode="auto">
          <a:xfrm>
            <a:off x="2803525" y="6527800"/>
            <a:ext cx="30845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sym typeface="Symbol" pitchFamily="18" charset="2"/>
              </a:rPr>
              <a:t>M</a:t>
            </a:r>
            <a:r>
              <a:rPr lang="es-ES" sz="1400" b="1" baseline="30000">
                <a:sym typeface="Symbol" pitchFamily="18" charset="2"/>
              </a:rPr>
              <a:t>n+ </a:t>
            </a:r>
            <a:r>
              <a:rPr lang="es-ES" sz="1400" b="1">
                <a:sym typeface="Symbol" pitchFamily="18" charset="2"/>
              </a:rPr>
              <a:t>son buenos agentes oxidantes</a:t>
            </a:r>
            <a:endParaRPr lang="es-ES" sz="1400" b="1" baseline="30000">
              <a:sym typeface="Symbol" pitchFamily="18" charset="2"/>
            </a:endParaRPr>
          </a:p>
        </p:txBody>
      </p:sp>
      <p:sp>
        <p:nvSpPr>
          <p:cNvPr id="24589" name="Text Box 88"/>
          <p:cNvSpPr txBox="1">
            <a:spLocks noChangeArrowheads="1"/>
          </p:cNvSpPr>
          <p:nvPr/>
        </p:nvSpPr>
        <p:spPr bwMode="auto">
          <a:xfrm>
            <a:off x="990600" y="4437063"/>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CC3300"/>
                </a:solidFill>
              </a:rPr>
              <a:t>1. Metales muy electropositivos (poco electronegativos). </a:t>
            </a:r>
            <a:endParaRPr lang="es-ES">
              <a:sym typeface="Symbol" pitchFamily="18" charset="2"/>
            </a:endParaRPr>
          </a:p>
        </p:txBody>
      </p:sp>
      <p:grpSp>
        <p:nvGrpSpPr>
          <p:cNvPr id="24590" name="Group 89"/>
          <p:cNvGrpSpPr>
            <a:grpSpLocks/>
          </p:cNvGrpSpPr>
          <p:nvPr/>
        </p:nvGrpSpPr>
        <p:grpSpPr bwMode="auto">
          <a:xfrm>
            <a:off x="990600" y="4435475"/>
            <a:ext cx="7273925" cy="2378075"/>
            <a:chOff x="158" y="1763"/>
            <a:chExt cx="4581" cy="1633"/>
          </a:xfrm>
        </p:grpSpPr>
        <p:sp>
          <p:nvSpPr>
            <p:cNvPr id="24596" name="Rectangle 90"/>
            <p:cNvSpPr>
              <a:spLocks noChangeArrowheads="1"/>
            </p:cNvSpPr>
            <p:nvPr/>
          </p:nvSpPr>
          <p:spPr bwMode="auto">
            <a:xfrm>
              <a:off x="158" y="1763"/>
              <a:ext cx="4581" cy="1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597" name="Line 91"/>
            <p:cNvSpPr>
              <a:spLocks noChangeShapeType="1"/>
            </p:cNvSpPr>
            <p:nvPr/>
          </p:nvSpPr>
          <p:spPr bwMode="auto">
            <a:xfrm>
              <a:off x="158" y="2352"/>
              <a:ext cx="45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598" name="Line 92"/>
            <p:cNvSpPr>
              <a:spLocks noChangeShapeType="1"/>
            </p:cNvSpPr>
            <p:nvPr/>
          </p:nvSpPr>
          <p:spPr bwMode="auto">
            <a:xfrm>
              <a:off x="158" y="2851"/>
              <a:ext cx="45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24591" name="Rectangle 8"/>
          <p:cNvSpPr>
            <a:spLocks noChangeArrowheads="1"/>
          </p:cNvSpPr>
          <p:nvPr/>
        </p:nvSpPr>
        <p:spPr bwMode="auto">
          <a:xfrm>
            <a:off x="0" y="-26988"/>
            <a:ext cx="9144000" cy="457201"/>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Propiedades químicas de los elementos metálicos</a:t>
            </a:r>
          </a:p>
        </p:txBody>
      </p:sp>
      <p:sp>
        <p:nvSpPr>
          <p:cNvPr id="24592" name="Rectangle 99"/>
          <p:cNvSpPr>
            <a:spLocks noChangeArrowheads="1"/>
          </p:cNvSpPr>
          <p:nvPr/>
        </p:nvSpPr>
        <p:spPr bwMode="auto">
          <a:xfrm>
            <a:off x="3059113" y="1196975"/>
            <a:ext cx="5545137" cy="7191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3044" name="Rectangle 100"/>
          <p:cNvSpPr>
            <a:spLocks noChangeArrowheads="1"/>
          </p:cNvSpPr>
          <p:nvPr/>
        </p:nvSpPr>
        <p:spPr bwMode="auto">
          <a:xfrm>
            <a:off x="5867400" y="1263650"/>
            <a:ext cx="2519363" cy="581025"/>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1600" b="1">
                <a:sym typeface="Symbol" pitchFamily="18" charset="2"/>
              </a:rPr>
              <a:t>Más reductor es M,</a:t>
            </a:r>
            <a:r>
              <a:rPr lang="es-ES" sz="1600" b="1">
                <a:solidFill>
                  <a:srgbClr val="3333FF"/>
                </a:solidFill>
                <a:sym typeface="Symbol" pitchFamily="18" charset="2"/>
              </a:rPr>
              <a:t> menos estable el E.O.=0</a:t>
            </a:r>
          </a:p>
        </p:txBody>
      </p:sp>
      <p:sp>
        <p:nvSpPr>
          <p:cNvPr id="24594" name="Rectangle 101"/>
          <p:cNvSpPr>
            <a:spLocks noChangeArrowheads="1"/>
          </p:cNvSpPr>
          <p:nvPr/>
        </p:nvSpPr>
        <p:spPr bwMode="auto">
          <a:xfrm>
            <a:off x="3276600" y="1303338"/>
            <a:ext cx="2159000" cy="482600"/>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s-ES" sz="1600" b="1">
                <a:sym typeface="Symbol" pitchFamily="18" charset="2"/>
              </a:rPr>
              <a:t>Cuanto más negativo E</a:t>
            </a:r>
            <a:r>
              <a:rPr lang="es-ES" sz="1600" b="1" baseline="30000">
                <a:sym typeface="Symbol" pitchFamily="18" charset="2"/>
              </a:rPr>
              <a:t>0</a:t>
            </a:r>
            <a:r>
              <a:rPr lang="es-ES" b="1">
                <a:sym typeface="Symbol" pitchFamily="18" charset="2"/>
              </a:rPr>
              <a:t> </a:t>
            </a:r>
            <a:r>
              <a:rPr lang="es-ES" sz="1600" b="1">
                <a:sym typeface="Symbol" pitchFamily="18" charset="2"/>
              </a:rPr>
              <a:t>(M</a:t>
            </a:r>
            <a:r>
              <a:rPr lang="es-ES" sz="1600" b="1" baseline="30000">
                <a:sym typeface="Symbol" pitchFamily="18" charset="2"/>
              </a:rPr>
              <a:t>n+</a:t>
            </a:r>
            <a:r>
              <a:rPr lang="es-ES" sz="1600" b="1">
                <a:sym typeface="Symbol" pitchFamily="18" charset="2"/>
              </a:rPr>
              <a:t>/M) </a:t>
            </a:r>
          </a:p>
        </p:txBody>
      </p:sp>
      <p:sp>
        <p:nvSpPr>
          <p:cNvPr id="24595" name="AutoShape 102"/>
          <p:cNvSpPr>
            <a:spLocks noChangeArrowheads="1"/>
          </p:cNvSpPr>
          <p:nvPr/>
        </p:nvSpPr>
        <p:spPr bwMode="auto">
          <a:xfrm>
            <a:off x="5364163" y="1412875"/>
            <a:ext cx="288925" cy="287338"/>
          </a:xfrm>
          <a:prstGeom prst="rightArrow">
            <a:avLst>
              <a:gd name="adj1" fmla="val 50000"/>
              <a:gd name="adj2" fmla="val 2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A18AA161-81A7-47AD-B6E6-A950F1899A75}" type="slidenum">
              <a:rPr lang="es-ES" smtClean="0"/>
              <a:pPr eaLnBrk="1" hangingPunct="1"/>
              <a:t>24</a:t>
            </a:fld>
            <a:endParaRPr lang="es-ES" smtClean="0"/>
          </a:p>
        </p:txBody>
      </p:sp>
      <p:graphicFrame>
        <p:nvGraphicFramePr>
          <p:cNvPr id="26633" name="Object 9"/>
          <p:cNvGraphicFramePr>
            <a:graphicFrameLocks noChangeAspect="1"/>
          </p:cNvGraphicFramePr>
          <p:nvPr/>
        </p:nvGraphicFramePr>
        <p:xfrm>
          <a:off x="539750" y="836613"/>
          <a:ext cx="2232025" cy="277812"/>
        </p:xfrm>
        <a:graphic>
          <a:graphicData uri="http://schemas.openxmlformats.org/presentationml/2006/ole">
            <mc:AlternateContent xmlns:mc="http://schemas.openxmlformats.org/markup-compatibility/2006">
              <mc:Choice xmlns:v="urn:schemas-microsoft-com:vml" Requires="v">
                <p:oleObj spid="_x0000_s25735" name="CS ChemDraw Drawing" r:id="rId4" imgW="1755648" imgH="278892" progId="ChemDraw.Document.6.0">
                  <p:embed/>
                </p:oleObj>
              </mc:Choice>
              <mc:Fallback>
                <p:oleObj name="CS ChemDraw Drawing" r:id="rId4" imgW="1755648" imgH="278892" progId="ChemDraw.Document.6.0">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836613"/>
                        <a:ext cx="2232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4" name="Rectangle 10"/>
          <p:cNvSpPr>
            <a:spLocks noChangeArrowheads="1"/>
          </p:cNvSpPr>
          <p:nvPr/>
        </p:nvSpPr>
        <p:spPr bwMode="auto">
          <a:xfrm>
            <a:off x="5689600" y="765175"/>
            <a:ext cx="2519363" cy="581025"/>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1600" b="1">
                <a:sym typeface="Symbol" pitchFamily="18" charset="2"/>
              </a:rPr>
              <a:t>Más oxidante es X,</a:t>
            </a:r>
            <a:r>
              <a:rPr lang="es-ES" sz="1600" b="1">
                <a:solidFill>
                  <a:srgbClr val="3333FF"/>
                </a:solidFill>
                <a:sym typeface="Symbol" pitchFamily="18" charset="2"/>
              </a:rPr>
              <a:t> menos estable el E.O.=0</a:t>
            </a:r>
          </a:p>
        </p:txBody>
      </p:sp>
      <p:sp>
        <p:nvSpPr>
          <p:cNvPr id="25605" name="Rectangle 11"/>
          <p:cNvSpPr>
            <a:spLocks noChangeArrowheads="1"/>
          </p:cNvSpPr>
          <p:nvPr/>
        </p:nvSpPr>
        <p:spPr bwMode="auto">
          <a:xfrm>
            <a:off x="2881313" y="804863"/>
            <a:ext cx="2519362" cy="396875"/>
          </a:xfrm>
          <a:prstGeom prst="rect">
            <a:avLst/>
          </a:prstGeom>
          <a:noFill/>
          <a:ln>
            <a:noFill/>
          </a:ln>
          <a:effectLst/>
          <a:extLst>
            <a:ext uri="{909E8E84-426E-40DD-AFC4-6F175D3DCCD1}">
              <a14:hiddenFill xmlns:a14="http://schemas.microsoft.com/office/drawing/2010/main">
                <a:solidFill>
                  <a:srgbClr val="E4FFC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1600" b="1">
                <a:sym typeface="Symbol" pitchFamily="18" charset="2"/>
              </a:rPr>
              <a:t>Cuanto mayor</a:t>
            </a:r>
            <a:r>
              <a:rPr lang="es-ES" sz="2000" b="1">
                <a:sym typeface="Symbol" pitchFamily="18" charset="2"/>
              </a:rPr>
              <a:t> </a:t>
            </a:r>
            <a:r>
              <a:rPr lang="es-ES" sz="1600" b="1">
                <a:sym typeface="Symbol" pitchFamily="18" charset="2"/>
              </a:rPr>
              <a:t>E</a:t>
            </a:r>
            <a:r>
              <a:rPr lang="es-ES" sz="1600" b="1" baseline="30000">
                <a:sym typeface="Symbol" pitchFamily="18" charset="2"/>
              </a:rPr>
              <a:t>0</a:t>
            </a:r>
            <a:r>
              <a:rPr lang="es-ES" b="1">
                <a:sym typeface="Symbol" pitchFamily="18" charset="2"/>
              </a:rPr>
              <a:t> </a:t>
            </a:r>
            <a:r>
              <a:rPr lang="es-ES" sz="1600" b="1">
                <a:sym typeface="Symbol" pitchFamily="18" charset="2"/>
              </a:rPr>
              <a:t>(X/X</a:t>
            </a:r>
            <a:r>
              <a:rPr lang="es-ES" sz="1600" b="1" baseline="30000">
                <a:sym typeface="Symbol" pitchFamily="18" charset="2"/>
              </a:rPr>
              <a:t>n-</a:t>
            </a:r>
            <a:r>
              <a:rPr lang="es-ES" sz="1600" b="1">
                <a:sym typeface="Symbol" pitchFamily="18" charset="2"/>
              </a:rPr>
              <a:t>) </a:t>
            </a:r>
          </a:p>
        </p:txBody>
      </p:sp>
      <p:sp>
        <p:nvSpPr>
          <p:cNvPr id="26645" name="Text Box 21"/>
          <p:cNvSpPr txBox="1">
            <a:spLocks noChangeArrowheads="1"/>
          </p:cNvSpPr>
          <p:nvPr/>
        </p:nvSpPr>
        <p:spPr bwMode="auto">
          <a:xfrm>
            <a:off x="214313" y="6092825"/>
            <a:ext cx="3890962" cy="346075"/>
          </a:xfrm>
          <a:prstGeom prst="rect">
            <a:avLst/>
          </a:prstGeom>
          <a:solidFill>
            <a:srgbClr val="FFFD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ym typeface="Symbol" pitchFamily="18" charset="2"/>
              </a:rPr>
              <a:t>H = </a:t>
            </a:r>
            <a:r>
              <a:rPr lang="es-ES" sz="1600" b="1">
                <a:solidFill>
                  <a:srgbClr val="3333CC"/>
                </a:solidFill>
                <a:sym typeface="Symbol" pitchFamily="18" charset="2"/>
              </a:rPr>
              <a:t>H</a:t>
            </a:r>
            <a:r>
              <a:rPr lang="es-ES" sz="1600" b="1" baseline="-25000">
                <a:solidFill>
                  <a:srgbClr val="3333CC"/>
                </a:solidFill>
                <a:sym typeface="Symbol" pitchFamily="18" charset="2"/>
              </a:rPr>
              <a:t>DIS</a:t>
            </a:r>
            <a:r>
              <a:rPr lang="es-ES" sz="1600" b="1">
                <a:solidFill>
                  <a:srgbClr val="3333CC"/>
                </a:solidFill>
                <a:sym typeface="Symbol" pitchFamily="18" charset="2"/>
              </a:rPr>
              <a:t>(X</a:t>
            </a:r>
            <a:r>
              <a:rPr lang="es-ES" sz="1600" b="1" baseline="-25000">
                <a:solidFill>
                  <a:srgbClr val="3333CC"/>
                </a:solidFill>
                <a:sym typeface="Symbol" pitchFamily="18" charset="2"/>
              </a:rPr>
              <a:t>2</a:t>
            </a:r>
            <a:r>
              <a:rPr lang="es-ES" sz="1600" b="1">
                <a:solidFill>
                  <a:srgbClr val="3333CC"/>
                </a:solidFill>
                <a:sym typeface="Symbol" pitchFamily="18" charset="2"/>
              </a:rPr>
              <a:t>)</a:t>
            </a:r>
            <a:r>
              <a:rPr lang="es-ES" sz="1600" b="1">
                <a:sym typeface="Symbol" pitchFamily="18" charset="2"/>
              </a:rPr>
              <a:t> + 2 H</a:t>
            </a:r>
            <a:r>
              <a:rPr lang="es-ES" sz="1600" b="1" baseline="-25000">
                <a:sym typeface="Symbol" pitchFamily="18" charset="2"/>
              </a:rPr>
              <a:t>AE</a:t>
            </a:r>
            <a:r>
              <a:rPr lang="es-ES" sz="1600" b="1">
                <a:sym typeface="Symbol" pitchFamily="18" charset="2"/>
              </a:rPr>
              <a:t>(X) + 2 </a:t>
            </a:r>
            <a:r>
              <a:rPr lang="es-ES" sz="1600" b="1">
                <a:solidFill>
                  <a:srgbClr val="3333CC"/>
                </a:solidFill>
                <a:sym typeface="Symbol" pitchFamily="18" charset="2"/>
              </a:rPr>
              <a:t>H</a:t>
            </a:r>
            <a:r>
              <a:rPr lang="es-ES" sz="1600" b="1" baseline="-25000">
                <a:solidFill>
                  <a:srgbClr val="3333CC"/>
                </a:solidFill>
                <a:sym typeface="Symbol" pitchFamily="18" charset="2"/>
              </a:rPr>
              <a:t>hid</a:t>
            </a:r>
            <a:r>
              <a:rPr lang="es-ES" sz="1600" b="1">
                <a:solidFill>
                  <a:srgbClr val="3333CC"/>
                </a:solidFill>
                <a:sym typeface="Symbol" pitchFamily="18" charset="2"/>
              </a:rPr>
              <a:t>(X</a:t>
            </a:r>
            <a:r>
              <a:rPr lang="es-ES" sz="1600" b="1" baseline="30000">
                <a:solidFill>
                  <a:srgbClr val="3333CC"/>
                </a:solidFill>
                <a:sym typeface="Symbol" pitchFamily="18" charset="2"/>
              </a:rPr>
              <a:t>-</a:t>
            </a:r>
            <a:r>
              <a:rPr lang="es-ES" sz="1600" b="1">
                <a:solidFill>
                  <a:srgbClr val="3333CC"/>
                </a:solidFill>
                <a:sym typeface="Symbol" pitchFamily="18" charset="2"/>
              </a:rPr>
              <a:t>)</a:t>
            </a:r>
          </a:p>
        </p:txBody>
      </p:sp>
      <p:sp>
        <p:nvSpPr>
          <p:cNvPr id="25607" name="AutoShape 22"/>
          <p:cNvSpPr>
            <a:spLocks noChangeArrowheads="1"/>
          </p:cNvSpPr>
          <p:nvPr/>
        </p:nvSpPr>
        <p:spPr bwMode="auto">
          <a:xfrm>
            <a:off x="5400675" y="914400"/>
            <a:ext cx="288925" cy="287338"/>
          </a:xfrm>
          <a:prstGeom prst="rightArrow">
            <a:avLst>
              <a:gd name="adj1" fmla="val 50000"/>
              <a:gd name="adj2" fmla="val 2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5608" name="Group 23"/>
          <p:cNvGrpSpPr>
            <a:grpSpLocks/>
          </p:cNvGrpSpPr>
          <p:nvPr/>
        </p:nvGrpSpPr>
        <p:grpSpPr bwMode="auto">
          <a:xfrm>
            <a:off x="430213" y="4532313"/>
            <a:ext cx="2811462" cy="1560512"/>
            <a:chOff x="158" y="2946"/>
            <a:chExt cx="1771" cy="983"/>
          </a:xfrm>
        </p:grpSpPr>
        <p:grpSp>
          <p:nvGrpSpPr>
            <p:cNvPr id="25618" name="Group 24"/>
            <p:cNvGrpSpPr>
              <a:grpSpLocks/>
            </p:cNvGrpSpPr>
            <p:nvPr/>
          </p:nvGrpSpPr>
          <p:grpSpPr bwMode="auto">
            <a:xfrm>
              <a:off x="158" y="2946"/>
              <a:ext cx="1724" cy="953"/>
              <a:chOff x="158" y="3067"/>
              <a:chExt cx="1996" cy="953"/>
            </a:xfrm>
          </p:grpSpPr>
          <p:sp>
            <p:nvSpPr>
              <p:cNvPr id="25626" name="Rectangle 25"/>
              <p:cNvSpPr>
                <a:spLocks noChangeArrowheads="1"/>
              </p:cNvSpPr>
              <p:nvPr/>
            </p:nvSpPr>
            <p:spPr bwMode="auto">
              <a:xfrm>
                <a:off x="158" y="3067"/>
                <a:ext cx="1996" cy="9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5627" name="Group 26"/>
              <p:cNvGrpSpPr>
                <a:grpSpLocks/>
              </p:cNvGrpSpPr>
              <p:nvPr/>
            </p:nvGrpSpPr>
            <p:grpSpPr bwMode="auto">
              <a:xfrm>
                <a:off x="354" y="3112"/>
                <a:ext cx="1564" cy="304"/>
                <a:chOff x="354" y="3112"/>
                <a:chExt cx="1564" cy="304"/>
              </a:xfrm>
            </p:grpSpPr>
            <p:sp>
              <p:nvSpPr>
                <p:cNvPr id="25628" name="Text Box 27"/>
                <p:cNvSpPr txBox="1">
                  <a:spLocks noChangeArrowheads="1"/>
                </p:cNvSpPr>
                <p:nvPr/>
              </p:nvSpPr>
              <p:spPr bwMode="auto">
                <a:xfrm>
                  <a:off x="1112" y="3112"/>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H</a:t>
                  </a:r>
                </a:p>
              </p:txBody>
            </p:sp>
            <p:graphicFrame>
              <p:nvGraphicFramePr>
                <p:cNvPr id="25629" name="Object 28"/>
                <p:cNvGraphicFramePr>
                  <a:graphicFrameLocks noChangeAspect="1"/>
                </p:cNvGraphicFramePr>
                <p:nvPr>
                  <p:extLst>
                    <p:ext uri="{D42A27DB-BD31-4B8C-83A1-F6EECF244321}">
                      <p14:modId xmlns:p14="http://schemas.microsoft.com/office/powerpoint/2010/main" val="4019413576"/>
                    </p:ext>
                  </p:extLst>
                </p:nvPr>
              </p:nvGraphicFramePr>
              <p:xfrm>
                <a:off x="354" y="3210"/>
                <a:ext cx="1564" cy="206"/>
              </p:xfrm>
              <a:graphic>
                <a:graphicData uri="http://schemas.openxmlformats.org/presentationml/2006/ole">
                  <mc:AlternateContent xmlns:mc="http://schemas.openxmlformats.org/markup-compatibility/2006">
                    <mc:Choice xmlns:v="urn:schemas-microsoft-com:vml" Requires="v">
                      <p:oleObj spid="_x0000_s25736" name="CS ChemDraw Drawing" r:id="rId6" imgW="2804016" imgH="369047" progId="ChemDraw.Document.6.0">
                        <p:embed/>
                      </p:oleObj>
                    </mc:Choice>
                    <mc:Fallback>
                      <p:oleObj name="CS ChemDraw Drawing" r:id="rId6" imgW="2804016" imgH="369047" progId="ChemDraw.Document.6.0">
                        <p:embed/>
                        <p:pic>
                          <p:nvPicPr>
                            <p:cNvPr id="0" name="Object 28"/>
                            <p:cNvPicPr>
                              <a:picLocks noChangeAspect="1" noChangeArrowheads="1"/>
                            </p:cNvPicPr>
                            <p:nvPr/>
                          </p:nvPicPr>
                          <p:blipFill>
                            <a:blip r:embed="rId7"/>
                            <a:srcRect/>
                            <a:stretch>
                              <a:fillRect/>
                            </a:stretch>
                          </p:blipFill>
                          <p:spPr bwMode="auto">
                            <a:xfrm>
                              <a:off x="354" y="3210"/>
                              <a:ext cx="156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aphicFrame>
          <p:nvGraphicFramePr>
            <p:cNvPr id="25619" name="Object 29"/>
            <p:cNvGraphicFramePr>
              <a:graphicFrameLocks noChangeAspect="1"/>
            </p:cNvGraphicFramePr>
            <p:nvPr/>
          </p:nvGraphicFramePr>
          <p:xfrm>
            <a:off x="1343" y="3156"/>
            <a:ext cx="29" cy="29"/>
          </p:xfrm>
          <a:graphic>
            <a:graphicData uri="http://schemas.openxmlformats.org/presentationml/2006/ole">
              <mc:AlternateContent xmlns:mc="http://schemas.openxmlformats.org/markup-compatibility/2006">
                <mc:Choice xmlns:v="urn:schemas-microsoft-com:vml" Requires="v">
                  <p:oleObj spid="_x0000_s25737" name="CS ChemDraw Drawing" r:id="rId8" imgW="50800" imgH="50800" progId="ChemDraw.Document.4.5">
                    <p:embed/>
                  </p:oleObj>
                </mc:Choice>
                <mc:Fallback>
                  <p:oleObj name="CS ChemDraw Drawing" r:id="rId8" imgW="50800" imgH="50800" progId="ChemDraw.Document.4.5">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3" y="3156"/>
                          <a:ext cx="29" cy="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0" name="Text Box 30"/>
            <p:cNvSpPr txBox="1">
              <a:spLocks noChangeArrowheads="1"/>
            </p:cNvSpPr>
            <p:nvPr/>
          </p:nvSpPr>
          <p:spPr bwMode="auto">
            <a:xfrm>
              <a:off x="281" y="310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_tradnl" sz="1600" b="1"/>
            </a:p>
          </p:txBody>
        </p:sp>
        <p:graphicFrame>
          <p:nvGraphicFramePr>
            <p:cNvPr id="25621" name="Object 31"/>
            <p:cNvGraphicFramePr>
              <a:graphicFrameLocks noChangeAspect="1"/>
            </p:cNvGraphicFramePr>
            <p:nvPr/>
          </p:nvGraphicFramePr>
          <p:xfrm>
            <a:off x="1230" y="3212"/>
            <a:ext cx="32" cy="32"/>
          </p:xfrm>
          <a:graphic>
            <a:graphicData uri="http://schemas.openxmlformats.org/presentationml/2006/ole">
              <mc:AlternateContent xmlns:mc="http://schemas.openxmlformats.org/markup-compatibility/2006">
                <mc:Choice xmlns:v="urn:schemas-microsoft-com:vml" Requires="v">
                  <p:oleObj spid="_x0000_s25738" name="CS ChemDraw Drawing" r:id="rId10" imgW="50800" imgH="50800" progId="ChemDraw.Document.4.5">
                    <p:embed/>
                  </p:oleObj>
                </mc:Choice>
                <mc:Fallback>
                  <p:oleObj name="CS ChemDraw Drawing" r:id="rId10" imgW="50800" imgH="50800" progId="ChemDraw.Document.4.5">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0" y="3212"/>
                          <a:ext cx="32" cy="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2" name="Object 32"/>
            <p:cNvGraphicFramePr>
              <a:graphicFrameLocks noChangeAspect="1"/>
            </p:cNvGraphicFramePr>
            <p:nvPr>
              <p:extLst>
                <p:ext uri="{D42A27DB-BD31-4B8C-83A1-F6EECF244321}">
                  <p14:modId xmlns:p14="http://schemas.microsoft.com/office/powerpoint/2010/main" val="1222310655"/>
                </p:ext>
              </p:extLst>
            </p:nvPr>
          </p:nvGraphicFramePr>
          <p:xfrm>
            <a:off x="223" y="3249"/>
            <a:ext cx="1432" cy="523"/>
          </p:xfrm>
          <a:graphic>
            <a:graphicData uri="http://schemas.openxmlformats.org/presentationml/2006/ole">
              <mc:AlternateContent xmlns:mc="http://schemas.openxmlformats.org/markup-compatibility/2006">
                <mc:Choice xmlns:v="urn:schemas-microsoft-com:vml" Requires="v">
                  <p:oleObj spid="_x0000_s25739" name="CS ChemDraw Drawing" r:id="rId12" imgW="2501900" imgH="909320" progId="ChemDraw.Document.6.0">
                    <p:embed/>
                  </p:oleObj>
                </mc:Choice>
                <mc:Fallback>
                  <p:oleObj name="CS ChemDraw Drawing" r:id="rId12" imgW="2501900" imgH="909320" progId="ChemDraw.Document.6.0">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 y="3249"/>
                          <a:ext cx="143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3" name="Text Box 33"/>
            <p:cNvSpPr txBox="1">
              <a:spLocks noChangeArrowheads="1"/>
            </p:cNvSpPr>
            <p:nvPr/>
          </p:nvSpPr>
          <p:spPr bwMode="auto">
            <a:xfrm>
              <a:off x="204" y="3369"/>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 H</a:t>
              </a:r>
              <a:r>
                <a:rPr lang="es-ES" sz="1600" b="1" baseline="-25000">
                  <a:solidFill>
                    <a:srgbClr val="3333CC"/>
                  </a:solidFill>
                  <a:sym typeface="Symbol" pitchFamily="18" charset="2"/>
                </a:rPr>
                <a:t>DIS</a:t>
              </a:r>
              <a:endParaRPr lang="es-ES" sz="1600" b="1">
                <a:solidFill>
                  <a:srgbClr val="3333CC"/>
                </a:solidFill>
                <a:sym typeface="Symbol" pitchFamily="18" charset="2"/>
              </a:endParaRPr>
            </a:p>
          </p:txBody>
        </p:sp>
        <p:sp>
          <p:nvSpPr>
            <p:cNvPr id="25624" name="Text Box 34"/>
            <p:cNvSpPr txBox="1">
              <a:spLocks noChangeArrowheads="1"/>
            </p:cNvSpPr>
            <p:nvPr/>
          </p:nvSpPr>
          <p:spPr bwMode="auto">
            <a:xfrm>
              <a:off x="795" y="3717"/>
              <a:ext cx="5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2 H</a:t>
              </a:r>
              <a:r>
                <a:rPr lang="es-ES" sz="1600" b="1" baseline="-25000">
                  <a:solidFill>
                    <a:srgbClr val="3333CC"/>
                  </a:solidFill>
                  <a:sym typeface="Symbol" pitchFamily="18" charset="2"/>
                </a:rPr>
                <a:t>AE</a:t>
              </a:r>
              <a:endParaRPr lang="es-ES" sz="1600" b="1">
                <a:solidFill>
                  <a:srgbClr val="3333CC"/>
                </a:solidFill>
                <a:sym typeface="Symbol" pitchFamily="18" charset="2"/>
              </a:endParaRPr>
            </a:p>
          </p:txBody>
        </p:sp>
        <p:sp>
          <p:nvSpPr>
            <p:cNvPr id="25625" name="Text Box 35"/>
            <p:cNvSpPr txBox="1">
              <a:spLocks noChangeArrowheads="1"/>
            </p:cNvSpPr>
            <p:nvPr/>
          </p:nvSpPr>
          <p:spPr bwMode="auto">
            <a:xfrm>
              <a:off x="1384" y="3355"/>
              <a:ext cx="54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solidFill>
                    <a:srgbClr val="3333CC"/>
                  </a:solidFill>
                  <a:sym typeface="Symbol" pitchFamily="18" charset="2"/>
                </a:rPr>
                <a:t>2 H</a:t>
              </a:r>
              <a:r>
                <a:rPr lang="es-ES" sz="1600" b="1" baseline="-25000">
                  <a:solidFill>
                    <a:srgbClr val="3333CC"/>
                  </a:solidFill>
                  <a:sym typeface="Symbol" pitchFamily="18" charset="2"/>
                </a:rPr>
                <a:t>hid</a:t>
              </a:r>
              <a:endParaRPr lang="es-ES" sz="1600" b="1">
                <a:solidFill>
                  <a:srgbClr val="3333CC"/>
                </a:solidFill>
                <a:sym typeface="Symbol" pitchFamily="18" charset="2"/>
              </a:endParaRPr>
            </a:p>
          </p:txBody>
        </p:sp>
      </p:grpSp>
      <p:sp>
        <p:nvSpPr>
          <p:cNvPr id="25609" name="Rectangle 8"/>
          <p:cNvSpPr>
            <a:spLocks noChangeArrowheads="1"/>
          </p:cNvSpPr>
          <p:nvPr/>
        </p:nvSpPr>
        <p:spPr bwMode="auto">
          <a:xfrm>
            <a:off x="0" y="-26988"/>
            <a:ext cx="9144000" cy="457201"/>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Propiedades químicas de los elementos no metálicos</a:t>
            </a:r>
          </a:p>
        </p:txBody>
      </p:sp>
      <p:grpSp>
        <p:nvGrpSpPr>
          <p:cNvPr id="25610" name="Group 40"/>
          <p:cNvGrpSpPr>
            <a:grpSpLocks/>
          </p:cNvGrpSpPr>
          <p:nvPr/>
        </p:nvGrpSpPr>
        <p:grpSpPr bwMode="auto">
          <a:xfrm>
            <a:off x="3167063" y="1539875"/>
            <a:ext cx="5437187" cy="4552950"/>
            <a:chOff x="1995" y="970"/>
            <a:chExt cx="3425" cy="2868"/>
          </a:xfrm>
        </p:grpSpPr>
        <p:pic>
          <p:nvPicPr>
            <p:cNvPr id="25611" name="Picture 37" descr="Dibuj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8" y="1156"/>
              <a:ext cx="3402" cy="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6"/>
            <p:cNvSpPr txBox="1">
              <a:spLocks noChangeArrowheads="1"/>
            </p:cNvSpPr>
            <p:nvPr/>
          </p:nvSpPr>
          <p:spPr bwMode="auto">
            <a:xfrm>
              <a:off x="1995" y="970"/>
              <a:ext cx="3425" cy="19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b="1" i="1"/>
                <a:t>Tabla </a:t>
              </a:r>
              <a:r>
                <a:rPr lang="es-ES_tradnl" sz="1400" b="1" i="1" smtClean="0"/>
                <a:t>8. </a:t>
              </a:r>
              <a:r>
                <a:rPr lang="es-ES_tradnl" sz="1400" b="1" i="1" dirty="0"/>
                <a:t>Potenciales de reducción estándar de los no metales.</a:t>
              </a:r>
            </a:p>
          </p:txBody>
        </p:sp>
        <p:grpSp>
          <p:nvGrpSpPr>
            <p:cNvPr id="25613" name="Group 18"/>
            <p:cNvGrpSpPr>
              <a:grpSpLocks/>
            </p:cNvGrpSpPr>
            <p:nvPr/>
          </p:nvGrpSpPr>
          <p:grpSpPr bwMode="auto">
            <a:xfrm>
              <a:off x="2925" y="1298"/>
              <a:ext cx="2495" cy="681"/>
              <a:chOff x="3107" y="1434"/>
              <a:chExt cx="2495" cy="681"/>
            </a:xfrm>
          </p:grpSpPr>
          <p:sp>
            <p:nvSpPr>
              <p:cNvPr id="25616" name="Rectangle 19"/>
              <p:cNvSpPr>
                <a:spLocks noChangeArrowheads="1"/>
              </p:cNvSpPr>
              <p:nvPr/>
            </p:nvSpPr>
            <p:spPr bwMode="auto">
              <a:xfrm>
                <a:off x="3107" y="1434"/>
                <a:ext cx="2495" cy="227"/>
              </a:xfrm>
              <a:prstGeom prst="rect">
                <a:avLst/>
              </a:prstGeom>
              <a:noFill/>
              <a:ln w="28575">
                <a:solidFill>
                  <a:srgbClr val="FF070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617" name="Rectangle 20"/>
              <p:cNvSpPr>
                <a:spLocks noChangeArrowheads="1"/>
              </p:cNvSpPr>
              <p:nvPr/>
            </p:nvSpPr>
            <p:spPr bwMode="auto">
              <a:xfrm>
                <a:off x="5148" y="1661"/>
                <a:ext cx="454" cy="454"/>
              </a:xfrm>
              <a:prstGeom prst="rect">
                <a:avLst/>
              </a:prstGeom>
              <a:noFill/>
              <a:ln w="28575">
                <a:solidFill>
                  <a:srgbClr val="FF070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5614" name="Line 38"/>
            <p:cNvSpPr>
              <a:spLocks noChangeShapeType="1"/>
            </p:cNvSpPr>
            <p:nvPr/>
          </p:nvSpPr>
          <p:spPr bwMode="auto">
            <a:xfrm>
              <a:off x="2064" y="1162"/>
              <a:ext cx="33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15" name="Line 39"/>
            <p:cNvSpPr>
              <a:spLocks noChangeShapeType="1"/>
            </p:cNvSpPr>
            <p:nvPr/>
          </p:nvSpPr>
          <p:spPr bwMode="auto">
            <a:xfrm>
              <a:off x="2064" y="3838"/>
              <a:ext cx="33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F157887B-00FD-49C6-9B9C-EB341A580953}" type="slidenum">
              <a:rPr lang="es-ES" smtClean="0"/>
              <a:pPr eaLnBrk="1" hangingPunct="1"/>
              <a:t>3</a:t>
            </a:fld>
            <a:endParaRPr lang="es-ES" smtClean="0"/>
          </a:p>
        </p:txBody>
      </p:sp>
      <p:grpSp>
        <p:nvGrpSpPr>
          <p:cNvPr id="5123" name="Group 168"/>
          <p:cNvGrpSpPr>
            <a:grpSpLocks/>
          </p:cNvGrpSpPr>
          <p:nvPr/>
        </p:nvGrpSpPr>
        <p:grpSpPr bwMode="auto">
          <a:xfrm>
            <a:off x="1906588" y="3106738"/>
            <a:ext cx="5689600" cy="3706812"/>
            <a:chOff x="1201" y="1957"/>
            <a:chExt cx="3584" cy="2335"/>
          </a:xfrm>
        </p:grpSpPr>
        <p:grpSp>
          <p:nvGrpSpPr>
            <p:cNvPr id="5133" name="Group 8"/>
            <p:cNvGrpSpPr>
              <a:grpSpLocks/>
            </p:cNvGrpSpPr>
            <p:nvPr/>
          </p:nvGrpSpPr>
          <p:grpSpPr bwMode="auto">
            <a:xfrm>
              <a:off x="1585" y="4065"/>
              <a:ext cx="2598" cy="227"/>
              <a:chOff x="1449" y="3702"/>
              <a:chExt cx="2598" cy="227"/>
            </a:xfrm>
          </p:grpSpPr>
          <p:sp>
            <p:nvSpPr>
              <p:cNvPr id="5276" name="Rectangle 9"/>
              <p:cNvSpPr>
                <a:spLocks noChangeArrowheads="1"/>
              </p:cNvSpPr>
              <p:nvPr/>
            </p:nvSpPr>
            <p:spPr bwMode="auto">
              <a:xfrm>
                <a:off x="1449" y="3702"/>
                <a:ext cx="182" cy="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77" name="Text Box 10"/>
              <p:cNvSpPr txBox="1">
                <a:spLocks noChangeArrowheads="1"/>
              </p:cNvSpPr>
              <p:nvPr/>
            </p:nvSpPr>
            <p:spPr bwMode="auto">
              <a:xfrm>
                <a:off x="1597" y="3717"/>
                <a:ext cx="5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S</a:t>
                </a:r>
                <a:r>
                  <a:rPr lang="es-ES" sz="1600" b="1"/>
                  <a:t>ólidos</a:t>
                </a:r>
                <a:endParaRPr lang="es-ES_tradnl" sz="1600" b="1"/>
              </a:p>
            </p:txBody>
          </p:sp>
          <p:sp>
            <p:nvSpPr>
              <p:cNvPr id="5278" name="Rectangle 11"/>
              <p:cNvSpPr>
                <a:spLocks noChangeArrowheads="1"/>
              </p:cNvSpPr>
              <p:nvPr/>
            </p:nvSpPr>
            <p:spPr bwMode="auto">
              <a:xfrm>
                <a:off x="2447" y="3702"/>
                <a:ext cx="182" cy="181"/>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79" name="Text Box 12"/>
              <p:cNvSpPr txBox="1">
                <a:spLocks noChangeArrowheads="1"/>
              </p:cNvSpPr>
              <p:nvPr/>
            </p:nvSpPr>
            <p:spPr bwMode="auto">
              <a:xfrm>
                <a:off x="2595" y="3717"/>
                <a:ext cx="6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Líqu</a:t>
                </a:r>
                <a:r>
                  <a:rPr lang="es-ES" sz="1600" b="1"/>
                  <a:t>idos</a:t>
                </a:r>
                <a:endParaRPr lang="es-ES_tradnl" sz="1600" b="1"/>
              </a:p>
            </p:txBody>
          </p:sp>
          <p:sp>
            <p:nvSpPr>
              <p:cNvPr id="5280" name="Rectangle 13"/>
              <p:cNvSpPr>
                <a:spLocks noChangeArrowheads="1"/>
              </p:cNvSpPr>
              <p:nvPr/>
            </p:nvSpPr>
            <p:spPr bwMode="auto">
              <a:xfrm>
                <a:off x="3399" y="3702"/>
                <a:ext cx="182"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81" name="Text Box 14"/>
              <p:cNvSpPr txBox="1">
                <a:spLocks noChangeArrowheads="1"/>
              </p:cNvSpPr>
              <p:nvPr/>
            </p:nvSpPr>
            <p:spPr bwMode="auto">
              <a:xfrm>
                <a:off x="3547" y="3717"/>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600" b="1"/>
                  <a:t>Gase</a:t>
                </a:r>
                <a:r>
                  <a:rPr lang="es-ES" sz="1600" b="1"/>
                  <a:t>s</a:t>
                </a:r>
                <a:endParaRPr lang="es-ES_tradnl" sz="1600" b="1"/>
              </a:p>
            </p:txBody>
          </p:sp>
        </p:grpSp>
        <p:grpSp>
          <p:nvGrpSpPr>
            <p:cNvPr id="5134" name="Group 15"/>
            <p:cNvGrpSpPr>
              <a:grpSpLocks/>
            </p:cNvGrpSpPr>
            <p:nvPr/>
          </p:nvGrpSpPr>
          <p:grpSpPr bwMode="auto">
            <a:xfrm>
              <a:off x="2245" y="3457"/>
              <a:ext cx="2540" cy="562"/>
              <a:chOff x="1701" y="2432"/>
              <a:chExt cx="2540" cy="562"/>
            </a:xfrm>
          </p:grpSpPr>
          <p:sp>
            <p:nvSpPr>
              <p:cNvPr id="5247" name="Text Box 16"/>
              <p:cNvSpPr txBox="1">
                <a:spLocks noChangeAspect="1" noChangeArrowheads="1"/>
              </p:cNvSpPr>
              <p:nvPr/>
            </p:nvSpPr>
            <p:spPr bwMode="auto">
              <a:xfrm>
                <a:off x="2592" y="2821"/>
                <a:ext cx="5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solidFill>
                      <a:srgbClr val="800080"/>
                    </a:solidFill>
                  </a:rPr>
                  <a:t>Bloque f</a:t>
                </a:r>
              </a:p>
            </p:txBody>
          </p:sp>
          <p:sp>
            <p:nvSpPr>
              <p:cNvPr id="5248" name="Rectangle 17"/>
              <p:cNvSpPr>
                <a:spLocks noChangeAspect="1" noChangeArrowheads="1"/>
              </p:cNvSpPr>
              <p:nvPr/>
            </p:nvSpPr>
            <p:spPr bwMode="auto">
              <a:xfrm>
                <a:off x="1701"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Th</a:t>
                </a:r>
              </a:p>
            </p:txBody>
          </p:sp>
          <p:sp>
            <p:nvSpPr>
              <p:cNvPr id="5249" name="Rectangle 18"/>
              <p:cNvSpPr>
                <a:spLocks noChangeAspect="1" noChangeArrowheads="1"/>
              </p:cNvSpPr>
              <p:nvPr/>
            </p:nvSpPr>
            <p:spPr bwMode="auto">
              <a:xfrm>
                <a:off x="1701" y="243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Ce</a:t>
                </a:r>
              </a:p>
            </p:txBody>
          </p:sp>
          <p:sp>
            <p:nvSpPr>
              <p:cNvPr id="5250" name="Rectangle 19"/>
              <p:cNvSpPr>
                <a:spLocks noChangeAspect="1" noChangeArrowheads="1"/>
              </p:cNvSpPr>
              <p:nvPr/>
            </p:nvSpPr>
            <p:spPr bwMode="auto">
              <a:xfrm>
                <a:off x="1883"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Pa</a:t>
                </a:r>
              </a:p>
            </p:txBody>
          </p:sp>
          <p:sp>
            <p:nvSpPr>
              <p:cNvPr id="5251" name="Rectangle 20"/>
              <p:cNvSpPr>
                <a:spLocks noChangeAspect="1" noChangeArrowheads="1"/>
              </p:cNvSpPr>
              <p:nvPr/>
            </p:nvSpPr>
            <p:spPr bwMode="auto">
              <a:xfrm>
                <a:off x="1883" y="243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Pr</a:t>
                </a:r>
              </a:p>
            </p:txBody>
          </p:sp>
          <p:sp>
            <p:nvSpPr>
              <p:cNvPr id="5252" name="Rectangle 21"/>
              <p:cNvSpPr>
                <a:spLocks noChangeAspect="1" noChangeArrowheads="1"/>
              </p:cNvSpPr>
              <p:nvPr/>
            </p:nvSpPr>
            <p:spPr bwMode="auto">
              <a:xfrm>
                <a:off x="2064"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U</a:t>
                </a:r>
              </a:p>
            </p:txBody>
          </p:sp>
          <p:sp>
            <p:nvSpPr>
              <p:cNvPr id="5253" name="Rectangle 22"/>
              <p:cNvSpPr>
                <a:spLocks noChangeAspect="1" noChangeArrowheads="1"/>
              </p:cNvSpPr>
              <p:nvPr/>
            </p:nvSpPr>
            <p:spPr bwMode="auto">
              <a:xfrm>
                <a:off x="2064" y="243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Nd</a:t>
                </a:r>
              </a:p>
            </p:txBody>
          </p:sp>
          <p:sp>
            <p:nvSpPr>
              <p:cNvPr id="5254" name="Rectangle 23"/>
              <p:cNvSpPr>
                <a:spLocks noChangeAspect="1" noChangeArrowheads="1"/>
              </p:cNvSpPr>
              <p:nvPr/>
            </p:nvSpPr>
            <p:spPr bwMode="auto">
              <a:xfrm>
                <a:off x="2246"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Np</a:t>
                </a:r>
              </a:p>
            </p:txBody>
          </p:sp>
          <p:sp>
            <p:nvSpPr>
              <p:cNvPr id="5255" name="Rectangle 24"/>
              <p:cNvSpPr>
                <a:spLocks noChangeAspect="1" noChangeArrowheads="1"/>
              </p:cNvSpPr>
              <p:nvPr/>
            </p:nvSpPr>
            <p:spPr bwMode="auto">
              <a:xfrm>
                <a:off x="2246" y="243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Pm</a:t>
                </a:r>
              </a:p>
            </p:txBody>
          </p:sp>
          <p:sp>
            <p:nvSpPr>
              <p:cNvPr id="5256" name="Rectangle 25"/>
              <p:cNvSpPr>
                <a:spLocks noChangeAspect="1" noChangeArrowheads="1"/>
              </p:cNvSpPr>
              <p:nvPr/>
            </p:nvSpPr>
            <p:spPr bwMode="auto">
              <a:xfrm>
                <a:off x="2427"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Pu</a:t>
                </a:r>
              </a:p>
            </p:txBody>
          </p:sp>
          <p:sp>
            <p:nvSpPr>
              <p:cNvPr id="5257" name="Rectangle 26"/>
              <p:cNvSpPr>
                <a:spLocks noChangeAspect="1" noChangeArrowheads="1"/>
              </p:cNvSpPr>
              <p:nvPr/>
            </p:nvSpPr>
            <p:spPr bwMode="auto">
              <a:xfrm>
                <a:off x="2427" y="243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Sm</a:t>
                </a:r>
              </a:p>
            </p:txBody>
          </p:sp>
          <p:sp>
            <p:nvSpPr>
              <p:cNvPr id="5258" name="Rectangle 27"/>
              <p:cNvSpPr>
                <a:spLocks noChangeAspect="1" noChangeArrowheads="1"/>
              </p:cNvSpPr>
              <p:nvPr/>
            </p:nvSpPr>
            <p:spPr bwMode="auto">
              <a:xfrm>
                <a:off x="2609"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Am</a:t>
                </a:r>
              </a:p>
            </p:txBody>
          </p:sp>
          <p:sp>
            <p:nvSpPr>
              <p:cNvPr id="5259" name="Rectangle 28"/>
              <p:cNvSpPr>
                <a:spLocks noChangeAspect="1" noChangeArrowheads="1"/>
              </p:cNvSpPr>
              <p:nvPr/>
            </p:nvSpPr>
            <p:spPr bwMode="auto">
              <a:xfrm>
                <a:off x="2609" y="243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Eu</a:t>
                </a:r>
              </a:p>
            </p:txBody>
          </p:sp>
          <p:sp>
            <p:nvSpPr>
              <p:cNvPr id="5260" name="Rectangle 29"/>
              <p:cNvSpPr>
                <a:spLocks noChangeAspect="1" noChangeArrowheads="1"/>
              </p:cNvSpPr>
              <p:nvPr/>
            </p:nvSpPr>
            <p:spPr bwMode="auto">
              <a:xfrm>
                <a:off x="2790"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Cm</a:t>
                </a:r>
              </a:p>
            </p:txBody>
          </p:sp>
          <p:sp>
            <p:nvSpPr>
              <p:cNvPr id="5261" name="Rectangle 30"/>
              <p:cNvSpPr>
                <a:spLocks noChangeAspect="1" noChangeArrowheads="1"/>
              </p:cNvSpPr>
              <p:nvPr/>
            </p:nvSpPr>
            <p:spPr bwMode="auto">
              <a:xfrm>
                <a:off x="2790" y="243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Gd</a:t>
                </a:r>
              </a:p>
            </p:txBody>
          </p:sp>
          <p:sp>
            <p:nvSpPr>
              <p:cNvPr id="5262" name="Rectangle 31"/>
              <p:cNvSpPr>
                <a:spLocks noChangeAspect="1" noChangeArrowheads="1"/>
              </p:cNvSpPr>
              <p:nvPr/>
            </p:nvSpPr>
            <p:spPr bwMode="auto">
              <a:xfrm>
                <a:off x="2971"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Bk</a:t>
                </a:r>
              </a:p>
            </p:txBody>
          </p:sp>
          <p:sp>
            <p:nvSpPr>
              <p:cNvPr id="5263" name="Rectangle 32"/>
              <p:cNvSpPr>
                <a:spLocks noChangeAspect="1" noChangeArrowheads="1"/>
              </p:cNvSpPr>
              <p:nvPr/>
            </p:nvSpPr>
            <p:spPr bwMode="auto">
              <a:xfrm>
                <a:off x="2971" y="243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Tb</a:t>
                </a:r>
              </a:p>
            </p:txBody>
          </p:sp>
          <p:sp>
            <p:nvSpPr>
              <p:cNvPr id="5264" name="Rectangle 33"/>
              <p:cNvSpPr>
                <a:spLocks noChangeAspect="1" noChangeArrowheads="1"/>
              </p:cNvSpPr>
              <p:nvPr/>
            </p:nvSpPr>
            <p:spPr bwMode="auto">
              <a:xfrm>
                <a:off x="3153"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Cf</a:t>
                </a:r>
              </a:p>
            </p:txBody>
          </p:sp>
          <p:sp>
            <p:nvSpPr>
              <p:cNvPr id="5265" name="Rectangle 34"/>
              <p:cNvSpPr>
                <a:spLocks noChangeAspect="1" noChangeArrowheads="1"/>
              </p:cNvSpPr>
              <p:nvPr/>
            </p:nvSpPr>
            <p:spPr bwMode="auto">
              <a:xfrm>
                <a:off x="3153" y="243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Dy</a:t>
                </a:r>
              </a:p>
            </p:txBody>
          </p:sp>
          <p:sp>
            <p:nvSpPr>
              <p:cNvPr id="5266" name="Rectangle 35"/>
              <p:cNvSpPr>
                <a:spLocks noChangeAspect="1" noChangeArrowheads="1"/>
              </p:cNvSpPr>
              <p:nvPr/>
            </p:nvSpPr>
            <p:spPr bwMode="auto">
              <a:xfrm>
                <a:off x="3334"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Es</a:t>
                </a:r>
              </a:p>
            </p:txBody>
          </p:sp>
          <p:sp>
            <p:nvSpPr>
              <p:cNvPr id="5267" name="Rectangle 36"/>
              <p:cNvSpPr>
                <a:spLocks noChangeAspect="1" noChangeArrowheads="1"/>
              </p:cNvSpPr>
              <p:nvPr/>
            </p:nvSpPr>
            <p:spPr bwMode="auto">
              <a:xfrm>
                <a:off x="3334" y="243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Ho</a:t>
                </a:r>
              </a:p>
            </p:txBody>
          </p:sp>
          <p:sp>
            <p:nvSpPr>
              <p:cNvPr id="5268" name="Rectangle 37"/>
              <p:cNvSpPr>
                <a:spLocks noChangeAspect="1" noChangeArrowheads="1"/>
              </p:cNvSpPr>
              <p:nvPr/>
            </p:nvSpPr>
            <p:spPr bwMode="auto">
              <a:xfrm>
                <a:off x="3515"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Fm</a:t>
                </a:r>
              </a:p>
            </p:txBody>
          </p:sp>
          <p:sp>
            <p:nvSpPr>
              <p:cNvPr id="5269" name="Rectangle 38"/>
              <p:cNvSpPr>
                <a:spLocks noChangeAspect="1" noChangeArrowheads="1"/>
              </p:cNvSpPr>
              <p:nvPr/>
            </p:nvSpPr>
            <p:spPr bwMode="auto">
              <a:xfrm>
                <a:off x="3515" y="2432"/>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Er</a:t>
                </a:r>
              </a:p>
            </p:txBody>
          </p:sp>
          <p:sp>
            <p:nvSpPr>
              <p:cNvPr id="5270" name="Rectangle 39"/>
              <p:cNvSpPr>
                <a:spLocks noChangeAspect="1" noChangeArrowheads="1"/>
              </p:cNvSpPr>
              <p:nvPr/>
            </p:nvSpPr>
            <p:spPr bwMode="auto">
              <a:xfrm>
                <a:off x="3696"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Md</a:t>
                </a:r>
              </a:p>
            </p:txBody>
          </p:sp>
          <p:sp>
            <p:nvSpPr>
              <p:cNvPr id="5271" name="Rectangle 40"/>
              <p:cNvSpPr>
                <a:spLocks noChangeAspect="1" noChangeArrowheads="1"/>
              </p:cNvSpPr>
              <p:nvPr/>
            </p:nvSpPr>
            <p:spPr bwMode="auto">
              <a:xfrm>
                <a:off x="3696" y="2432"/>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Tm</a:t>
                </a:r>
              </a:p>
            </p:txBody>
          </p:sp>
          <p:sp>
            <p:nvSpPr>
              <p:cNvPr id="5272" name="Rectangle 41"/>
              <p:cNvSpPr>
                <a:spLocks noChangeAspect="1" noChangeArrowheads="1"/>
              </p:cNvSpPr>
              <p:nvPr/>
            </p:nvSpPr>
            <p:spPr bwMode="auto">
              <a:xfrm>
                <a:off x="3878" y="261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No</a:t>
                </a:r>
              </a:p>
            </p:txBody>
          </p:sp>
          <p:sp>
            <p:nvSpPr>
              <p:cNvPr id="5273" name="Rectangle 42"/>
              <p:cNvSpPr>
                <a:spLocks noChangeAspect="1" noChangeArrowheads="1"/>
              </p:cNvSpPr>
              <p:nvPr/>
            </p:nvSpPr>
            <p:spPr bwMode="auto">
              <a:xfrm>
                <a:off x="3878" y="2432"/>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Yb</a:t>
                </a:r>
              </a:p>
            </p:txBody>
          </p:sp>
          <p:sp>
            <p:nvSpPr>
              <p:cNvPr id="5274" name="Rectangle 43"/>
              <p:cNvSpPr>
                <a:spLocks noChangeAspect="1" noChangeArrowheads="1"/>
              </p:cNvSpPr>
              <p:nvPr/>
            </p:nvSpPr>
            <p:spPr bwMode="auto">
              <a:xfrm>
                <a:off x="4059" y="261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Lr</a:t>
                </a:r>
              </a:p>
            </p:txBody>
          </p:sp>
          <p:sp>
            <p:nvSpPr>
              <p:cNvPr id="5275" name="Rectangle 44"/>
              <p:cNvSpPr>
                <a:spLocks noChangeAspect="1" noChangeArrowheads="1"/>
              </p:cNvSpPr>
              <p:nvPr/>
            </p:nvSpPr>
            <p:spPr bwMode="auto">
              <a:xfrm>
                <a:off x="4059" y="2432"/>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Lu</a:t>
                </a:r>
              </a:p>
            </p:txBody>
          </p:sp>
        </p:grpSp>
        <p:grpSp>
          <p:nvGrpSpPr>
            <p:cNvPr id="5135" name="Group 45"/>
            <p:cNvGrpSpPr>
              <a:grpSpLocks noChangeAspect="1"/>
            </p:cNvGrpSpPr>
            <p:nvPr/>
          </p:nvGrpSpPr>
          <p:grpSpPr bwMode="auto">
            <a:xfrm>
              <a:off x="1201" y="3412"/>
              <a:ext cx="522" cy="237"/>
              <a:chOff x="612" y="2871"/>
              <a:chExt cx="653" cy="297"/>
            </a:xfrm>
          </p:grpSpPr>
          <p:sp>
            <p:nvSpPr>
              <p:cNvPr id="5245" name="Text Box 46"/>
              <p:cNvSpPr txBox="1">
                <a:spLocks noChangeAspect="1" noChangeArrowheads="1"/>
              </p:cNvSpPr>
              <p:nvPr/>
            </p:nvSpPr>
            <p:spPr bwMode="auto">
              <a:xfrm>
                <a:off x="612" y="2951"/>
                <a:ext cx="65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Bloque s</a:t>
                </a:r>
              </a:p>
            </p:txBody>
          </p:sp>
          <p:sp>
            <p:nvSpPr>
              <p:cNvPr id="5246" name="AutoShape 47"/>
              <p:cNvSpPr>
                <a:spLocks noChangeAspect="1"/>
              </p:cNvSpPr>
              <p:nvPr/>
            </p:nvSpPr>
            <p:spPr bwMode="auto">
              <a:xfrm rot="-5400000">
                <a:off x="905" y="2690"/>
                <a:ext cx="46" cy="408"/>
              </a:xfrm>
              <a:prstGeom prst="leftBrace">
                <a:avLst>
                  <a:gd name="adj1" fmla="val 7391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5136" name="Text Box 48"/>
            <p:cNvSpPr txBox="1">
              <a:spLocks noChangeAspect="1" noChangeArrowheads="1"/>
            </p:cNvSpPr>
            <p:nvPr/>
          </p:nvSpPr>
          <p:spPr bwMode="auto">
            <a:xfrm>
              <a:off x="1291" y="195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1</a:t>
              </a:r>
            </a:p>
          </p:txBody>
        </p:sp>
        <p:sp>
          <p:nvSpPr>
            <p:cNvPr id="5137" name="Text Box 49"/>
            <p:cNvSpPr txBox="1">
              <a:spLocks noChangeAspect="1" noChangeArrowheads="1"/>
            </p:cNvSpPr>
            <p:nvPr/>
          </p:nvSpPr>
          <p:spPr bwMode="auto">
            <a:xfrm>
              <a:off x="4309" y="1957"/>
              <a:ext cx="2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18</a:t>
              </a:r>
            </a:p>
          </p:txBody>
        </p:sp>
        <p:grpSp>
          <p:nvGrpSpPr>
            <p:cNvPr id="5138" name="Group 50"/>
            <p:cNvGrpSpPr>
              <a:grpSpLocks/>
            </p:cNvGrpSpPr>
            <p:nvPr/>
          </p:nvGrpSpPr>
          <p:grpSpPr bwMode="auto">
            <a:xfrm>
              <a:off x="1291" y="2111"/>
              <a:ext cx="3300" cy="1350"/>
              <a:chOff x="1155" y="2020"/>
              <a:chExt cx="3300" cy="1350"/>
            </a:xfrm>
          </p:grpSpPr>
          <p:grpSp>
            <p:nvGrpSpPr>
              <p:cNvPr id="5139" name="Group 51"/>
              <p:cNvGrpSpPr>
                <a:grpSpLocks noChangeAspect="1"/>
              </p:cNvGrpSpPr>
              <p:nvPr/>
            </p:nvGrpSpPr>
            <p:grpSpPr bwMode="auto">
              <a:xfrm>
                <a:off x="3331" y="3133"/>
                <a:ext cx="1124" cy="237"/>
                <a:chOff x="3445" y="2599"/>
                <a:chExt cx="1406" cy="297"/>
              </a:xfrm>
            </p:grpSpPr>
            <p:sp>
              <p:nvSpPr>
                <p:cNvPr id="5243" name="AutoShape 52"/>
                <p:cNvSpPr>
                  <a:spLocks noChangeAspect="1"/>
                </p:cNvSpPr>
                <p:nvPr/>
              </p:nvSpPr>
              <p:spPr bwMode="auto">
                <a:xfrm rot="-5400000">
                  <a:off x="4125" y="1919"/>
                  <a:ext cx="46" cy="1406"/>
                </a:xfrm>
                <a:prstGeom prst="leftBrace">
                  <a:avLst>
                    <a:gd name="adj1" fmla="val 25471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44" name="Text Box 53"/>
                <p:cNvSpPr txBox="1">
                  <a:spLocks noChangeAspect="1" noChangeArrowheads="1"/>
                </p:cNvSpPr>
                <p:nvPr/>
              </p:nvSpPr>
              <p:spPr bwMode="auto">
                <a:xfrm>
                  <a:off x="3807" y="2679"/>
                  <a:ext cx="6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Bloque p</a:t>
                  </a:r>
                </a:p>
              </p:txBody>
            </p:sp>
          </p:grpSp>
          <p:sp>
            <p:nvSpPr>
              <p:cNvPr id="5140" name="Text Box 54"/>
              <p:cNvSpPr txBox="1">
                <a:spLocks noChangeAspect="1" noChangeArrowheads="1"/>
              </p:cNvSpPr>
              <p:nvPr/>
            </p:nvSpPr>
            <p:spPr bwMode="auto">
              <a:xfrm>
                <a:off x="2834" y="3138"/>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solidFill>
                      <a:srgbClr val="990000"/>
                    </a:solidFill>
                  </a:rPr>
                  <a:t>Bloque d</a:t>
                </a:r>
              </a:p>
            </p:txBody>
          </p:sp>
          <p:sp>
            <p:nvSpPr>
              <p:cNvPr id="5141" name="Rectangle 55"/>
              <p:cNvSpPr>
                <a:spLocks noChangeAspect="1" noChangeArrowheads="1"/>
              </p:cNvSpPr>
              <p:nvPr/>
            </p:nvSpPr>
            <p:spPr bwMode="auto">
              <a:xfrm>
                <a:off x="1155" y="3108"/>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Fr</a:t>
                </a:r>
              </a:p>
            </p:txBody>
          </p:sp>
          <p:sp>
            <p:nvSpPr>
              <p:cNvPr id="5142" name="Rectangle 56"/>
              <p:cNvSpPr>
                <a:spLocks noChangeAspect="1" noChangeArrowheads="1"/>
              </p:cNvSpPr>
              <p:nvPr/>
            </p:nvSpPr>
            <p:spPr bwMode="auto">
              <a:xfrm>
                <a:off x="1155"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Cs</a:t>
                </a:r>
              </a:p>
            </p:txBody>
          </p:sp>
          <p:sp>
            <p:nvSpPr>
              <p:cNvPr id="5143" name="Rectangle 57"/>
              <p:cNvSpPr>
                <a:spLocks noChangeAspect="1" noChangeArrowheads="1"/>
              </p:cNvSpPr>
              <p:nvPr/>
            </p:nvSpPr>
            <p:spPr bwMode="auto">
              <a:xfrm>
                <a:off x="1155"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Rb</a:t>
                </a:r>
              </a:p>
            </p:txBody>
          </p:sp>
          <p:sp>
            <p:nvSpPr>
              <p:cNvPr id="5144" name="Rectangle 58"/>
              <p:cNvSpPr>
                <a:spLocks noChangeAspect="1" noChangeArrowheads="1"/>
              </p:cNvSpPr>
              <p:nvPr/>
            </p:nvSpPr>
            <p:spPr bwMode="auto">
              <a:xfrm>
                <a:off x="1155"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K</a:t>
                </a:r>
              </a:p>
            </p:txBody>
          </p:sp>
          <p:sp>
            <p:nvSpPr>
              <p:cNvPr id="5145" name="Rectangle 59"/>
              <p:cNvSpPr>
                <a:spLocks noChangeAspect="1" noChangeArrowheads="1"/>
              </p:cNvSpPr>
              <p:nvPr/>
            </p:nvSpPr>
            <p:spPr bwMode="auto">
              <a:xfrm>
                <a:off x="1155" y="2383"/>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Na</a:t>
                </a:r>
              </a:p>
            </p:txBody>
          </p:sp>
          <p:sp>
            <p:nvSpPr>
              <p:cNvPr id="5146" name="Rectangle 60"/>
              <p:cNvSpPr>
                <a:spLocks noChangeAspect="1" noChangeArrowheads="1"/>
              </p:cNvSpPr>
              <p:nvPr/>
            </p:nvSpPr>
            <p:spPr bwMode="auto">
              <a:xfrm>
                <a:off x="1155" y="2201"/>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Li</a:t>
                </a:r>
              </a:p>
            </p:txBody>
          </p:sp>
          <p:sp>
            <p:nvSpPr>
              <p:cNvPr id="5147" name="Rectangle 61"/>
              <p:cNvSpPr>
                <a:spLocks noChangeAspect="1" noChangeArrowheads="1"/>
              </p:cNvSpPr>
              <p:nvPr/>
            </p:nvSpPr>
            <p:spPr bwMode="auto">
              <a:xfrm>
                <a:off x="1336" y="3108"/>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Ra</a:t>
                </a:r>
              </a:p>
            </p:txBody>
          </p:sp>
          <p:sp>
            <p:nvSpPr>
              <p:cNvPr id="5148" name="Rectangle 62"/>
              <p:cNvSpPr>
                <a:spLocks noChangeAspect="1" noChangeArrowheads="1"/>
              </p:cNvSpPr>
              <p:nvPr/>
            </p:nvSpPr>
            <p:spPr bwMode="auto">
              <a:xfrm>
                <a:off x="1336"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Ba</a:t>
                </a:r>
              </a:p>
            </p:txBody>
          </p:sp>
          <p:sp>
            <p:nvSpPr>
              <p:cNvPr id="5149" name="Rectangle 63"/>
              <p:cNvSpPr>
                <a:spLocks noChangeAspect="1" noChangeArrowheads="1"/>
              </p:cNvSpPr>
              <p:nvPr/>
            </p:nvSpPr>
            <p:spPr bwMode="auto">
              <a:xfrm>
                <a:off x="1336"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Sr</a:t>
                </a:r>
              </a:p>
            </p:txBody>
          </p:sp>
          <p:sp>
            <p:nvSpPr>
              <p:cNvPr id="5150" name="Rectangle 64"/>
              <p:cNvSpPr>
                <a:spLocks noChangeAspect="1" noChangeArrowheads="1"/>
              </p:cNvSpPr>
              <p:nvPr/>
            </p:nvSpPr>
            <p:spPr bwMode="auto">
              <a:xfrm>
                <a:off x="1336"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Ca</a:t>
                </a:r>
              </a:p>
            </p:txBody>
          </p:sp>
          <p:sp>
            <p:nvSpPr>
              <p:cNvPr id="5151" name="Rectangle 65"/>
              <p:cNvSpPr>
                <a:spLocks noChangeAspect="1" noChangeArrowheads="1"/>
              </p:cNvSpPr>
              <p:nvPr/>
            </p:nvSpPr>
            <p:spPr bwMode="auto">
              <a:xfrm>
                <a:off x="1336" y="2383"/>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Mg</a:t>
                </a:r>
              </a:p>
            </p:txBody>
          </p:sp>
          <p:sp>
            <p:nvSpPr>
              <p:cNvPr id="5152" name="Rectangle 66"/>
              <p:cNvSpPr>
                <a:spLocks noChangeAspect="1" noChangeArrowheads="1"/>
              </p:cNvSpPr>
              <p:nvPr/>
            </p:nvSpPr>
            <p:spPr bwMode="auto">
              <a:xfrm>
                <a:off x="1336" y="2201"/>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Be</a:t>
                </a:r>
              </a:p>
            </p:txBody>
          </p:sp>
          <p:sp>
            <p:nvSpPr>
              <p:cNvPr id="5153" name="Rectangle 67"/>
              <p:cNvSpPr>
                <a:spLocks noChangeAspect="1" noChangeArrowheads="1"/>
              </p:cNvSpPr>
              <p:nvPr/>
            </p:nvSpPr>
            <p:spPr bwMode="auto">
              <a:xfrm>
                <a:off x="1517" y="3108"/>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Ac</a:t>
                </a:r>
              </a:p>
            </p:txBody>
          </p:sp>
          <p:sp>
            <p:nvSpPr>
              <p:cNvPr id="5154" name="Rectangle 68"/>
              <p:cNvSpPr>
                <a:spLocks noChangeAspect="1" noChangeArrowheads="1"/>
              </p:cNvSpPr>
              <p:nvPr/>
            </p:nvSpPr>
            <p:spPr bwMode="auto">
              <a:xfrm>
                <a:off x="1517"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La</a:t>
                </a:r>
              </a:p>
            </p:txBody>
          </p:sp>
          <p:sp>
            <p:nvSpPr>
              <p:cNvPr id="5155" name="Rectangle 69"/>
              <p:cNvSpPr>
                <a:spLocks noChangeAspect="1" noChangeArrowheads="1"/>
              </p:cNvSpPr>
              <p:nvPr/>
            </p:nvSpPr>
            <p:spPr bwMode="auto">
              <a:xfrm>
                <a:off x="1517"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Y</a:t>
                </a:r>
              </a:p>
            </p:txBody>
          </p:sp>
          <p:sp>
            <p:nvSpPr>
              <p:cNvPr id="5156" name="Rectangle 70"/>
              <p:cNvSpPr>
                <a:spLocks noChangeAspect="1" noChangeArrowheads="1"/>
              </p:cNvSpPr>
              <p:nvPr/>
            </p:nvSpPr>
            <p:spPr bwMode="auto">
              <a:xfrm>
                <a:off x="1517"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Sc</a:t>
                </a:r>
              </a:p>
            </p:txBody>
          </p:sp>
          <p:sp>
            <p:nvSpPr>
              <p:cNvPr id="5157" name="Rectangle 71"/>
              <p:cNvSpPr>
                <a:spLocks noChangeAspect="1" noChangeArrowheads="1"/>
              </p:cNvSpPr>
              <p:nvPr/>
            </p:nvSpPr>
            <p:spPr bwMode="auto">
              <a:xfrm>
                <a:off x="1698" y="3108"/>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2000"/>
              </a:p>
            </p:txBody>
          </p:sp>
          <p:sp>
            <p:nvSpPr>
              <p:cNvPr id="5158" name="Rectangle 72"/>
              <p:cNvSpPr>
                <a:spLocks noChangeAspect="1" noChangeArrowheads="1"/>
              </p:cNvSpPr>
              <p:nvPr/>
            </p:nvSpPr>
            <p:spPr bwMode="auto">
              <a:xfrm>
                <a:off x="1698"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Hf</a:t>
                </a:r>
              </a:p>
            </p:txBody>
          </p:sp>
          <p:sp>
            <p:nvSpPr>
              <p:cNvPr id="5159" name="Rectangle 73"/>
              <p:cNvSpPr>
                <a:spLocks noChangeAspect="1" noChangeArrowheads="1"/>
              </p:cNvSpPr>
              <p:nvPr/>
            </p:nvSpPr>
            <p:spPr bwMode="auto">
              <a:xfrm>
                <a:off x="1698"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Zr</a:t>
                </a:r>
              </a:p>
            </p:txBody>
          </p:sp>
          <p:sp>
            <p:nvSpPr>
              <p:cNvPr id="5160" name="Rectangle 74"/>
              <p:cNvSpPr>
                <a:spLocks noChangeAspect="1" noChangeArrowheads="1"/>
              </p:cNvSpPr>
              <p:nvPr/>
            </p:nvSpPr>
            <p:spPr bwMode="auto">
              <a:xfrm>
                <a:off x="1698"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Ti</a:t>
                </a:r>
              </a:p>
            </p:txBody>
          </p:sp>
          <p:sp>
            <p:nvSpPr>
              <p:cNvPr id="5161" name="Rectangle 75"/>
              <p:cNvSpPr>
                <a:spLocks noChangeAspect="1" noChangeArrowheads="1"/>
              </p:cNvSpPr>
              <p:nvPr/>
            </p:nvSpPr>
            <p:spPr bwMode="auto">
              <a:xfrm>
                <a:off x="1880" y="3108"/>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1600"/>
              </a:p>
              <a:p>
                <a:pPr algn="ctr"/>
                <a:r>
                  <a:rPr lang="es-ES" sz="1400"/>
                  <a:t>Db</a:t>
                </a:r>
              </a:p>
              <a:p>
                <a:pPr algn="ctr"/>
                <a:endParaRPr lang="es-ES_tradnl" sz="1600" b="1"/>
              </a:p>
            </p:txBody>
          </p:sp>
          <p:sp>
            <p:nvSpPr>
              <p:cNvPr id="5162" name="Rectangle 76"/>
              <p:cNvSpPr>
                <a:spLocks noChangeAspect="1" noChangeArrowheads="1"/>
              </p:cNvSpPr>
              <p:nvPr/>
            </p:nvSpPr>
            <p:spPr bwMode="auto">
              <a:xfrm>
                <a:off x="1880"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Ta</a:t>
                </a:r>
              </a:p>
            </p:txBody>
          </p:sp>
          <p:sp>
            <p:nvSpPr>
              <p:cNvPr id="5163" name="Rectangle 77"/>
              <p:cNvSpPr>
                <a:spLocks noChangeAspect="1" noChangeArrowheads="1"/>
              </p:cNvSpPr>
              <p:nvPr/>
            </p:nvSpPr>
            <p:spPr bwMode="auto">
              <a:xfrm>
                <a:off x="1880"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Nb</a:t>
                </a:r>
              </a:p>
            </p:txBody>
          </p:sp>
          <p:sp>
            <p:nvSpPr>
              <p:cNvPr id="5164" name="Rectangle 78"/>
              <p:cNvSpPr>
                <a:spLocks noChangeAspect="1" noChangeArrowheads="1"/>
              </p:cNvSpPr>
              <p:nvPr/>
            </p:nvSpPr>
            <p:spPr bwMode="auto">
              <a:xfrm>
                <a:off x="1880"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V</a:t>
                </a:r>
              </a:p>
            </p:txBody>
          </p:sp>
          <p:sp>
            <p:nvSpPr>
              <p:cNvPr id="5165" name="Rectangle 79"/>
              <p:cNvSpPr>
                <a:spLocks noChangeAspect="1" noChangeArrowheads="1"/>
              </p:cNvSpPr>
              <p:nvPr/>
            </p:nvSpPr>
            <p:spPr bwMode="auto">
              <a:xfrm>
                <a:off x="2061" y="3108"/>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a:t>Sg</a:t>
                </a:r>
              </a:p>
            </p:txBody>
          </p:sp>
          <p:sp>
            <p:nvSpPr>
              <p:cNvPr id="5166" name="Rectangle 80"/>
              <p:cNvSpPr>
                <a:spLocks noChangeAspect="1" noChangeArrowheads="1"/>
              </p:cNvSpPr>
              <p:nvPr/>
            </p:nvSpPr>
            <p:spPr bwMode="auto">
              <a:xfrm>
                <a:off x="2061"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W</a:t>
                </a:r>
              </a:p>
            </p:txBody>
          </p:sp>
          <p:sp>
            <p:nvSpPr>
              <p:cNvPr id="5167" name="Rectangle 81"/>
              <p:cNvSpPr>
                <a:spLocks noChangeAspect="1" noChangeArrowheads="1"/>
              </p:cNvSpPr>
              <p:nvPr/>
            </p:nvSpPr>
            <p:spPr bwMode="auto">
              <a:xfrm>
                <a:off x="2061"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Mo</a:t>
                </a:r>
              </a:p>
            </p:txBody>
          </p:sp>
          <p:sp>
            <p:nvSpPr>
              <p:cNvPr id="5168" name="Rectangle 82"/>
              <p:cNvSpPr>
                <a:spLocks noChangeAspect="1" noChangeArrowheads="1"/>
              </p:cNvSpPr>
              <p:nvPr/>
            </p:nvSpPr>
            <p:spPr bwMode="auto">
              <a:xfrm>
                <a:off x="2061"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Cr</a:t>
                </a:r>
              </a:p>
            </p:txBody>
          </p:sp>
          <p:sp>
            <p:nvSpPr>
              <p:cNvPr id="5169" name="Rectangle 83"/>
              <p:cNvSpPr>
                <a:spLocks noChangeAspect="1" noChangeArrowheads="1"/>
              </p:cNvSpPr>
              <p:nvPr/>
            </p:nvSpPr>
            <p:spPr bwMode="auto">
              <a:xfrm>
                <a:off x="2243"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Re</a:t>
                </a:r>
              </a:p>
            </p:txBody>
          </p:sp>
          <p:sp>
            <p:nvSpPr>
              <p:cNvPr id="5170" name="Rectangle 84"/>
              <p:cNvSpPr>
                <a:spLocks noChangeAspect="1" noChangeArrowheads="1"/>
              </p:cNvSpPr>
              <p:nvPr/>
            </p:nvSpPr>
            <p:spPr bwMode="auto">
              <a:xfrm>
                <a:off x="2243"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Tc</a:t>
                </a:r>
              </a:p>
            </p:txBody>
          </p:sp>
          <p:sp>
            <p:nvSpPr>
              <p:cNvPr id="5171" name="Rectangle 85"/>
              <p:cNvSpPr>
                <a:spLocks noChangeAspect="1" noChangeArrowheads="1"/>
              </p:cNvSpPr>
              <p:nvPr/>
            </p:nvSpPr>
            <p:spPr bwMode="auto">
              <a:xfrm>
                <a:off x="2243"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Mn</a:t>
                </a:r>
              </a:p>
            </p:txBody>
          </p:sp>
          <p:sp>
            <p:nvSpPr>
              <p:cNvPr id="5172" name="Rectangle 86"/>
              <p:cNvSpPr>
                <a:spLocks noChangeAspect="1" noChangeArrowheads="1"/>
              </p:cNvSpPr>
              <p:nvPr/>
            </p:nvSpPr>
            <p:spPr bwMode="auto">
              <a:xfrm>
                <a:off x="3513"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Pb</a:t>
                </a:r>
              </a:p>
            </p:txBody>
          </p:sp>
          <p:sp>
            <p:nvSpPr>
              <p:cNvPr id="5173" name="Rectangle 87"/>
              <p:cNvSpPr>
                <a:spLocks noChangeAspect="1" noChangeArrowheads="1"/>
              </p:cNvSpPr>
              <p:nvPr/>
            </p:nvSpPr>
            <p:spPr bwMode="auto">
              <a:xfrm>
                <a:off x="2424"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Os</a:t>
                </a:r>
              </a:p>
            </p:txBody>
          </p:sp>
          <p:sp>
            <p:nvSpPr>
              <p:cNvPr id="5174" name="Rectangle 88"/>
              <p:cNvSpPr>
                <a:spLocks noChangeAspect="1" noChangeArrowheads="1"/>
              </p:cNvSpPr>
              <p:nvPr/>
            </p:nvSpPr>
            <p:spPr bwMode="auto">
              <a:xfrm>
                <a:off x="2424"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Ru</a:t>
                </a:r>
              </a:p>
            </p:txBody>
          </p:sp>
          <p:sp>
            <p:nvSpPr>
              <p:cNvPr id="5175" name="Rectangle 89"/>
              <p:cNvSpPr>
                <a:spLocks noChangeAspect="1" noChangeArrowheads="1"/>
              </p:cNvSpPr>
              <p:nvPr/>
            </p:nvSpPr>
            <p:spPr bwMode="auto">
              <a:xfrm>
                <a:off x="2424"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Fe</a:t>
                </a:r>
              </a:p>
            </p:txBody>
          </p:sp>
          <p:sp>
            <p:nvSpPr>
              <p:cNvPr id="5176" name="Rectangle 90"/>
              <p:cNvSpPr>
                <a:spLocks noChangeAspect="1" noChangeArrowheads="1"/>
              </p:cNvSpPr>
              <p:nvPr/>
            </p:nvSpPr>
            <p:spPr bwMode="auto">
              <a:xfrm>
                <a:off x="3694"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Bi</a:t>
                </a:r>
              </a:p>
            </p:txBody>
          </p:sp>
          <p:sp>
            <p:nvSpPr>
              <p:cNvPr id="5177" name="Rectangle 91"/>
              <p:cNvSpPr>
                <a:spLocks noChangeAspect="1" noChangeArrowheads="1"/>
              </p:cNvSpPr>
              <p:nvPr/>
            </p:nvSpPr>
            <p:spPr bwMode="auto">
              <a:xfrm>
                <a:off x="2605"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Ir</a:t>
                </a:r>
              </a:p>
            </p:txBody>
          </p:sp>
          <p:sp>
            <p:nvSpPr>
              <p:cNvPr id="5178" name="Rectangle 92"/>
              <p:cNvSpPr>
                <a:spLocks noChangeAspect="1" noChangeArrowheads="1"/>
              </p:cNvSpPr>
              <p:nvPr/>
            </p:nvSpPr>
            <p:spPr bwMode="auto">
              <a:xfrm>
                <a:off x="2605"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Rh</a:t>
                </a:r>
              </a:p>
            </p:txBody>
          </p:sp>
          <p:sp>
            <p:nvSpPr>
              <p:cNvPr id="5179" name="Rectangle 93"/>
              <p:cNvSpPr>
                <a:spLocks noChangeAspect="1" noChangeArrowheads="1"/>
              </p:cNvSpPr>
              <p:nvPr/>
            </p:nvSpPr>
            <p:spPr bwMode="auto">
              <a:xfrm>
                <a:off x="2605"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Co</a:t>
                </a:r>
              </a:p>
            </p:txBody>
          </p:sp>
          <p:sp>
            <p:nvSpPr>
              <p:cNvPr id="5180" name="Rectangle 94"/>
              <p:cNvSpPr>
                <a:spLocks noChangeAspect="1" noChangeArrowheads="1"/>
              </p:cNvSpPr>
              <p:nvPr/>
            </p:nvSpPr>
            <p:spPr bwMode="auto">
              <a:xfrm>
                <a:off x="3875"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Po</a:t>
                </a:r>
              </a:p>
            </p:txBody>
          </p:sp>
          <p:sp>
            <p:nvSpPr>
              <p:cNvPr id="5181" name="Rectangle 95"/>
              <p:cNvSpPr>
                <a:spLocks noChangeAspect="1" noChangeArrowheads="1"/>
              </p:cNvSpPr>
              <p:nvPr/>
            </p:nvSpPr>
            <p:spPr bwMode="auto">
              <a:xfrm>
                <a:off x="2787"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Pt</a:t>
                </a:r>
              </a:p>
            </p:txBody>
          </p:sp>
          <p:sp>
            <p:nvSpPr>
              <p:cNvPr id="5182" name="Rectangle 96"/>
              <p:cNvSpPr>
                <a:spLocks noChangeAspect="1" noChangeArrowheads="1"/>
              </p:cNvSpPr>
              <p:nvPr/>
            </p:nvSpPr>
            <p:spPr bwMode="auto">
              <a:xfrm>
                <a:off x="2787"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Pd</a:t>
                </a:r>
              </a:p>
            </p:txBody>
          </p:sp>
          <p:sp>
            <p:nvSpPr>
              <p:cNvPr id="5183" name="Rectangle 97"/>
              <p:cNvSpPr>
                <a:spLocks noChangeAspect="1" noChangeArrowheads="1"/>
              </p:cNvSpPr>
              <p:nvPr/>
            </p:nvSpPr>
            <p:spPr bwMode="auto">
              <a:xfrm>
                <a:off x="2787"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Ni</a:t>
                </a:r>
              </a:p>
            </p:txBody>
          </p:sp>
          <p:sp>
            <p:nvSpPr>
              <p:cNvPr id="5184" name="Rectangle 98"/>
              <p:cNvSpPr>
                <a:spLocks noChangeAspect="1" noChangeArrowheads="1"/>
              </p:cNvSpPr>
              <p:nvPr/>
            </p:nvSpPr>
            <p:spPr bwMode="auto">
              <a:xfrm>
                <a:off x="4057" y="2926"/>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At</a:t>
                </a:r>
              </a:p>
            </p:txBody>
          </p:sp>
          <p:sp>
            <p:nvSpPr>
              <p:cNvPr id="5185" name="Rectangle 99"/>
              <p:cNvSpPr>
                <a:spLocks noChangeAspect="1" noChangeArrowheads="1"/>
              </p:cNvSpPr>
              <p:nvPr/>
            </p:nvSpPr>
            <p:spPr bwMode="auto">
              <a:xfrm>
                <a:off x="2968"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Au</a:t>
                </a:r>
              </a:p>
            </p:txBody>
          </p:sp>
          <p:sp>
            <p:nvSpPr>
              <p:cNvPr id="5186" name="Rectangle 100"/>
              <p:cNvSpPr>
                <a:spLocks noChangeAspect="1" noChangeArrowheads="1"/>
              </p:cNvSpPr>
              <p:nvPr/>
            </p:nvSpPr>
            <p:spPr bwMode="auto">
              <a:xfrm>
                <a:off x="2968"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Ag</a:t>
                </a:r>
              </a:p>
            </p:txBody>
          </p:sp>
          <p:sp>
            <p:nvSpPr>
              <p:cNvPr id="5187" name="Rectangle 101"/>
              <p:cNvSpPr>
                <a:spLocks noChangeAspect="1" noChangeArrowheads="1"/>
              </p:cNvSpPr>
              <p:nvPr/>
            </p:nvSpPr>
            <p:spPr bwMode="auto">
              <a:xfrm>
                <a:off x="2968"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Cu</a:t>
                </a:r>
              </a:p>
            </p:txBody>
          </p:sp>
          <p:sp>
            <p:nvSpPr>
              <p:cNvPr id="5188" name="Rectangle 102"/>
              <p:cNvSpPr>
                <a:spLocks noChangeAspect="1" noChangeArrowheads="1"/>
              </p:cNvSpPr>
              <p:nvPr/>
            </p:nvSpPr>
            <p:spPr bwMode="auto">
              <a:xfrm>
                <a:off x="4237" y="2926"/>
                <a:ext cx="182"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Rn</a:t>
                </a:r>
              </a:p>
            </p:txBody>
          </p:sp>
          <p:sp>
            <p:nvSpPr>
              <p:cNvPr id="5189" name="Rectangle 103"/>
              <p:cNvSpPr>
                <a:spLocks noChangeAspect="1" noChangeArrowheads="1"/>
              </p:cNvSpPr>
              <p:nvPr/>
            </p:nvSpPr>
            <p:spPr bwMode="auto">
              <a:xfrm>
                <a:off x="3150" y="2926"/>
                <a:ext cx="181" cy="182"/>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Hg</a:t>
                </a:r>
              </a:p>
            </p:txBody>
          </p:sp>
          <p:sp>
            <p:nvSpPr>
              <p:cNvPr id="5190" name="Rectangle 104"/>
              <p:cNvSpPr>
                <a:spLocks noChangeAspect="1" noChangeArrowheads="1"/>
              </p:cNvSpPr>
              <p:nvPr/>
            </p:nvSpPr>
            <p:spPr bwMode="auto">
              <a:xfrm>
                <a:off x="3150"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Cd</a:t>
                </a:r>
              </a:p>
            </p:txBody>
          </p:sp>
          <p:sp>
            <p:nvSpPr>
              <p:cNvPr id="5191" name="Rectangle 105"/>
              <p:cNvSpPr>
                <a:spLocks noChangeAspect="1" noChangeArrowheads="1"/>
              </p:cNvSpPr>
              <p:nvPr/>
            </p:nvSpPr>
            <p:spPr bwMode="auto">
              <a:xfrm>
                <a:off x="3150"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Zn</a:t>
                </a:r>
              </a:p>
            </p:txBody>
          </p:sp>
          <p:sp>
            <p:nvSpPr>
              <p:cNvPr id="5192" name="Rectangle 106"/>
              <p:cNvSpPr>
                <a:spLocks noChangeAspect="1" noChangeArrowheads="1"/>
              </p:cNvSpPr>
              <p:nvPr/>
            </p:nvSpPr>
            <p:spPr bwMode="auto">
              <a:xfrm>
                <a:off x="3512"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Sn</a:t>
                </a:r>
              </a:p>
            </p:txBody>
          </p:sp>
          <p:sp>
            <p:nvSpPr>
              <p:cNvPr id="5193" name="Rectangle 107"/>
              <p:cNvSpPr>
                <a:spLocks noChangeAspect="1" noChangeArrowheads="1"/>
              </p:cNvSpPr>
              <p:nvPr/>
            </p:nvSpPr>
            <p:spPr bwMode="auto">
              <a:xfrm>
                <a:off x="3693"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Sb</a:t>
                </a:r>
              </a:p>
            </p:txBody>
          </p:sp>
          <p:sp>
            <p:nvSpPr>
              <p:cNvPr id="5194" name="Rectangle 108"/>
              <p:cNvSpPr>
                <a:spLocks noChangeAspect="1" noChangeArrowheads="1"/>
              </p:cNvSpPr>
              <p:nvPr/>
            </p:nvSpPr>
            <p:spPr bwMode="auto">
              <a:xfrm>
                <a:off x="3874" y="2745"/>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Te</a:t>
                </a:r>
              </a:p>
            </p:txBody>
          </p:sp>
          <p:sp>
            <p:nvSpPr>
              <p:cNvPr id="5195" name="Rectangle 109"/>
              <p:cNvSpPr>
                <a:spLocks noChangeAspect="1" noChangeArrowheads="1"/>
              </p:cNvSpPr>
              <p:nvPr/>
            </p:nvSpPr>
            <p:spPr bwMode="auto">
              <a:xfrm>
                <a:off x="4056"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a:t>
                </a:r>
              </a:p>
            </p:txBody>
          </p:sp>
          <p:sp>
            <p:nvSpPr>
              <p:cNvPr id="5196" name="Rectangle 110"/>
              <p:cNvSpPr>
                <a:spLocks noChangeAspect="1" noChangeArrowheads="1"/>
              </p:cNvSpPr>
              <p:nvPr/>
            </p:nvSpPr>
            <p:spPr bwMode="auto">
              <a:xfrm>
                <a:off x="4237" y="2745"/>
                <a:ext cx="182"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Xe</a:t>
                </a:r>
              </a:p>
            </p:txBody>
          </p:sp>
          <p:sp>
            <p:nvSpPr>
              <p:cNvPr id="5197" name="Rectangle 111"/>
              <p:cNvSpPr>
                <a:spLocks noChangeAspect="1" noChangeArrowheads="1"/>
              </p:cNvSpPr>
              <p:nvPr/>
            </p:nvSpPr>
            <p:spPr bwMode="auto">
              <a:xfrm>
                <a:off x="3512"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Ge</a:t>
                </a:r>
              </a:p>
            </p:txBody>
          </p:sp>
          <p:sp>
            <p:nvSpPr>
              <p:cNvPr id="5198" name="Rectangle 112"/>
              <p:cNvSpPr>
                <a:spLocks noChangeAspect="1" noChangeArrowheads="1"/>
              </p:cNvSpPr>
              <p:nvPr/>
            </p:nvSpPr>
            <p:spPr bwMode="auto">
              <a:xfrm>
                <a:off x="3693"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As</a:t>
                </a:r>
              </a:p>
            </p:txBody>
          </p:sp>
          <p:sp>
            <p:nvSpPr>
              <p:cNvPr id="5199" name="Rectangle 113"/>
              <p:cNvSpPr>
                <a:spLocks noChangeAspect="1" noChangeArrowheads="1"/>
              </p:cNvSpPr>
              <p:nvPr/>
            </p:nvSpPr>
            <p:spPr bwMode="auto">
              <a:xfrm>
                <a:off x="3874" y="2563"/>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Se</a:t>
                </a:r>
              </a:p>
            </p:txBody>
          </p:sp>
          <p:sp>
            <p:nvSpPr>
              <p:cNvPr id="5200" name="Rectangle 114"/>
              <p:cNvSpPr>
                <a:spLocks noChangeAspect="1" noChangeArrowheads="1"/>
              </p:cNvSpPr>
              <p:nvPr/>
            </p:nvSpPr>
            <p:spPr bwMode="auto">
              <a:xfrm>
                <a:off x="4056" y="2563"/>
                <a:ext cx="181" cy="182"/>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Br</a:t>
                </a:r>
              </a:p>
            </p:txBody>
          </p:sp>
          <p:sp>
            <p:nvSpPr>
              <p:cNvPr id="5201" name="Rectangle 115"/>
              <p:cNvSpPr>
                <a:spLocks noChangeAspect="1" noChangeArrowheads="1"/>
              </p:cNvSpPr>
              <p:nvPr/>
            </p:nvSpPr>
            <p:spPr bwMode="auto">
              <a:xfrm>
                <a:off x="4237" y="2563"/>
                <a:ext cx="182"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Kr</a:t>
                </a:r>
              </a:p>
            </p:txBody>
          </p:sp>
          <p:sp>
            <p:nvSpPr>
              <p:cNvPr id="5202" name="Rectangle 116"/>
              <p:cNvSpPr>
                <a:spLocks noChangeAspect="1" noChangeArrowheads="1"/>
              </p:cNvSpPr>
              <p:nvPr/>
            </p:nvSpPr>
            <p:spPr bwMode="auto">
              <a:xfrm>
                <a:off x="3512" y="238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Si</a:t>
                </a:r>
              </a:p>
            </p:txBody>
          </p:sp>
          <p:sp>
            <p:nvSpPr>
              <p:cNvPr id="5203" name="Rectangle 117"/>
              <p:cNvSpPr>
                <a:spLocks noChangeAspect="1" noChangeArrowheads="1"/>
              </p:cNvSpPr>
              <p:nvPr/>
            </p:nvSpPr>
            <p:spPr bwMode="auto">
              <a:xfrm>
                <a:off x="3693" y="238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P</a:t>
                </a:r>
              </a:p>
            </p:txBody>
          </p:sp>
          <p:sp>
            <p:nvSpPr>
              <p:cNvPr id="5204" name="Rectangle 118"/>
              <p:cNvSpPr>
                <a:spLocks noChangeAspect="1" noChangeArrowheads="1"/>
              </p:cNvSpPr>
              <p:nvPr/>
            </p:nvSpPr>
            <p:spPr bwMode="auto">
              <a:xfrm>
                <a:off x="3874" y="2382"/>
                <a:ext cx="182"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S</a:t>
                </a:r>
              </a:p>
            </p:txBody>
          </p:sp>
          <p:sp>
            <p:nvSpPr>
              <p:cNvPr id="5205" name="Rectangle 119"/>
              <p:cNvSpPr>
                <a:spLocks noChangeAspect="1" noChangeArrowheads="1"/>
              </p:cNvSpPr>
              <p:nvPr/>
            </p:nvSpPr>
            <p:spPr bwMode="auto">
              <a:xfrm>
                <a:off x="4056" y="2382"/>
                <a:ext cx="181"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Cl</a:t>
                </a:r>
              </a:p>
            </p:txBody>
          </p:sp>
          <p:sp>
            <p:nvSpPr>
              <p:cNvPr id="5206" name="Rectangle 120"/>
              <p:cNvSpPr>
                <a:spLocks noChangeAspect="1" noChangeArrowheads="1"/>
              </p:cNvSpPr>
              <p:nvPr/>
            </p:nvSpPr>
            <p:spPr bwMode="auto">
              <a:xfrm>
                <a:off x="4237" y="2382"/>
                <a:ext cx="182"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Ar</a:t>
                </a:r>
              </a:p>
            </p:txBody>
          </p:sp>
          <p:sp>
            <p:nvSpPr>
              <p:cNvPr id="5207" name="Rectangle 121"/>
              <p:cNvSpPr>
                <a:spLocks noChangeAspect="1" noChangeArrowheads="1"/>
              </p:cNvSpPr>
              <p:nvPr/>
            </p:nvSpPr>
            <p:spPr bwMode="auto">
              <a:xfrm>
                <a:off x="3512" y="2201"/>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C</a:t>
                </a:r>
              </a:p>
            </p:txBody>
          </p:sp>
          <p:sp>
            <p:nvSpPr>
              <p:cNvPr id="5208" name="Rectangle 122"/>
              <p:cNvSpPr>
                <a:spLocks noChangeAspect="1" noChangeArrowheads="1"/>
              </p:cNvSpPr>
              <p:nvPr/>
            </p:nvSpPr>
            <p:spPr bwMode="auto">
              <a:xfrm>
                <a:off x="3693" y="2201"/>
                <a:ext cx="181"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a:t>
                </a:r>
              </a:p>
            </p:txBody>
          </p:sp>
          <p:sp>
            <p:nvSpPr>
              <p:cNvPr id="5209" name="Rectangle 123"/>
              <p:cNvSpPr>
                <a:spLocks noChangeAspect="1" noChangeArrowheads="1"/>
              </p:cNvSpPr>
              <p:nvPr/>
            </p:nvSpPr>
            <p:spPr bwMode="auto">
              <a:xfrm>
                <a:off x="3874" y="2201"/>
                <a:ext cx="182"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O</a:t>
                </a:r>
              </a:p>
            </p:txBody>
          </p:sp>
          <p:sp>
            <p:nvSpPr>
              <p:cNvPr id="5210" name="Rectangle 124"/>
              <p:cNvSpPr>
                <a:spLocks noChangeAspect="1" noChangeArrowheads="1"/>
              </p:cNvSpPr>
              <p:nvPr/>
            </p:nvSpPr>
            <p:spPr bwMode="auto">
              <a:xfrm>
                <a:off x="4056" y="2201"/>
                <a:ext cx="181"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F</a:t>
                </a:r>
              </a:p>
            </p:txBody>
          </p:sp>
          <p:sp>
            <p:nvSpPr>
              <p:cNvPr id="5211" name="Rectangle 125"/>
              <p:cNvSpPr>
                <a:spLocks noChangeAspect="1" noChangeArrowheads="1"/>
              </p:cNvSpPr>
              <p:nvPr/>
            </p:nvSpPr>
            <p:spPr bwMode="auto">
              <a:xfrm>
                <a:off x="4237" y="2201"/>
                <a:ext cx="182" cy="182"/>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Ne</a:t>
                </a:r>
              </a:p>
            </p:txBody>
          </p:sp>
          <p:sp>
            <p:nvSpPr>
              <p:cNvPr id="5212" name="Text Box 126"/>
              <p:cNvSpPr txBox="1">
                <a:spLocks noChangeAspect="1" noChangeArrowheads="1"/>
              </p:cNvSpPr>
              <p:nvPr/>
            </p:nvSpPr>
            <p:spPr bwMode="auto">
              <a:xfrm>
                <a:off x="1341" y="2054"/>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2</a:t>
                </a:r>
              </a:p>
            </p:txBody>
          </p:sp>
          <p:sp>
            <p:nvSpPr>
              <p:cNvPr id="5213" name="Text Box 127"/>
              <p:cNvSpPr txBox="1">
                <a:spLocks noChangeAspect="1" noChangeArrowheads="1"/>
              </p:cNvSpPr>
              <p:nvPr/>
            </p:nvSpPr>
            <p:spPr bwMode="auto">
              <a:xfrm>
                <a:off x="1504" y="2422"/>
                <a:ext cx="1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3</a:t>
                </a:r>
              </a:p>
            </p:txBody>
          </p:sp>
          <p:sp>
            <p:nvSpPr>
              <p:cNvPr id="5214" name="Text Box 128"/>
              <p:cNvSpPr txBox="1">
                <a:spLocks noChangeAspect="1" noChangeArrowheads="1"/>
              </p:cNvSpPr>
              <p:nvPr/>
            </p:nvSpPr>
            <p:spPr bwMode="auto">
              <a:xfrm>
                <a:off x="1664" y="2422"/>
                <a:ext cx="16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4     5     6     7    8     9   10   11   12</a:t>
                </a:r>
              </a:p>
            </p:txBody>
          </p:sp>
          <p:sp>
            <p:nvSpPr>
              <p:cNvPr id="5215" name="Rectangle 129"/>
              <p:cNvSpPr>
                <a:spLocks noChangeAspect="1" noChangeArrowheads="1"/>
              </p:cNvSpPr>
              <p:nvPr/>
            </p:nvSpPr>
            <p:spPr bwMode="auto">
              <a:xfrm>
                <a:off x="4237" y="2020"/>
                <a:ext cx="182"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He</a:t>
                </a:r>
              </a:p>
            </p:txBody>
          </p:sp>
          <p:sp>
            <p:nvSpPr>
              <p:cNvPr id="5216" name="Rectangle 130"/>
              <p:cNvSpPr>
                <a:spLocks noChangeAspect="1" noChangeArrowheads="1"/>
              </p:cNvSpPr>
              <p:nvPr/>
            </p:nvSpPr>
            <p:spPr bwMode="auto">
              <a:xfrm>
                <a:off x="1155" y="2020"/>
                <a:ext cx="181" cy="181"/>
              </a:xfrm>
              <a:prstGeom prst="rect">
                <a:avLst/>
              </a:prstGeom>
              <a:solidFill>
                <a:srgbClr val="F0BE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a:t>
                </a:r>
              </a:p>
            </p:txBody>
          </p:sp>
          <p:sp>
            <p:nvSpPr>
              <p:cNvPr id="5217" name="Text Box 131"/>
              <p:cNvSpPr txBox="1">
                <a:spLocks noChangeAspect="1" noChangeArrowheads="1"/>
              </p:cNvSpPr>
              <p:nvPr/>
            </p:nvSpPr>
            <p:spPr bwMode="auto">
              <a:xfrm>
                <a:off x="3280" y="2059"/>
                <a:ext cx="9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a:t> 13   14   15  16   17</a:t>
                </a:r>
              </a:p>
            </p:txBody>
          </p:sp>
          <p:sp>
            <p:nvSpPr>
              <p:cNvPr id="5218" name="Rectangle 132"/>
              <p:cNvSpPr>
                <a:spLocks noChangeAspect="1" noChangeArrowheads="1"/>
              </p:cNvSpPr>
              <p:nvPr/>
            </p:nvSpPr>
            <p:spPr bwMode="auto">
              <a:xfrm>
                <a:off x="3331" y="2926"/>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Tl</a:t>
                </a:r>
              </a:p>
            </p:txBody>
          </p:sp>
          <p:sp>
            <p:nvSpPr>
              <p:cNvPr id="5219" name="Rectangle 133"/>
              <p:cNvSpPr>
                <a:spLocks noChangeAspect="1" noChangeArrowheads="1"/>
              </p:cNvSpPr>
              <p:nvPr/>
            </p:nvSpPr>
            <p:spPr bwMode="auto">
              <a:xfrm>
                <a:off x="3331" y="2745"/>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In</a:t>
                </a:r>
              </a:p>
            </p:txBody>
          </p:sp>
          <p:sp>
            <p:nvSpPr>
              <p:cNvPr id="5220" name="Rectangle 134"/>
              <p:cNvSpPr>
                <a:spLocks noChangeAspect="1" noChangeArrowheads="1"/>
              </p:cNvSpPr>
              <p:nvPr/>
            </p:nvSpPr>
            <p:spPr bwMode="auto">
              <a:xfrm>
                <a:off x="3331" y="2563"/>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Ga</a:t>
                </a:r>
              </a:p>
            </p:txBody>
          </p:sp>
          <p:sp>
            <p:nvSpPr>
              <p:cNvPr id="5221" name="Rectangle 135"/>
              <p:cNvSpPr>
                <a:spLocks noChangeAspect="1" noChangeArrowheads="1"/>
              </p:cNvSpPr>
              <p:nvPr/>
            </p:nvSpPr>
            <p:spPr bwMode="auto">
              <a:xfrm>
                <a:off x="3331" y="2382"/>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Al</a:t>
                </a:r>
              </a:p>
            </p:txBody>
          </p:sp>
          <p:sp>
            <p:nvSpPr>
              <p:cNvPr id="5222" name="Rectangle 136"/>
              <p:cNvSpPr>
                <a:spLocks noChangeAspect="1" noChangeArrowheads="1"/>
              </p:cNvSpPr>
              <p:nvPr/>
            </p:nvSpPr>
            <p:spPr bwMode="auto">
              <a:xfrm>
                <a:off x="3331" y="2200"/>
                <a:ext cx="181" cy="1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B</a:t>
                </a:r>
              </a:p>
            </p:txBody>
          </p:sp>
          <p:sp>
            <p:nvSpPr>
              <p:cNvPr id="5223" name="Text Box 137"/>
              <p:cNvSpPr txBox="1">
                <a:spLocks noChangeAspect="1" noChangeArrowheads="1"/>
              </p:cNvSpPr>
              <p:nvPr/>
            </p:nvSpPr>
            <p:spPr bwMode="auto">
              <a:xfrm>
                <a:off x="1680" y="3071"/>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_tradnl" sz="1600" b="1"/>
              </a:p>
            </p:txBody>
          </p:sp>
          <p:sp>
            <p:nvSpPr>
              <p:cNvPr id="5224" name="Text Box 138"/>
              <p:cNvSpPr txBox="1">
                <a:spLocks noChangeAspect="1" noChangeArrowheads="1"/>
              </p:cNvSpPr>
              <p:nvPr/>
            </p:nvSpPr>
            <p:spPr bwMode="auto">
              <a:xfrm>
                <a:off x="1682" y="3113"/>
                <a:ext cx="245"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400"/>
                  <a:t>Rf</a:t>
                </a:r>
              </a:p>
            </p:txBody>
          </p:sp>
          <p:sp>
            <p:nvSpPr>
              <p:cNvPr id="5225" name="Rectangle 139"/>
              <p:cNvSpPr>
                <a:spLocks noChangeAspect="1" noChangeArrowheads="1"/>
              </p:cNvSpPr>
              <p:nvPr/>
            </p:nvSpPr>
            <p:spPr bwMode="auto">
              <a:xfrm>
                <a:off x="2243" y="3107"/>
                <a:ext cx="181"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a:t>Bh</a:t>
                </a:r>
              </a:p>
            </p:txBody>
          </p:sp>
          <p:sp>
            <p:nvSpPr>
              <p:cNvPr id="5226" name="Rectangle 140"/>
              <p:cNvSpPr>
                <a:spLocks noChangeAspect="1" noChangeArrowheads="1"/>
              </p:cNvSpPr>
              <p:nvPr/>
            </p:nvSpPr>
            <p:spPr bwMode="auto">
              <a:xfrm>
                <a:off x="2424" y="3107"/>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Hs</a:t>
                </a:r>
              </a:p>
            </p:txBody>
          </p:sp>
          <p:sp>
            <p:nvSpPr>
              <p:cNvPr id="5227" name="Rectangle 141"/>
              <p:cNvSpPr>
                <a:spLocks noChangeAspect="1" noChangeArrowheads="1"/>
              </p:cNvSpPr>
              <p:nvPr/>
            </p:nvSpPr>
            <p:spPr bwMode="auto">
              <a:xfrm>
                <a:off x="2606" y="3107"/>
                <a:ext cx="182"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a:t>Mt</a:t>
                </a:r>
              </a:p>
            </p:txBody>
          </p:sp>
          <p:grpSp>
            <p:nvGrpSpPr>
              <p:cNvPr id="5228" name="Group 142"/>
              <p:cNvGrpSpPr>
                <a:grpSpLocks/>
              </p:cNvGrpSpPr>
              <p:nvPr/>
            </p:nvGrpSpPr>
            <p:grpSpPr bwMode="auto">
              <a:xfrm>
                <a:off x="3334" y="2386"/>
                <a:ext cx="726" cy="726"/>
                <a:chOff x="4649" y="2296"/>
                <a:chExt cx="726" cy="726"/>
              </a:xfrm>
            </p:grpSpPr>
            <p:grpSp>
              <p:nvGrpSpPr>
                <p:cNvPr id="5229" name="Group 143"/>
                <p:cNvGrpSpPr>
                  <a:grpSpLocks/>
                </p:cNvGrpSpPr>
                <p:nvPr/>
              </p:nvGrpSpPr>
              <p:grpSpPr bwMode="auto">
                <a:xfrm>
                  <a:off x="4649" y="2296"/>
                  <a:ext cx="363" cy="363"/>
                  <a:chOff x="4649" y="2296"/>
                  <a:chExt cx="363" cy="363"/>
                </a:xfrm>
              </p:grpSpPr>
              <p:grpSp>
                <p:nvGrpSpPr>
                  <p:cNvPr id="5237" name="Group 144"/>
                  <p:cNvGrpSpPr>
                    <a:grpSpLocks/>
                  </p:cNvGrpSpPr>
                  <p:nvPr/>
                </p:nvGrpSpPr>
                <p:grpSpPr bwMode="auto">
                  <a:xfrm>
                    <a:off x="4649" y="2296"/>
                    <a:ext cx="181" cy="182"/>
                    <a:chOff x="4876" y="2432"/>
                    <a:chExt cx="181" cy="182"/>
                  </a:xfrm>
                </p:grpSpPr>
                <p:sp>
                  <p:nvSpPr>
                    <p:cNvPr id="5241" name="Line 145"/>
                    <p:cNvSpPr>
                      <a:spLocks noChangeShapeType="1"/>
                    </p:cNvSpPr>
                    <p:nvPr/>
                  </p:nvSpPr>
                  <p:spPr bwMode="auto">
                    <a:xfrm>
                      <a:off x="4876" y="2432"/>
                      <a:ext cx="18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42" name="Line 146"/>
                    <p:cNvSpPr>
                      <a:spLocks noChangeShapeType="1"/>
                    </p:cNvSpPr>
                    <p:nvPr/>
                  </p:nvSpPr>
                  <p:spPr bwMode="auto">
                    <a:xfrm>
                      <a:off x="5057" y="2432"/>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5238" name="Group 147"/>
                  <p:cNvGrpSpPr>
                    <a:grpSpLocks/>
                  </p:cNvGrpSpPr>
                  <p:nvPr/>
                </p:nvGrpSpPr>
                <p:grpSpPr bwMode="auto">
                  <a:xfrm>
                    <a:off x="4831" y="2477"/>
                    <a:ext cx="181" cy="182"/>
                    <a:chOff x="4876" y="2432"/>
                    <a:chExt cx="181" cy="182"/>
                  </a:xfrm>
                </p:grpSpPr>
                <p:sp>
                  <p:nvSpPr>
                    <p:cNvPr id="5239" name="Line 148"/>
                    <p:cNvSpPr>
                      <a:spLocks noChangeShapeType="1"/>
                    </p:cNvSpPr>
                    <p:nvPr/>
                  </p:nvSpPr>
                  <p:spPr bwMode="auto">
                    <a:xfrm>
                      <a:off x="4876" y="2432"/>
                      <a:ext cx="18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40" name="Line 149"/>
                    <p:cNvSpPr>
                      <a:spLocks noChangeShapeType="1"/>
                    </p:cNvSpPr>
                    <p:nvPr/>
                  </p:nvSpPr>
                  <p:spPr bwMode="auto">
                    <a:xfrm>
                      <a:off x="5057" y="2432"/>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grpSp>
              <p:nvGrpSpPr>
                <p:cNvPr id="5230" name="Group 150"/>
                <p:cNvGrpSpPr>
                  <a:grpSpLocks/>
                </p:cNvGrpSpPr>
                <p:nvPr/>
              </p:nvGrpSpPr>
              <p:grpSpPr bwMode="auto">
                <a:xfrm>
                  <a:off x="5012" y="2659"/>
                  <a:ext cx="363" cy="363"/>
                  <a:chOff x="4649" y="2296"/>
                  <a:chExt cx="363" cy="363"/>
                </a:xfrm>
              </p:grpSpPr>
              <p:grpSp>
                <p:nvGrpSpPr>
                  <p:cNvPr id="5231" name="Group 151"/>
                  <p:cNvGrpSpPr>
                    <a:grpSpLocks/>
                  </p:cNvGrpSpPr>
                  <p:nvPr/>
                </p:nvGrpSpPr>
                <p:grpSpPr bwMode="auto">
                  <a:xfrm>
                    <a:off x="4649" y="2296"/>
                    <a:ext cx="181" cy="182"/>
                    <a:chOff x="4876" y="2432"/>
                    <a:chExt cx="181" cy="182"/>
                  </a:xfrm>
                </p:grpSpPr>
                <p:sp>
                  <p:nvSpPr>
                    <p:cNvPr id="5235" name="Line 152"/>
                    <p:cNvSpPr>
                      <a:spLocks noChangeShapeType="1"/>
                    </p:cNvSpPr>
                    <p:nvPr/>
                  </p:nvSpPr>
                  <p:spPr bwMode="auto">
                    <a:xfrm>
                      <a:off x="4876" y="2432"/>
                      <a:ext cx="18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36" name="Line 153"/>
                    <p:cNvSpPr>
                      <a:spLocks noChangeShapeType="1"/>
                    </p:cNvSpPr>
                    <p:nvPr/>
                  </p:nvSpPr>
                  <p:spPr bwMode="auto">
                    <a:xfrm>
                      <a:off x="5057" y="2432"/>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5232" name="Group 154"/>
                  <p:cNvGrpSpPr>
                    <a:grpSpLocks/>
                  </p:cNvGrpSpPr>
                  <p:nvPr/>
                </p:nvGrpSpPr>
                <p:grpSpPr bwMode="auto">
                  <a:xfrm>
                    <a:off x="4831" y="2477"/>
                    <a:ext cx="181" cy="182"/>
                    <a:chOff x="4876" y="2432"/>
                    <a:chExt cx="181" cy="182"/>
                  </a:xfrm>
                </p:grpSpPr>
                <p:sp>
                  <p:nvSpPr>
                    <p:cNvPr id="5233" name="Line 155"/>
                    <p:cNvSpPr>
                      <a:spLocks noChangeShapeType="1"/>
                    </p:cNvSpPr>
                    <p:nvPr/>
                  </p:nvSpPr>
                  <p:spPr bwMode="auto">
                    <a:xfrm>
                      <a:off x="4876" y="2432"/>
                      <a:ext cx="18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34" name="Line 156"/>
                    <p:cNvSpPr>
                      <a:spLocks noChangeShapeType="1"/>
                    </p:cNvSpPr>
                    <p:nvPr/>
                  </p:nvSpPr>
                  <p:spPr bwMode="auto">
                    <a:xfrm>
                      <a:off x="5057" y="2432"/>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grpSp>
        </p:grpSp>
      </p:grpSp>
      <p:sp>
        <p:nvSpPr>
          <p:cNvPr id="5124" name="Rectangle 157"/>
          <p:cNvSpPr>
            <a:spLocks noChangeArrowheads="1"/>
          </p:cNvSpPr>
          <p:nvPr/>
        </p:nvSpPr>
        <p:spPr bwMode="auto">
          <a:xfrm>
            <a:off x="4602163" y="620713"/>
            <a:ext cx="3857625" cy="863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25" name="Text Box 158"/>
          <p:cNvSpPr txBox="1">
            <a:spLocks noChangeArrowheads="1"/>
          </p:cNvSpPr>
          <p:nvPr/>
        </p:nvSpPr>
        <p:spPr bwMode="auto">
          <a:xfrm>
            <a:off x="4697413" y="568325"/>
            <a:ext cx="383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solidFill>
                  <a:schemeClr val="accent2"/>
                </a:solidFill>
              </a:rPr>
              <a:t>No metales</a:t>
            </a:r>
          </a:p>
          <a:p>
            <a:pPr algn="ctr" eaLnBrk="1" hangingPunct="1"/>
            <a:r>
              <a:rPr lang="es-ES"/>
              <a:t>Moléculas discretas, anillos, cadenas o redes tridimensionales</a:t>
            </a:r>
          </a:p>
        </p:txBody>
      </p:sp>
      <p:sp>
        <p:nvSpPr>
          <p:cNvPr id="5126" name="Rectangle 159">
            <a:hlinkClick r:id="rId3" action="ppaction://hlinkfile"/>
          </p:cNvPr>
          <p:cNvSpPr>
            <a:spLocks noChangeArrowheads="1"/>
          </p:cNvSpPr>
          <p:nvPr/>
        </p:nvSpPr>
        <p:spPr bwMode="auto">
          <a:xfrm>
            <a:off x="684213" y="620713"/>
            <a:ext cx="4002087" cy="8620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27" name="Text Box 160"/>
          <p:cNvSpPr txBox="1">
            <a:spLocks noChangeArrowheads="1"/>
          </p:cNvSpPr>
          <p:nvPr/>
        </p:nvSpPr>
        <p:spPr bwMode="auto">
          <a:xfrm>
            <a:off x="1149350" y="587375"/>
            <a:ext cx="31353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solidFill>
                  <a:schemeClr val="accent2"/>
                </a:solidFill>
              </a:rPr>
              <a:t>Metales</a:t>
            </a:r>
            <a:endParaRPr lang="es-ES"/>
          </a:p>
          <a:p>
            <a:pPr algn="ctr" eaLnBrk="1" hangingPunct="1"/>
            <a:r>
              <a:rPr lang="es-ES"/>
              <a:t>Empaquetamiento compacto</a:t>
            </a:r>
          </a:p>
          <a:p>
            <a:pPr algn="ctr" eaLnBrk="1" hangingPunct="1"/>
            <a:r>
              <a:rPr lang="es-ES"/>
              <a:t> y electrones móviles</a:t>
            </a:r>
          </a:p>
        </p:txBody>
      </p:sp>
      <p:sp>
        <p:nvSpPr>
          <p:cNvPr id="5128" name="Text Box 161"/>
          <p:cNvSpPr txBox="1">
            <a:spLocks noChangeArrowheads="1"/>
          </p:cNvSpPr>
          <p:nvPr/>
        </p:nvSpPr>
        <p:spPr bwMode="auto">
          <a:xfrm>
            <a:off x="1187450" y="260350"/>
            <a:ext cx="240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solidFill>
                  <a:srgbClr val="990000"/>
                </a:solidFill>
              </a:rPr>
              <a:t>Propiedades físicas:</a:t>
            </a:r>
          </a:p>
        </p:txBody>
      </p:sp>
      <p:sp>
        <p:nvSpPr>
          <p:cNvPr id="5129" name="Rectangle 162"/>
          <p:cNvSpPr>
            <a:spLocks noChangeArrowheads="1"/>
          </p:cNvSpPr>
          <p:nvPr/>
        </p:nvSpPr>
        <p:spPr bwMode="auto">
          <a:xfrm>
            <a:off x="755650" y="1484313"/>
            <a:ext cx="3960813" cy="1587500"/>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 name="Text Box 163"/>
          <p:cNvSpPr txBox="1">
            <a:spLocks noChangeArrowheads="1"/>
          </p:cNvSpPr>
          <p:nvPr/>
        </p:nvSpPr>
        <p:spPr bwMode="auto">
          <a:xfrm>
            <a:off x="827088" y="1604963"/>
            <a:ext cx="36734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1500" b="1"/>
              <a:t>-</a:t>
            </a:r>
            <a:r>
              <a:rPr lang="es-ES" sz="1500" b="1">
                <a:solidFill>
                  <a:srgbClr val="3366FF"/>
                </a:solidFill>
              </a:rPr>
              <a:t> </a:t>
            </a:r>
            <a:r>
              <a:rPr lang="es-ES" sz="1500" b="1"/>
              <a:t>Densidades elevadas</a:t>
            </a:r>
          </a:p>
          <a:p>
            <a:pPr algn="just" eaLnBrk="1" hangingPunct="1">
              <a:buFontTx/>
              <a:buChar char="-"/>
            </a:pPr>
            <a:r>
              <a:rPr lang="es-ES" sz="1500" b="1">
                <a:solidFill>
                  <a:schemeClr val="accent2"/>
                </a:solidFill>
              </a:rPr>
              <a:t> Altos</a:t>
            </a:r>
            <a:r>
              <a:rPr lang="es-ES" sz="1500" b="1"/>
              <a:t> Puntos de fusión y ebullición</a:t>
            </a:r>
          </a:p>
          <a:p>
            <a:pPr algn="just" eaLnBrk="1" hangingPunct="1">
              <a:buFontTx/>
              <a:buChar char="-"/>
            </a:pPr>
            <a:r>
              <a:rPr lang="es-ES" sz="1500" b="1"/>
              <a:t> Dúctiles y maleables</a:t>
            </a:r>
          </a:p>
          <a:p>
            <a:pPr algn="just" eaLnBrk="1" hangingPunct="1"/>
            <a:r>
              <a:rPr lang="es-ES" sz="1500" b="1"/>
              <a:t>- Elevada conductividad térmica</a:t>
            </a:r>
          </a:p>
          <a:p>
            <a:pPr algn="just" eaLnBrk="1" hangingPunct="1">
              <a:buFontTx/>
              <a:buChar char="-"/>
            </a:pPr>
            <a:r>
              <a:rPr lang="es-ES" sz="1500" b="1">
                <a:sym typeface="Symbol" pitchFamily="18" charset="2"/>
              </a:rPr>
              <a:t>Son brillantes y conductores de la electricidad</a:t>
            </a:r>
          </a:p>
        </p:txBody>
      </p:sp>
      <p:sp>
        <p:nvSpPr>
          <p:cNvPr id="5131" name="Rectangle 164"/>
          <p:cNvSpPr>
            <a:spLocks noChangeArrowheads="1"/>
          </p:cNvSpPr>
          <p:nvPr/>
        </p:nvSpPr>
        <p:spPr bwMode="auto">
          <a:xfrm>
            <a:off x="4719638" y="1484313"/>
            <a:ext cx="3668712" cy="1587500"/>
          </a:xfrm>
          <a:prstGeom prst="rect">
            <a:avLst/>
          </a:prstGeom>
          <a:solidFill>
            <a:srgbClr val="FAFE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2" name="Text Box 165"/>
          <p:cNvSpPr txBox="1">
            <a:spLocks noChangeArrowheads="1"/>
          </p:cNvSpPr>
          <p:nvPr/>
        </p:nvSpPr>
        <p:spPr bwMode="auto">
          <a:xfrm>
            <a:off x="4714875" y="1603375"/>
            <a:ext cx="352901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ES" sz="1500" b="1"/>
          </a:p>
          <a:p>
            <a:pPr algn="just" eaLnBrk="1" hangingPunct="1"/>
            <a:r>
              <a:rPr lang="es-ES" sz="1500" b="1"/>
              <a:t>- </a:t>
            </a:r>
            <a:r>
              <a:rPr lang="es-ES" sz="1500" b="1">
                <a:solidFill>
                  <a:schemeClr val="accent2"/>
                </a:solidFill>
              </a:rPr>
              <a:t>Bajos</a:t>
            </a:r>
            <a:r>
              <a:rPr lang="es-ES" sz="1500" b="1"/>
              <a:t> Puntos de fusión y ebullición</a:t>
            </a:r>
          </a:p>
          <a:p>
            <a:pPr algn="just" eaLnBrk="1" hangingPunct="1">
              <a:buFontTx/>
              <a:buChar char="-"/>
            </a:pPr>
            <a:r>
              <a:rPr lang="es-ES" sz="1500" b="1"/>
              <a:t> No dúctiles y quebradizos</a:t>
            </a:r>
          </a:p>
          <a:p>
            <a:pPr algn="just" eaLnBrk="1" hangingPunct="1"/>
            <a:r>
              <a:rPr lang="es-ES" sz="1500" b="1"/>
              <a:t>- Buenos aislantes del calor</a:t>
            </a:r>
          </a:p>
          <a:p>
            <a:pPr algn="just" eaLnBrk="1" hangingPunct="1"/>
            <a:r>
              <a:rPr lang="es-ES" sz="1500" b="1">
                <a:sym typeface="Symbol" pitchFamily="18" charset="2"/>
              </a:rPr>
              <a:t>- No son brillantes ni conductores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675EEADC-1C4C-4C70-92FA-43B6004BBE2B}" type="slidenum">
              <a:rPr lang="es-ES" smtClean="0"/>
              <a:pPr eaLnBrk="1" hangingPunct="1"/>
              <a:t>4</a:t>
            </a:fld>
            <a:endParaRPr lang="es-ES" smtClean="0"/>
          </a:p>
        </p:txBody>
      </p:sp>
      <p:sp>
        <p:nvSpPr>
          <p:cNvPr id="6147" name="Rectangle 9"/>
          <p:cNvSpPr>
            <a:spLocks noChangeArrowheads="1"/>
          </p:cNvSpPr>
          <p:nvPr/>
        </p:nvSpPr>
        <p:spPr bwMode="auto">
          <a:xfrm>
            <a:off x="3203575" y="620713"/>
            <a:ext cx="2517775" cy="431800"/>
          </a:xfrm>
          <a:prstGeom prst="rect">
            <a:avLst/>
          </a:prstGeom>
          <a:solidFill>
            <a:srgbClr val="FFFFC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b="1">
                <a:solidFill>
                  <a:schemeClr val="tx2"/>
                </a:solidFill>
              </a:rPr>
              <a:t>Elementos metálicos</a:t>
            </a:r>
          </a:p>
        </p:txBody>
      </p:sp>
      <p:sp>
        <p:nvSpPr>
          <p:cNvPr id="6148" name="Rectangle 14"/>
          <p:cNvSpPr>
            <a:spLocks noChangeArrowheads="1"/>
          </p:cNvSpPr>
          <p:nvPr/>
        </p:nvSpPr>
        <p:spPr bwMode="auto">
          <a:xfrm>
            <a:off x="0" y="-26988"/>
            <a:ext cx="9144000" cy="554038"/>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spcBef>
                <a:spcPct val="5000"/>
              </a:spcBef>
              <a:spcAft>
                <a:spcPct val="5000"/>
              </a:spcAft>
            </a:pPr>
            <a:r>
              <a:rPr lang="es-ES" sz="2400">
                <a:solidFill>
                  <a:schemeClr val="bg1"/>
                </a:solidFill>
              </a:rPr>
              <a:t>21.2 Estructura: polimorfos y alótropos. Propiedades físicas </a:t>
            </a:r>
          </a:p>
        </p:txBody>
      </p:sp>
      <p:graphicFrame>
        <p:nvGraphicFramePr>
          <p:cNvPr id="5135" name="Group 15"/>
          <p:cNvGraphicFramePr>
            <a:graphicFrameLocks noGrp="1"/>
          </p:cNvGraphicFramePr>
          <p:nvPr/>
        </p:nvGraphicFramePr>
        <p:xfrm>
          <a:off x="2409825" y="4437063"/>
          <a:ext cx="4392613" cy="2212976"/>
        </p:xfrm>
        <a:graphic>
          <a:graphicData uri="http://schemas.openxmlformats.org/drawingml/2006/table">
            <a:tbl>
              <a:tblPr/>
              <a:tblGrid>
                <a:gridCol w="2303463"/>
                <a:gridCol w="2089150"/>
              </a:tblGrid>
              <a:tr h="28652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1" i="0" u="none" strike="noStrike" cap="none" normalizeH="0" baseline="0" smtClean="0">
                          <a:ln>
                            <a:noFill/>
                          </a:ln>
                          <a:solidFill>
                            <a:schemeClr val="tx2"/>
                          </a:solidFill>
                          <a:effectLst/>
                          <a:latin typeface="Arial" charset="0"/>
                        </a:rPr>
                        <a:t>Estructura cristalina</a:t>
                      </a:r>
                      <a:endParaRPr kumimoji="0" lang="es-ES_tradnl" sz="1600" b="1" i="0" u="none" strike="noStrike" cap="none" normalizeH="0" baseline="0" smtClean="0">
                        <a:ln>
                          <a:noFill/>
                        </a:ln>
                        <a:solidFill>
                          <a:schemeClr val="tx2"/>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1" i="0" u="none" strike="noStrike" cap="none" normalizeH="0" baseline="0" smtClean="0">
                          <a:ln>
                            <a:noFill/>
                          </a:ln>
                          <a:solidFill>
                            <a:schemeClr val="tx2"/>
                          </a:solidFill>
                          <a:effectLst/>
                          <a:latin typeface="Arial" charset="0"/>
                        </a:rPr>
                        <a:t>  Elemento</a:t>
                      </a:r>
                      <a:endParaRPr kumimoji="0" lang="es-ES_tradnl" sz="1600" b="1"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481612">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Empaquet. hexagonal compacto </a:t>
                      </a:r>
                      <a:r>
                        <a:rPr kumimoji="0" lang="es-ES" sz="1600" b="1" i="0" u="none" strike="noStrike" cap="none" normalizeH="0" baseline="0" smtClean="0">
                          <a:ln>
                            <a:noFill/>
                          </a:ln>
                          <a:solidFill>
                            <a:srgbClr val="CC0000"/>
                          </a:solidFill>
                          <a:effectLst/>
                          <a:latin typeface="Arial" charset="0"/>
                        </a:rPr>
                        <a:t>(ehc)</a:t>
                      </a:r>
                      <a:endParaRPr kumimoji="0" lang="es-ES_tradnl" sz="1600" b="1" i="0" u="none" strike="noStrike" cap="none" normalizeH="0" baseline="0" smtClean="0">
                        <a:ln>
                          <a:noFill/>
                        </a:ln>
                        <a:solidFill>
                          <a:srgbClr val="CC00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  Be, Cd, Co, Mg, Ti, Zn</a:t>
                      </a:r>
                      <a:endParaRPr kumimoji="0" lang="es-ES_tradnl" sz="16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612">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Empaquet. cúbico</a:t>
                      </a:r>
                    </a:p>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compacto </a:t>
                      </a:r>
                      <a:r>
                        <a:rPr kumimoji="0" lang="es-ES" sz="1600" b="1" i="0" u="none" strike="noStrike" cap="none" normalizeH="0" baseline="0" smtClean="0">
                          <a:ln>
                            <a:noFill/>
                          </a:ln>
                          <a:solidFill>
                            <a:srgbClr val="CC0000"/>
                          </a:solidFill>
                          <a:effectLst/>
                          <a:latin typeface="Arial" charset="0"/>
                        </a:rPr>
                        <a:t>(ecc)</a:t>
                      </a:r>
                      <a:endParaRPr kumimoji="0" lang="es-ES_tradnl" sz="1600" b="1" i="0" u="none" strike="noStrike" cap="none" normalizeH="0" baseline="0" smtClean="0">
                        <a:ln>
                          <a:noFill/>
                        </a:ln>
                        <a:solidFill>
                          <a:srgbClr val="CC00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 Ag, Al, Au , Ca, Cu, Ni, Pb, Pt</a:t>
                      </a:r>
                      <a:endParaRPr kumimoji="0" lang="es-ES_tradnl" sz="16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612">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Red cúbica centrada </a:t>
                      </a:r>
                    </a:p>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en el cuerpo </a:t>
                      </a:r>
                      <a:r>
                        <a:rPr kumimoji="0" lang="es-ES" sz="1600" b="1" i="0" u="none" strike="noStrike" cap="none" normalizeH="0" baseline="0" smtClean="0">
                          <a:ln>
                            <a:noFill/>
                          </a:ln>
                          <a:solidFill>
                            <a:srgbClr val="CC0000"/>
                          </a:solidFill>
                          <a:effectLst/>
                          <a:latin typeface="Arial" charset="0"/>
                        </a:rPr>
                        <a:t>(ccc)</a:t>
                      </a:r>
                      <a:endParaRPr kumimoji="0" lang="es-ES_tradnl" sz="1600" b="1" i="0" u="none" strike="noStrike" cap="none" normalizeH="0" baseline="0" smtClean="0">
                        <a:ln>
                          <a:noFill/>
                        </a:ln>
                        <a:solidFill>
                          <a:srgbClr val="CC00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 Ba, Cr, Fe,  Mo, W, </a:t>
                      </a:r>
                    </a:p>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Metales alcalinos</a:t>
                      </a:r>
                      <a:endParaRPr kumimoji="0" lang="es-ES_tradnl" sz="16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612">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Red cúbica primitiva </a:t>
                      </a:r>
                    </a:p>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1" i="0" u="none" strike="noStrike" cap="none" normalizeH="0" baseline="0" smtClean="0">
                          <a:ln>
                            <a:noFill/>
                          </a:ln>
                          <a:solidFill>
                            <a:srgbClr val="CC0000"/>
                          </a:solidFill>
                          <a:effectLst/>
                          <a:latin typeface="Arial" charset="0"/>
                        </a:rPr>
                        <a:t>(cúbica-P)</a:t>
                      </a:r>
                      <a:endParaRPr kumimoji="0" lang="es-ES_tradnl" sz="1600" b="1" i="0" u="none" strike="noStrike" cap="none" normalizeH="0" baseline="0" smtClean="0">
                        <a:ln>
                          <a:noFill/>
                        </a:ln>
                        <a:solidFill>
                          <a:srgbClr val="CC00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s-ES" sz="1600" b="0" i="0" u="none" strike="noStrike" cap="none" normalizeH="0" baseline="0" smtClean="0">
                          <a:ln>
                            <a:noFill/>
                          </a:ln>
                          <a:solidFill>
                            <a:schemeClr val="tx2"/>
                          </a:solidFill>
                          <a:effectLst/>
                          <a:latin typeface="Arial" charset="0"/>
                        </a:rPr>
                        <a:t>Po</a:t>
                      </a:r>
                      <a:endParaRPr kumimoji="0" lang="es-ES_tradnl" sz="16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9" name="Text Box 35"/>
          <p:cNvSpPr txBox="1">
            <a:spLocks noChangeArrowheads="1"/>
          </p:cNvSpPr>
          <p:nvPr/>
        </p:nvSpPr>
        <p:spPr bwMode="auto">
          <a:xfrm>
            <a:off x="969963" y="1052513"/>
            <a:ext cx="741521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a:t>La mayoría de los elementos metálicos (60%) tienen estructuras de empaquetamiento compacto: </a:t>
            </a:r>
            <a:r>
              <a:rPr lang="es-ES" b="1">
                <a:solidFill>
                  <a:srgbClr val="0000FF"/>
                </a:solidFill>
              </a:rPr>
              <a:t>cúbico (ecc) o hexagonal (ehc).</a:t>
            </a:r>
          </a:p>
        </p:txBody>
      </p:sp>
      <p:sp>
        <p:nvSpPr>
          <p:cNvPr id="6170" name="Text Box 36"/>
          <p:cNvSpPr txBox="1">
            <a:spLocks noChangeArrowheads="1"/>
          </p:cNvSpPr>
          <p:nvPr/>
        </p:nvSpPr>
        <p:spPr bwMode="auto">
          <a:xfrm>
            <a:off x="969963" y="2060575"/>
            <a:ext cx="5472112"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75" indent="-11588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En ambos: </a:t>
            </a:r>
            <a:r>
              <a:rPr lang="es-ES" b="1"/>
              <a:t>el índice de coordinación (i.c.) = 12</a:t>
            </a:r>
          </a:p>
          <a:p>
            <a:pPr eaLnBrk="1" hangingPunct="1">
              <a:lnSpc>
                <a:spcPct val="120000"/>
              </a:lnSpc>
            </a:pPr>
            <a:r>
              <a:rPr lang="es-ES" b="1"/>
              <a:t>	El % de espacio ocupado es del 74%</a:t>
            </a:r>
          </a:p>
        </p:txBody>
      </p:sp>
      <p:sp>
        <p:nvSpPr>
          <p:cNvPr id="6171" name="Text Box 37"/>
          <p:cNvSpPr txBox="1">
            <a:spLocks noChangeArrowheads="1"/>
          </p:cNvSpPr>
          <p:nvPr/>
        </p:nvSpPr>
        <p:spPr bwMode="auto">
          <a:xfrm>
            <a:off x="969963" y="2849563"/>
            <a:ext cx="7489825"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a:t>Sólo unos pocos tienen otras estructuras: entre ellas una </a:t>
            </a:r>
            <a:r>
              <a:rPr lang="es-ES" b="1">
                <a:solidFill>
                  <a:srgbClr val="0000FF"/>
                </a:solidFill>
              </a:rPr>
              <a:t>red cúbica centrada en el cuerpo (ccc)</a:t>
            </a:r>
            <a:r>
              <a:rPr lang="es-ES"/>
              <a:t> </a:t>
            </a:r>
            <a:r>
              <a:rPr lang="es-ES" b="1"/>
              <a:t>(68% ocupación, i.c.= 8</a:t>
            </a:r>
            <a:r>
              <a:rPr lang="es-ES"/>
              <a:t>) y </a:t>
            </a:r>
            <a:r>
              <a:rPr lang="es-ES" b="1">
                <a:solidFill>
                  <a:srgbClr val="0000FF"/>
                </a:solidFill>
              </a:rPr>
              <a:t>una red cúbica primitiva</a:t>
            </a:r>
            <a:r>
              <a:rPr lang="es-ES"/>
              <a:t> </a:t>
            </a:r>
            <a:r>
              <a:rPr lang="es-ES" b="1"/>
              <a:t>(52% ocupación, i.c.= 6)</a:t>
            </a:r>
            <a:r>
              <a:rPr lang="es-E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4AF88E1C-8F2A-4EE8-97F5-29B3A14C3271}" type="slidenum">
              <a:rPr lang="es-ES" smtClean="0"/>
              <a:pPr eaLnBrk="1" hangingPunct="1"/>
              <a:t>5</a:t>
            </a:fld>
            <a:endParaRPr lang="es-ES" smtClean="0"/>
          </a:p>
        </p:txBody>
      </p:sp>
      <p:grpSp>
        <p:nvGrpSpPr>
          <p:cNvPr id="7171" name="Group 35"/>
          <p:cNvGrpSpPr>
            <a:grpSpLocks/>
          </p:cNvGrpSpPr>
          <p:nvPr/>
        </p:nvGrpSpPr>
        <p:grpSpPr bwMode="auto">
          <a:xfrm>
            <a:off x="755650" y="692150"/>
            <a:ext cx="7920038" cy="6121400"/>
            <a:chOff x="567" y="436"/>
            <a:chExt cx="4989" cy="3856"/>
          </a:xfrm>
        </p:grpSpPr>
        <p:grpSp>
          <p:nvGrpSpPr>
            <p:cNvPr id="7173" name="Group 36"/>
            <p:cNvGrpSpPr>
              <a:grpSpLocks/>
            </p:cNvGrpSpPr>
            <p:nvPr/>
          </p:nvGrpSpPr>
          <p:grpSpPr bwMode="auto">
            <a:xfrm>
              <a:off x="1974" y="2901"/>
              <a:ext cx="2192" cy="1391"/>
              <a:chOff x="3288" y="1888"/>
              <a:chExt cx="2193" cy="1391"/>
            </a:xfrm>
          </p:grpSpPr>
          <p:graphicFrame>
            <p:nvGraphicFramePr>
              <p:cNvPr id="7199" name="Object 37"/>
              <p:cNvGraphicFramePr>
                <a:graphicFrameLocks noChangeAspect="1"/>
              </p:cNvGraphicFramePr>
              <p:nvPr/>
            </p:nvGraphicFramePr>
            <p:xfrm>
              <a:off x="3288" y="1888"/>
              <a:ext cx="2047" cy="1266"/>
            </p:xfrm>
            <a:graphic>
              <a:graphicData uri="http://schemas.openxmlformats.org/presentationml/2006/ole">
                <mc:AlternateContent xmlns:mc="http://schemas.openxmlformats.org/markup-compatibility/2006">
                  <mc:Choice xmlns:v="urn:schemas-microsoft-com:vml" Requires="v">
                    <p:oleObj spid="_x0000_s7411" name="Imagen de mapa de bits" r:id="rId4" imgW="3247619" imgH="2010056" progId="Paint.Picture">
                      <p:embed/>
                    </p:oleObj>
                  </mc:Choice>
                  <mc:Fallback>
                    <p:oleObj name="Imagen de mapa de bits" r:id="rId4" imgW="3247619" imgH="2010056" progId="Paint.Picture">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1888"/>
                            <a:ext cx="2047"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 name="Text Box 38"/>
              <p:cNvSpPr txBox="1">
                <a:spLocks noChangeArrowheads="1"/>
              </p:cNvSpPr>
              <p:nvPr/>
            </p:nvSpPr>
            <p:spPr bwMode="auto">
              <a:xfrm>
                <a:off x="4241" y="3067"/>
                <a:ext cx="1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Celdilla hexagonal</a:t>
                </a:r>
              </a:p>
            </p:txBody>
          </p:sp>
        </p:grpSp>
        <p:grpSp>
          <p:nvGrpSpPr>
            <p:cNvPr id="7174" name="Group 39"/>
            <p:cNvGrpSpPr>
              <a:grpSpLocks noChangeAspect="1"/>
            </p:cNvGrpSpPr>
            <p:nvPr/>
          </p:nvGrpSpPr>
          <p:grpSpPr bwMode="auto">
            <a:xfrm>
              <a:off x="2379" y="817"/>
              <a:ext cx="1018" cy="829"/>
              <a:chOff x="907" y="2307"/>
              <a:chExt cx="1406" cy="1145"/>
            </a:xfrm>
          </p:grpSpPr>
          <p:graphicFrame>
            <p:nvGraphicFramePr>
              <p:cNvPr id="7197" name="Object 40"/>
              <p:cNvGraphicFramePr>
                <a:graphicFrameLocks noChangeAspect="1"/>
              </p:cNvGraphicFramePr>
              <p:nvPr/>
            </p:nvGraphicFramePr>
            <p:xfrm>
              <a:off x="907" y="2307"/>
              <a:ext cx="1406" cy="1145"/>
            </p:xfrm>
            <a:graphic>
              <a:graphicData uri="http://schemas.openxmlformats.org/presentationml/2006/ole">
                <mc:AlternateContent xmlns:mc="http://schemas.openxmlformats.org/markup-compatibility/2006">
                  <mc:Choice xmlns:v="urn:schemas-microsoft-com:vml" Requires="v">
                    <p:oleObj spid="_x0000_s7412" name="CS ChemDraw Drawing" r:id="rId6" imgW="3253740" imgH="2649220" progId="ChemDraw.Document.4.5">
                      <p:embed/>
                    </p:oleObj>
                  </mc:Choice>
                  <mc:Fallback>
                    <p:oleObj name="CS ChemDraw Drawing" r:id="rId6" imgW="3253740" imgH="2649220" progId="ChemDraw.Document.4.5">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 y="2307"/>
                            <a:ext cx="1406" cy="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8" name="Object 41"/>
              <p:cNvGraphicFramePr>
                <a:graphicFrameLocks noChangeAspect="1"/>
              </p:cNvGraphicFramePr>
              <p:nvPr/>
            </p:nvGraphicFramePr>
            <p:xfrm>
              <a:off x="1289" y="2668"/>
              <a:ext cx="287" cy="287"/>
            </p:xfrm>
            <a:graphic>
              <a:graphicData uri="http://schemas.openxmlformats.org/presentationml/2006/ole">
                <mc:AlternateContent xmlns:mc="http://schemas.openxmlformats.org/markup-compatibility/2006">
                  <mc:Choice xmlns:v="urn:schemas-microsoft-com:vml" Requires="v">
                    <p:oleObj spid="_x0000_s7413" name="CS ChemDraw Drawing" r:id="rId8" imgW="665480" imgH="665480" progId="ChemDraw.Document.4.5">
                      <p:embed/>
                    </p:oleObj>
                  </mc:Choice>
                  <mc:Fallback>
                    <p:oleObj name="CS ChemDraw Drawing" r:id="rId8" imgW="665480" imgH="665480" progId="ChemDraw.Document.4.5">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 y="2668"/>
                            <a:ext cx="287"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5" name="Group 42"/>
            <p:cNvGrpSpPr>
              <a:grpSpLocks/>
            </p:cNvGrpSpPr>
            <p:nvPr/>
          </p:nvGrpSpPr>
          <p:grpSpPr bwMode="auto">
            <a:xfrm>
              <a:off x="3985" y="625"/>
              <a:ext cx="1571" cy="1021"/>
              <a:chOff x="3985" y="625"/>
              <a:chExt cx="1571" cy="1021"/>
            </a:xfrm>
          </p:grpSpPr>
          <p:grpSp>
            <p:nvGrpSpPr>
              <p:cNvPr id="7190" name="Group 43"/>
              <p:cNvGrpSpPr>
                <a:grpSpLocks noChangeAspect="1"/>
              </p:cNvGrpSpPr>
              <p:nvPr/>
            </p:nvGrpSpPr>
            <p:grpSpPr bwMode="auto">
              <a:xfrm>
                <a:off x="3985" y="817"/>
                <a:ext cx="1019" cy="829"/>
                <a:chOff x="907" y="2307"/>
                <a:chExt cx="1406" cy="1145"/>
              </a:xfrm>
            </p:grpSpPr>
            <p:graphicFrame>
              <p:nvGraphicFramePr>
                <p:cNvPr id="7195" name="Object 44"/>
                <p:cNvGraphicFramePr>
                  <a:graphicFrameLocks noChangeAspect="1"/>
                </p:cNvGraphicFramePr>
                <p:nvPr/>
              </p:nvGraphicFramePr>
              <p:xfrm>
                <a:off x="907" y="2307"/>
                <a:ext cx="1406" cy="1145"/>
              </p:xfrm>
              <a:graphic>
                <a:graphicData uri="http://schemas.openxmlformats.org/presentationml/2006/ole">
                  <mc:AlternateContent xmlns:mc="http://schemas.openxmlformats.org/markup-compatibility/2006">
                    <mc:Choice xmlns:v="urn:schemas-microsoft-com:vml" Requires="v">
                      <p:oleObj spid="_x0000_s7414" name="CS ChemDraw Drawing" r:id="rId10" imgW="3253740" imgH="2649220" progId="ChemDraw.Document.4.5">
                        <p:embed/>
                      </p:oleObj>
                    </mc:Choice>
                    <mc:Fallback>
                      <p:oleObj name="CS ChemDraw Drawing" r:id="rId10" imgW="3253740" imgH="2649220" progId="ChemDraw.Document.4.5">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 y="2307"/>
                              <a:ext cx="1406" cy="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6" name="Object 45"/>
                <p:cNvGraphicFramePr>
                  <a:graphicFrameLocks noChangeAspect="1"/>
                </p:cNvGraphicFramePr>
                <p:nvPr/>
              </p:nvGraphicFramePr>
              <p:xfrm>
                <a:off x="1043" y="2454"/>
                <a:ext cx="779" cy="715"/>
              </p:xfrm>
              <a:graphic>
                <a:graphicData uri="http://schemas.openxmlformats.org/presentationml/2006/ole">
                  <mc:AlternateContent xmlns:mc="http://schemas.openxmlformats.org/markup-compatibility/2006">
                    <mc:Choice xmlns:v="urn:schemas-microsoft-com:vml" Requires="v">
                      <p:oleObj spid="_x0000_s7415" name="CS ChemDraw Drawing" r:id="rId11" imgW="1803400" imgH="1653540" progId="ChemDraw.Document.4.5">
                        <p:embed/>
                      </p:oleObj>
                    </mc:Choice>
                    <mc:Fallback>
                      <p:oleObj name="CS ChemDraw Drawing" r:id="rId11" imgW="1803400" imgH="1653540" progId="ChemDraw.Document.4.5">
                        <p:embed/>
                        <p:pic>
                          <p:nvPicPr>
                            <p:cNvPr id="0" name="Object 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 y="2454"/>
                              <a:ext cx="779"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91" name="Line 46"/>
              <p:cNvSpPr>
                <a:spLocks noChangeShapeType="1"/>
              </p:cNvSpPr>
              <p:nvPr/>
            </p:nvSpPr>
            <p:spPr bwMode="auto">
              <a:xfrm flipV="1">
                <a:off x="5005" y="1033"/>
                <a:ext cx="317" cy="4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92" name="Text Box 47"/>
              <p:cNvSpPr txBox="1">
                <a:spLocks noChangeArrowheads="1"/>
              </p:cNvSpPr>
              <p:nvPr/>
            </p:nvSpPr>
            <p:spPr bwMode="auto">
              <a:xfrm>
                <a:off x="5324" y="89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3333FF"/>
                    </a:solidFill>
                  </a:rPr>
                  <a:t>A</a:t>
                </a:r>
              </a:p>
            </p:txBody>
          </p:sp>
          <p:sp>
            <p:nvSpPr>
              <p:cNvPr id="7193" name="Line 48"/>
              <p:cNvSpPr>
                <a:spLocks noChangeShapeType="1"/>
              </p:cNvSpPr>
              <p:nvPr/>
            </p:nvSpPr>
            <p:spPr bwMode="auto">
              <a:xfrm flipH="1">
                <a:off x="4461" y="761"/>
                <a:ext cx="817" cy="2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94" name="Text Box 49"/>
              <p:cNvSpPr txBox="1">
                <a:spLocks noChangeArrowheads="1"/>
              </p:cNvSpPr>
              <p:nvPr/>
            </p:nvSpPr>
            <p:spPr bwMode="auto">
              <a:xfrm>
                <a:off x="5236" y="625"/>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6BF939"/>
                    </a:solidFill>
                  </a:rPr>
                  <a:t>B</a:t>
                </a:r>
              </a:p>
            </p:txBody>
          </p:sp>
        </p:grpSp>
        <p:sp>
          <p:nvSpPr>
            <p:cNvPr id="7176" name="Line 50"/>
            <p:cNvSpPr>
              <a:spLocks noChangeShapeType="1"/>
            </p:cNvSpPr>
            <p:nvPr/>
          </p:nvSpPr>
          <p:spPr bwMode="auto">
            <a:xfrm flipV="1">
              <a:off x="2251" y="2253"/>
              <a:ext cx="317" cy="4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77" name="Text Box 51"/>
            <p:cNvSpPr txBox="1">
              <a:spLocks noChangeArrowheads="1"/>
            </p:cNvSpPr>
            <p:nvPr/>
          </p:nvSpPr>
          <p:spPr bwMode="auto">
            <a:xfrm>
              <a:off x="2524" y="211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3333FF"/>
                  </a:solidFill>
                </a:rPr>
                <a:t>A</a:t>
              </a:r>
            </a:p>
          </p:txBody>
        </p:sp>
        <p:grpSp>
          <p:nvGrpSpPr>
            <p:cNvPr id="7178" name="Group 52"/>
            <p:cNvGrpSpPr>
              <a:grpSpLocks noChangeAspect="1"/>
            </p:cNvGrpSpPr>
            <p:nvPr/>
          </p:nvGrpSpPr>
          <p:grpSpPr bwMode="auto">
            <a:xfrm>
              <a:off x="1367" y="1898"/>
              <a:ext cx="1019" cy="829"/>
              <a:chOff x="907" y="2307"/>
              <a:chExt cx="1406" cy="1145"/>
            </a:xfrm>
          </p:grpSpPr>
          <p:graphicFrame>
            <p:nvGraphicFramePr>
              <p:cNvPr id="7187" name="Object 53"/>
              <p:cNvGraphicFramePr>
                <a:graphicFrameLocks noChangeAspect="1"/>
              </p:cNvGraphicFramePr>
              <p:nvPr/>
            </p:nvGraphicFramePr>
            <p:xfrm>
              <a:off x="907" y="2307"/>
              <a:ext cx="1406" cy="1145"/>
            </p:xfrm>
            <a:graphic>
              <a:graphicData uri="http://schemas.openxmlformats.org/presentationml/2006/ole">
                <mc:AlternateContent xmlns:mc="http://schemas.openxmlformats.org/markup-compatibility/2006">
                  <mc:Choice xmlns:v="urn:schemas-microsoft-com:vml" Requires="v">
                    <p:oleObj spid="_x0000_s7416" name="CS ChemDraw Drawing" r:id="rId13" imgW="3253740" imgH="2649220" progId="ChemDraw.Document.4.5">
                      <p:embed/>
                    </p:oleObj>
                  </mc:Choice>
                  <mc:Fallback>
                    <p:oleObj name="CS ChemDraw Drawing" r:id="rId13" imgW="3253740" imgH="2649220" progId="ChemDraw.Document.4.5">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 y="2307"/>
                            <a:ext cx="1406" cy="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54"/>
              <p:cNvGraphicFramePr>
                <a:graphicFrameLocks noChangeAspect="1"/>
              </p:cNvGraphicFramePr>
              <p:nvPr/>
            </p:nvGraphicFramePr>
            <p:xfrm>
              <a:off x="1043" y="2454"/>
              <a:ext cx="779" cy="715"/>
            </p:xfrm>
            <a:graphic>
              <a:graphicData uri="http://schemas.openxmlformats.org/presentationml/2006/ole">
                <mc:AlternateContent xmlns:mc="http://schemas.openxmlformats.org/markup-compatibility/2006">
                  <mc:Choice xmlns:v="urn:schemas-microsoft-com:vml" Requires="v">
                    <p:oleObj spid="_x0000_s7417" name="CS ChemDraw Drawing" r:id="rId14" imgW="1803400" imgH="1653540" progId="ChemDraw.Document.4.5">
                      <p:embed/>
                    </p:oleObj>
                  </mc:Choice>
                  <mc:Fallback>
                    <p:oleObj name="CS ChemDraw Drawing" r:id="rId14" imgW="1803400" imgH="1653540" progId="ChemDraw.Document.4.5">
                      <p:embed/>
                      <p:pic>
                        <p:nvPicPr>
                          <p:cNvPr id="0" name="Object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 y="2454"/>
                            <a:ext cx="779"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55"/>
              <p:cNvGraphicFramePr>
                <a:graphicFrameLocks noChangeAspect="1"/>
              </p:cNvGraphicFramePr>
              <p:nvPr/>
            </p:nvGraphicFramePr>
            <p:xfrm>
              <a:off x="1160" y="2322"/>
              <a:ext cx="534" cy="495"/>
            </p:xfrm>
            <a:graphic>
              <a:graphicData uri="http://schemas.openxmlformats.org/presentationml/2006/ole">
                <mc:AlternateContent xmlns:mc="http://schemas.openxmlformats.org/markup-compatibility/2006">
                  <mc:Choice xmlns:v="urn:schemas-microsoft-com:vml" Requires="v">
                    <p:oleObj spid="_x0000_s7418" name="CS ChemDraw Drawing" r:id="rId15" imgW="1234440" imgH="1145540" progId="ChemDraw.Document.4.5">
                      <p:embed/>
                    </p:oleObj>
                  </mc:Choice>
                  <mc:Fallback>
                    <p:oleObj name="CS ChemDraw Drawing" r:id="rId15" imgW="1234440" imgH="1145540" progId="ChemDraw.Document.4.5">
                      <p:embed/>
                      <p:pic>
                        <p:nvPicPr>
                          <p:cNvPr id="0" name="Object 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0" y="2322"/>
                            <a:ext cx="534"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9" name="Line 56"/>
            <p:cNvSpPr>
              <a:spLocks noChangeShapeType="1"/>
            </p:cNvSpPr>
            <p:nvPr/>
          </p:nvSpPr>
          <p:spPr bwMode="auto">
            <a:xfrm flipH="1" flipV="1">
              <a:off x="1163" y="1861"/>
              <a:ext cx="448" cy="1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 name="Text Box 57"/>
            <p:cNvSpPr txBox="1">
              <a:spLocks noChangeArrowheads="1"/>
            </p:cNvSpPr>
            <p:nvPr/>
          </p:nvSpPr>
          <p:spPr bwMode="auto">
            <a:xfrm>
              <a:off x="976" y="170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F67A3C"/>
                  </a:solidFill>
                </a:rPr>
                <a:t>A</a:t>
              </a:r>
            </a:p>
          </p:txBody>
        </p:sp>
        <p:sp>
          <p:nvSpPr>
            <p:cNvPr id="7181" name="Text Box 58"/>
            <p:cNvSpPr txBox="1">
              <a:spLocks noChangeArrowheads="1"/>
            </p:cNvSpPr>
            <p:nvPr/>
          </p:nvSpPr>
          <p:spPr bwMode="auto">
            <a:xfrm>
              <a:off x="1386" y="2771"/>
              <a:ext cx="9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t>ABABABA</a:t>
              </a:r>
            </a:p>
          </p:txBody>
        </p:sp>
        <p:sp>
          <p:nvSpPr>
            <p:cNvPr id="7182" name="Line 59"/>
            <p:cNvSpPr>
              <a:spLocks noChangeShapeType="1"/>
            </p:cNvSpPr>
            <p:nvPr/>
          </p:nvSpPr>
          <p:spPr bwMode="auto">
            <a:xfrm flipH="1">
              <a:off x="1934" y="1977"/>
              <a:ext cx="817" cy="2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3" name="Text Box 60"/>
            <p:cNvSpPr txBox="1">
              <a:spLocks noChangeArrowheads="1"/>
            </p:cNvSpPr>
            <p:nvPr/>
          </p:nvSpPr>
          <p:spPr bwMode="auto">
            <a:xfrm>
              <a:off x="2710" y="184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6BF939"/>
                  </a:solidFill>
                </a:rPr>
                <a:t>B</a:t>
              </a:r>
            </a:p>
          </p:txBody>
        </p:sp>
        <p:sp>
          <p:nvSpPr>
            <p:cNvPr id="7184" name="Text Box 61"/>
            <p:cNvSpPr txBox="1">
              <a:spLocks noChangeArrowheads="1"/>
            </p:cNvSpPr>
            <p:nvPr/>
          </p:nvSpPr>
          <p:spPr bwMode="auto">
            <a:xfrm>
              <a:off x="567" y="436"/>
              <a:ext cx="3039" cy="212"/>
            </a:xfrm>
            <a:prstGeom prst="rect">
              <a:avLst/>
            </a:prstGeom>
            <a:solidFill>
              <a:srgbClr val="D0FF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Empaquetamiento hexagonal compacto</a:t>
              </a:r>
              <a:r>
                <a:rPr lang="es-ES" sz="1600"/>
                <a:t> </a:t>
              </a:r>
              <a:r>
                <a:rPr lang="es-ES" sz="1600" b="1"/>
                <a:t>(ehc):</a:t>
              </a:r>
            </a:p>
          </p:txBody>
        </p:sp>
        <p:graphicFrame>
          <p:nvGraphicFramePr>
            <p:cNvPr id="7185" name="Object 62"/>
            <p:cNvGraphicFramePr>
              <a:graphicFrameLocks noChangeAspect="1"/>
            </p:cNvGraphicFramePr>
            <p:nvPr/>
          </p:nvGraphicFramePr>
          <p:xfrm>
            <a:off x="3517" y="1814"/>
            <a:ext cx="1089" cy="1071"/>
          </p:xfrm>
          <a:graphic>
            <a:graphicData uri="http://schemas.openxmlformats.org/presentationml/2006/ole">
              <mc:AlternateContent xmlns:mc="http://schemas.openxmlformats.org/markup-compatibility/2006">
                <mc:Choice xmlns:v="urn:schemas-microsoft-com:vml" Requires="v">
                  <p:oleObj spid="_x0000_s7419" name="CS ChemDraw Drawing" r:id="rId17" imgW="2153920" imgH="2118360" progId="ChemDraw.Document.4.5">
                    <p:embed/>
                  </p:oleObj>
                </mc:Choice>
                <mc:Fallback>
                  <p:oleObj name="CS ChemDraw Drawing" r:id="rId17" imgW="2153920" imgH="2118360" progId="ChemDraw.Document.4.5">
                    <p:embed/>
                    <p:pic>
                      <p:nvPicPr>
                        <p:cNvPr id="0" name="Object 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7" y="1814"/>
                          <a:ext cx="1089" cy="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63"/>
            <p:cNvGraphicFramePr>
              <a:graphicFrameLocks noChangeAspect="1"/>
            </p:cNvGraphicFramePr>
            <p:nvPr/>
          </p:nvGraphicFramePr>
          <p:xfrm>
            <a:off x="930" y="799"/>
            <a:ext cx="1043" cy="849"/>
          </p:xfrm>
          <a:graphic>
            <a:graphicData uri="http://schemas.openxmlformats.org/presentationml/2006/ole">
              <mc:AlternateContent xmlns:mc="http://schemas.openxmlformats.org/markup-compatibility/2006">
                <mc:Choice xmlns:v="urn:schemas-microsoft-com:vml" Requires="v">
                  <p:oleObj spid="_x0000_s7420" name="CS ChemDraw Drawing" r:id="rId19" imgW="3253740" imgH="2649220" progId="ChemDraw.Document.4.5">
                    <p:embed/>
                  </p:oleObj>
                </mc:Choice>
                <mc:Fallback>
                  <p:oleObj name="CS ChemDraw Drawing" r:id="rId19" imgW="3253740" imgH="2649220" progId="ChemDraw.Document.4.5">
                    <p:embed/>
                    <p:pic>
                      <p:nvPicPr>
                        <p:cNvPr id="0" name="Object 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0" y="799"/>
                          <a:ext cx="1043"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2" name="Rectangle 8"/>
          <p:cNvSpPr>
            <a:spLocks noChangeArrowheads="1"/>
          </p:cNvSpPr>
          <p:nvPr/>
        </p:nvSpPr>
        <p:spPr bwMode="auto">
          <a:xfrm>
            <a:off x="0" y="0"/>
            <a:ext cx="9144000" cy="4572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Estructuras de los metales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23E56777-B76B-42B7-9DDD-1463F0944019}" type="slidenum">
              <a:rPr lang="es-ES" smtClean="0"/>
              <a:pPr eaLnBrk="1" hangingPunct="1"/>
              <a:t>6</a:t>
            </a:fld>
            <a:endParaRPr lang="es-ES" smtClean="0"/>
          </a:p>
        </p:txBody>
      </p:sp>
      <p:grpSp>
        <p:nvGrpSpPr>
          <p:cNvPr id="8195" name="Group 8"/>
          <p:cNvGrpSpPr>
            <a:grpSpLocks/>
          </p:cNvGrpSpPr>
          <p:nvPr/>
        </p:nvGrpSpPr>
        <p:grpSpPr bwMode="auto">
          <a:xfrm>
            <a:off x="1163638" y="908050"/>
            <a:ext cx="7080250" cy="5400675"/>
            <a:chOff x="733" y="391"/>
            <a:chExt cx="4460" cy="3402"/>
          </a:xfrm>
        </p:grpSpPr>
        <p:graphicFrame>
          <p:nvGraphicFramePr>
            <p:cNvPr id="8197" name="Object 9"/>
            <p:cNvGraphicFramePr>
              <a:graphicFrameLocks noChangeAspect="1"/>
            </p:cNvGraphicFramePr>
            <p:nvPr/>
          </p:nvGraphicFramePr>
          <p:xfrm>
            <a:off x="1013" y="834"/>
            <a:ext cx="1406" cy="1145"/>
          </p:xfrm>
          <a:graphic>
            <a:graphicData uri="http://schemas.openxmlformats.org/presentationml/2006/ole">
              <mc:AlternateContent xmlns:mc="http://schemas.openxmlformats.org/markup-compatibility/2006">
                <mc:Choice xmlns:v="urn:schemas-microsoft-com:vml" Requires="v">
                  <p:oleObj spid="_x0000_s8393" name="CS ChemDraw Drawing" r:id="rId4" imgW="3253740" imgH="2649220" progId="ChemDraw.Document.4.5">
                    <p:embed/>
                  </p:oleObj>
                </mc:Choice>
                <mc:Fallback>
                  <p:oleObj name="CS ChemDraw Drawing" r:id="rId4" imgW="3253740" imgH="2649220" progId="ChemDraw.Document.4.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 y="834"/>
                          <a:ext cx="1406" cy="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10"/>
            <p:cNvGraphicFramePr>
              <a:graphicFrameLocks noChangeAspect="1"/>
            </p:cNvGraphicFramePr>
            <p:nvPr/>
          </p:nvGraphicFramePr>
          <p:xfrm>
            <a:off x="1148" y="981"/>
            <a:ext cx="780" cy="715"/>
          </p:xfrm>
          <a:graphic>
            <a:graphicData uri="http://schemas.openxmlformats.org/presentationml/2006/ole">
              <mc:AlternateContent xmlns:mc="http://schemas.openxmlformats.org/markup-compatibility/2006">
                <mc:Choice xmlns:v="urn:schemas-microsoft-com:vml" Requires="v">
                  <p:oleObj spid="_x0000_s8394" name="CS ChemDraw Drawing" r:id="rId6" imgW="1803400" imgH="1653540" progId="ChemDraw.Document.4.5">
                    <p:embed/>
                  </p:oleObj>
                </mc:Choice>
                <mc:Fallback>
                  <p:oleObj name="CS ChemDraw Drawing" r:id="rId6" imgW="1803400" imgH="1653540" progId="ChemDraw.Document.4.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 y="981"/>
                          <a:ext cx="780"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Line 11"/>
            <p:cNvSpPr>
              <a:spLocks noChangeShapeType="1"/>
            </p:cNvSpPr>
            <p:nvPr/>
          </p:nvSpPr>
          <p:spPr bwMode="auto">
            <a:xfrm flipV="1">
              <a:off x="2419" y="1075"/>
              <a:ext cx="318" cy="4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00" name="Text Box 12"/>
            <p:cNvSpPr txBox="1">
              <a:spLocks noChangeArrowheads="1"/>
            </p:cNvSpPr>
            <p:nvPr/>
          </p:nvSpPr>
          <p:spPr bwMode="auto">
            <a:xfrm>
              <a:off x="2693" y="93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3333FF"/>
                  </a:solidFill>
                </a:rPr>
                <a:t>A</a:t>
              </a:r>
            </a:p>
          </p:txBody>
        </p:sp>
        <p:sp>
          <p:nvSpPr>
            <p:cNvPr id="8201" name="Line 13"/>
            <p:cNvSpPr>
              <a:spLocks noChangeShapeType="1"/>
            </p:cNvSpPr>
            <p:nvPr/>
          </p:nvSpPr>
          <p:spPr bwMode="auto">
            <a:xfrm flipH="1">
              <a:off x="1785" y="799"/>
              <a:ext cx="816" cy="2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02" name="Text Box 14"/>
            <p:cNvSpPr txBox="1">
              <a:spLocks noChangeArrowheads="1"/>
            </p:cNvSpPr>
            <p:nvPr/>
          </p:nvSpPr>
          <p:spPr bwMode="auto">
            <a:xfrm>
              <a:off x="2559" y="663"/>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6BF939"/>
                  </a:solidFill>
                </a:rPr>
                <a:t>B</a:t>
              </a:r>
            </a:p>
          </p:txBody>
        </p:sp>
        <p:graphicFrame>
          <p:nvGraphicFramePr>
            <p:cNvPr id="8203" name="Object 15"/>
            <p:cNvGraphicFramePr>
              <a:graphicFrameLocks noChangeAspect="1"/>
            </p:cNvGraphicFramePr>
            <p:nvPr/>
          </p:nvGraphicFramePr>
          <p:xfrm>
            <a:off x="1522" y="1080"/>
            <a:ext cx="287" cy="287"/>
          </p:xfrm>
          <a:graphic>
            <a:graphicData uri="http://schemas.openxmlformats.org/presentationml/2006/ole">
              <mc:AlternateContent xmlns:mc="http://schemas.openxmlformats.org/markup-compatibility/2006">
                <mc:Choice xmlns:v="urn:schemas-microsoft-com:vml" Requires="v">
                  <p:oleObj spid="_x0000_s8395" name="CS ChemDraw Drawing" r:id="rId8" imgW="665480" imgH="665480" progId="ChemDraw.Document.4.5">
                    <p:embed/>
                  </p:oleObj>
                </mc:Choice>
                <mc:Fallback>
                  <p:oleObj name="CS ChemDraw Drawing" r:id="rId8" imgW="665480" imgH="665480" progId="ChemDraw.Document.4.5">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2" y="1080"/>
                          <a:ext cx="287"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Text Box 16"/>
            <p:cNvSpPr txBox="1">
              <a:spLocks noChangeArrowheads="1"/>
            </p:cNvSpPr>
            <p:nvPr/>
          </p:nvSpPr>
          <p:spPr bwMode="auto">
            <a:xfrm>
              <a:off x="733" y="391"/>
              <a:ext cx="2691" cy="212"/>
            </a:xfrm>
            <a:prstGeom prst="rect">
              <a:avLst/>
            </a:prstGeom>
            <a:solidFill>
              <a:srgbClr val="D0FF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Empaquetamiento cúbico compacto</a:t>
              </a:r>
              <a:r>
                <a:rPr lang="es-ES" sz="1600"/>
                <a:t> </a:t>
              </a:r>
              <a:r>
                <a:rPr lang="es-ES" sz="1600" b="1"/>
                <a:t>(ecc):</a:t>
              </a:r>
              <a:endParaRPr lang="es-ES" sz="2000"/>
            </a:p>
          </p:txBody>
        </p:sp>
        <p:graphicFrame>
          <p:nvGraphicFramePr>
            <p:cNvPr id="8205" name="Object 17"/>
            <p:cNvGraphicFramePr>
              <a:graphicFrameLocks noChangeAspect="1"/>
            </p:cNvGraphicFramePr>
            <p:nvPr/>
          </p:nvGraphicFramePr>
          <p:xfrm>
            <a:off x="3281" y="834"/>
            <a:ext cx="1406" cy="1145"/>
          </p:xfrm>
          <a:graphic>
            <a:graphicData uri="http://schemas.openxmlformats.org/presentationml/2006/ole">
              <mc:AlternateContent xmlns:mc="http://schemas.openxmlformats.org/markup-compatibility/2006">
                <mc:Choice xmlns:v="urn:schemas-microsoft-com:vml" Requires="v">
                  <p:oleObj spid="_x0000_s8396" name="CS ChemDraw Drawing" r:id="rId10" imgW="3253740" imgH="2649220" progId="ChemDraw.Document.4.5">
                    <p:embed/>
                  </p:oleObj>
                </mc:Choice>
                <mc:Fallback>
                  <p:oleObj name="CS ChemDraw Drawing" r:id="rId10" imgW="3253740" imgH="2649220" progId="ChemDraw.Document.4.5">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 y="834"/>
                          <a:ext cx="1406" cy="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18"/>
            <p:cNvGraphicFramePr>
              <a:graphicFrameLocks noChangeAspect="1"/>
            </p:cNvGraphicFramePr>
            <p:nvPr/>
          </p:nvGraphicFramePr>
          <p:xfrm>
            <a:off x="3416" y="981"/>
            <a:ext cx="780" cy="715"/>
          </p:xfrm>
          <a:graphic>
            <a:graphicData uri="http://schemas.openxmlformats.org/presentationml/2006/ole">
              <mc:AlternateContent xmlns:mc="http://schemas.openxmlformats.org/markup-compatibility/2006">
                <mc:Choice xmlns:v="urn:schemas-microsoft-com:vml" Requires="v">
                  <p:oleObj spid="_x0000_s8397" name="CS ChemDraw Drawing" r:id="rId11" imgW="1803400" imgH="1653540" progId="ChemDraw.Document.4.5">
                    <p:embed/>
                  </p:oleObj>
                </mc:Choice>
                <mc:Fallback>
                  <p:oleObj name="CS ChemDraw Drawing" r:id="rId11" imgW="1803400" imgH="1653540" progId="ChemDraw.Document.4.5">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 y="981"/>
                          <a:ext cx="780"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7" name="Line 19"/>
            <p:cNvSpPr>
              <a:spLocks noChangeShapeType="1"/>
            </p:cNvSpPr>
            <p:nvPr/>
          </p:nvSpPr>
          <p:spPr bwMode="auto">
            <a:xfrm flipV="1">
              <a:off x="4687" y="1075"/>
              <a:ext cx="318" cy="4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08" name="Text Box 20"/>
            <p:cNvSpPr txBox="1">
              <a:spLocks noChangeArrowheads="1"/>
            </p:cNvSpPr>
            <p:nvPr/>
          </p:nvSpPr>
          <p:spPr bwMode="auto">
            <a:xfrm>
              <a:off x="4961" y="93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3333FF"/>
                  </a:solidFill>
                </a:rPr>
                <a:t>A</a:t>
              </a:r>
            </a:p>
          </p:txBody>
        </p:sp>
        <p:sp>
          <p:nvSpPr>
            <p:cNvPr id="8209" name="Line 21"/>
            <p:cNvSpPr>
              <a:spLocks noChangeShapeType="1"/>
            </p:cNvSpPr>
            <p:nvPr/>
          </p:nvSpPr>
          <p:spPr bwMode="auto">
            <a:xfrm flipH="1">
              <a:off x="4053" y="799"/>
              <a:ext cx="816" cy="2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10" name="Text Box 22"/>
            <p:cNvSpPr txBox="1">
              <a:spLocks noChangeArrowheads="1"/>
            </p:cNvSpPr>
            <p:nvPr/>
          </p:nvSpPr>
          <p:spPr bwMode="auto">
            <a:xfrm>
              <a:off x="4827" y="663"/>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6BF939"/>
                  </a:solidFill>
                </a:rPr>
                <a:t>B</a:t>
              </a:r>
            </a:p>
          </p:txBody>
        </p:sp>
        <p:graphicFrame>
          <p:nvGraphicFramePr>
            <p:cNvPr id="8211" name="Object 23"/>
            <p:cNvGraphicFramePr>
              <a:graphicFrameLocks noChangeAspect="1"/>
            </p:cNvGraphicFramePr>
            <p:nvPr/>
          </p:nvGraphicFramePr>
          <p:xfrm>
            <a:off x="3542" y="1099"/>
            <a:ext cx="533" cy="495"/>
          </p:xfrm>
          <a:graphic>
            <a:graphicData uri="http://schemas.openxmlformats.org/presentationml/2006/ole">
              <mc:AlternateContent xmlns:mc="http://schemas.openxmlformats.org/markup-compatibility/2006">
                <mc:Choice xmlns:v="urn:schemas-microsoft-com:vml" Requires="v">
                  <p:oleObj spid="_x0000_s8398" name="CS ChemDraw Drawing" r:id="rId12" imgW="1234440" imgH="1145540" progId="ChemDraw.Document.4.5">
                    <p:embed/>
                  </p:oleObj>
                </mc:Choice>
                <mc:Fallback>
                  <p:oleObj name="CS ChemDraw Drawing" r:id="rId12" imgW="1234440" imgH="1145540" progId="ChemDraw.Document.4.5">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2" y="1099"/>
                          <a:ext cx="533"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2" name="Line 24"/>
            <p:cNvSpPr>
              <a:spLocks noChangeShapeType="1"/>
            </p:cNvSpPr>
            <p:nvPr/>
          </p:nvSpPr>
          <p:spPr bwMode="auto">
            <a:xfrm>
              <a:off x="3169" y="1072"/>
              <a:ext cx="408"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13" name="Text Box 25"/>
            <p:cNvSpPr txBox="1">
              <a:spLocks noChangeArrowheads="1"/>
            </p:cNvSpPr>
            <p:nvPr/>
          </p:nvSpPr>
          <p:spPr bwMode="auto">
            <a:xfrm>
              <a:off x="2986" y="91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FF0000"/>
                  </a:solidFill>
                </a:rPr>
                <a:t>C</a:t>
              </a:r>
            </a:p>
          </p:txBody>
        </p:sp>
        <p:sp>
          <p:nvSpPr>
            <p:cNvPr id="8214" name="Text Box 26"/>
            <p:cNvSpPr txBox="1">
              <a:spLocks noChangeArrowheads="1"/>
            </p:cNvSpPr>
            <p:nvPr/>
          </p:nvSpPr>
          <p:spPr bwMode="auto">
            <a:xfrm>
              <a:off x="3377" y="2025"/>
              <a:ext cx="1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t>ABCABCABC</a:t>
              </a:r>
            </a:p>
          </p:txBody>
        </p:sp>
        <p:grpSp>
          <p:nvGrpSpPr>
            <p:cNvPr id="8215" name="Group 27"/>
            <p:cNvGrpSpPr>
              <a:grpSpLocks/>
            </p:cNvGrpSpPr>
            <p:nvPr/>
          </p:nvGrpSpPr>
          <p:grpSpPr bwMode="auto">
            <a:xfrm>
              <a:off x="905" y="2160"/>
              <a:ext cx="2429" cy="1633"/>
              <a:chOff x="3198" y="1752"/>
              <a:chExt cx="2430" cy="1633"/>
            </a:xfrm>
          </p:grpSpPr>
          <p:graphicFrame>
            <p:nvGraphicFramePr>
              <p:cNvPr id="8217" name="Object 28"/>
              <p:cNvGraphicFramePr>
                <a:graphicFrameLocks noChangeAspect="1"/>
              </p:cNvGraphicFramePr>
              <p:nvPr/>
            </p:nvGraphicFramePr>
            <p:xfrm>
              <a:off x="3198" y="1752"/>
              <a:ext cx="2154" cy="1248"/>
            </p:xfrm>
            <a:graphic>
              <a:graphicData uri="http://schemas.openxmlformats.org/presentationml/2006/ole">
                <mc:AlternateContent xmlns:mc="http://schemas.openxmlformats.org/markup-compatibility/2006">
                  <mc:Choice xmlns:v="urn:schemas-microsoft-com:vml" Requires="v">
                    <p:oleObj spid="_x0000_s8399" name="Imagen de mapa de bits" r:id="rId14" imgW="3419952" imgH="1980952" progId="Paint.Picture">
                      <p:embed/>
                    </p:oleObj>
                  </mc:Choice>
                  <mc:Fallback>
                    <p:oleObj name="Imagen de mapa de bits" r:id="rId14" imgW="3419952" imgH="1980952" progId="Paint.Picture">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8" y="1752"/>
                            <a:ext cx="2154"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8" name="Text Box 29"/>
              <p:cNvSpPr txBox="1">
                <a:spLocks noChangeArrowheads="1"/>
              </p:cNvSpPr>
              <p:nvPr/>
            </p:nvSpPr>
            <p:spPr bwMode="auto">
              <a:xfrm>
                <a:off x="3963" y="306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3333FF"/>
                    </a:solidFill>
                  </a:rPr>
                  <a:t>A</a:t>
                </a:r>
              </a:p>
            </p:txBody>
          </p:sp>
          <p:sp>
            <p:nvSpPr>
              <p:cNvPr id="8219" name="Text Box 30"/>
              <p:cNvSpPr txBox="1">
                <a:spLocks noChangeArrowheads="1"/>
              </p:cNvSpPr>
              <p:nvPr/>
            </p:nvSpPr>
            <p:spPr bwMode="auto">
              <a:xfrm>
                <a:off x="4326" y="297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6BF939"/>
                    </a:solidFill>
                  </a:rPr>
                  <a:t>B</a:t>
                </a:r>
              </a:p>
            </p:txBody>
          </p:sp>
          <p:sp>
            <p:nvSpPr>
              <p:cNvPr id="8220" name="Text Box 31"/>
              <p:cNvSpPr txBox="1">
                <a:spLocks noChangeArrowheads="1"/>
              </p:cNvSpPr>
              <p:nvPr/>
            </p:nvSpPr>
            <p:spPr bwMode="auto">
              <a:xfrm>
                <a:off x="4372" y="268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solidFill>
                      <a:srgbClr val="FF0000"/>
                    </a:solidFill>
                  </a:rPr>
                  <a:t>C</a:t>
                </a:r>
              </a:p>
            </p:txBody>
          </p:sp>
          <p:sp>
            <p:nvSpPr>
              <p:cNvPr id="8221" name="Line 32"/>
              <p:cNvSpPr>
                <a:spLocks noChangeShapeType="1"/>
              </p:cNvSpPr>
              <p:nvPr/>
            </p:nvSpPr>
            <p:spPr bwMode="auto">
              <a:xfrm>
                <a:off x="3787" y="2840"/>
                <a:ext cx="227" cy="273"/>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22" name="Line 33"/>
              <p:cNvSpPr>
                <a:spLocks noChangeShapeType="1"/>
              </p:cNvSpPr>
              <p:nvPr/>
            </p:nvSpPr>
            <p:spPr bwMode="auto">
              <a:xfrm>
                <a:off x="4195" y="2840"/>
                <a:ext cx="182" cy="182"/>
              </a:xfrm>
              <a:prstGeom prst="line">
                <a:avLst/>
              </a:prstGeom>
              <a:noFill/>
              <a:ln w="28575">
                <a:solidFill>
                  <a:srgbClr val="6BF93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23" name="Line 34"/>
              <p:cNvSpPr>
                <a:spLocks noChangeShapeType="1"/>
              </p:cNvSpPr>
              <p:nvPr/>
            </p:nvSpPr>
            <p:spPr bwMode="auto">
              <a:xfrm>
                <a:off x="4241" y="2522"/>
                <a:ext cx="182" cy="18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224" name="Text Box 35"/>
              <p:cNvSpPr txBox="1">
                <a:spLocks noChangeArrowheads="1"/>
              </p:cNvSpPr>
              <p:nvPr/>
            </p:nvSpPr>
            <p:spPr bwMode="auto">
              <a:xfrm>
                <a:off x="4377" y="3059"/>
                <a:ext cx="125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400" b="1"/>
                  <a:t>Celdilla cúbica </a:t>
                </a:r>
              </a:p>
              <a:p>
                <a:pPr algn="ctr" eaLnBrk="1" hangingPunct="1"/>
                <a:r>
                  <a:rPr lang="es-ES" sz="1400" b="1"/>
                  <a:t>centrada en las caras</a:t>
                </a:r>
              </a:p>
            </p:txBody>
          </p:sp>
        </p:grpSp>
        <p:graphicFrame>
          <p:nvGraphicFramePr>
            <p:cNvPr id="8216" name="Object 36"/>
            <p:cNvGraphicFramePr>
              <a:graphicFrameLocks noChangeAspect="1"/>
            </p:cNvGraphicFramePr>
            <p:nvPr/>
          </p:nvGraphicFramePr>
          <p:xfrm>
            <a:off x="3470" y="2387"/>
            <a:ext cx="997" cy="986"/>
          </p:xfrm>
          <a:graphic>
            <a:graphicData uri="http://schemas.openxmlformats.org/presentationml/2006/ole">
              <mc:AlternateContent xmlns:mc="http://schemas.openxmlformats.org/markup-compatibility/2006">
                <mc:Choice xmlns:v="urn:schemas-microsoft-com:vml" Requires="v">
                  <p:oleObj spid="_x0000_s8400" name="CS ChemDraw Drawing" r:id="rId16" imgW="2159000" imgH="2136140" progId="ChemDraw.Document.4.5">
                    <p:embed/>
                  </p:oleObj>
                </mc:Choice>
                <mc:Fallback>
                  <p:oleObj name="CS ChemDraw Drawing" r:id="rId16" imgW="2159000" imgH="2136140" progId="ChemDraw.Document.4.5">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0" y="2387"/>
                          <a:ext cx="997" cy="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196" name="Rectangle 8"/>
          <p:cNvSpPr>
            <a:spLocks noChangeArrowheads="1"/>
          </p:cNvSpPr>
          <p:nvPr/>
        </p:nvSpPr>
        <p:spPr bwMode="auto">
          <a:xfrm>
            <a:off x="0" y="0"/>
            <a:ext cx="9144000" cy="4572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a:solidFill>
                  <a:schemeClr val="bg1"/>
                </a:solidFill>
              </a:rPr>
              <a:t>Estructuras de los metales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67037D01-3EE9-4C0C-8EF1-3AF790C2CE9E}" type="slidenum">
              <a:rPr lang="es-ES" smtClean="0"/>
              <a:pPr eaLnBrk="1" hangingPunct="1"/>
              <a:t>7</a:t>
            </a:fld>
            <a:endParaRPr lang="es-ES" smtClean="0"/>
          </a:p>
        </p:txBody>
      </p:sp>
      <p:sp>
        <p:nvSpPr>
          <p:cNvPr id="9223" name="Text Box 32"/>
          <p:cNvSpPr txBox="1">
            <a:spLocks noChangeArrowheads="1"/>
          </p:cNvSpPr>
          <p:nvPr/>
        </p:nvSpPr>
        <p:spPr bwMode="auto">
          <a:xfrm>
            <a:off x="1063625" y="1302668"/>
            <a:ext cx="4587875" cy="336550"/>
          </a:xfrm>
          <a:prstGeom prst="rect">
            <a:avLst/>
          </a:prstGeom>
          <a:solidFill>
            <a:srgbClr val="D0FF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Estructura cúbica centrada en el cuerpo</a:t>
            </a:r>
            <a:r>
              <a:rPr lang="es-ES" sz="1600"/>
              <a:t> (</a:t>
            </a:r>
            <a:r>
              <a:rPr lang="es-ES" sz="1600" b="1"/>
              <a:t>ccc</a:t>
            </a:r>
            <a:r>
              <a:rPr lang="es-ES" sz="1600"/>
              <a:t>)</a:t>
            </a:r>
          </a:p>
        </p:txBody>
      </p:sp>
      <p:graphicFrame>
        <p:nvGraphicFramePr>
          <p:cNvPr id="9224" name="Object 33"/>
          <p:cNvGraphicFramePr>
            <a:graphicFrameLocks noChangeAspect="1"/>
          </p:cNvGraphicFramePr>
          <p:nvPr>
            <p:extLst>
              <p:ext uri="{D42A27DB-BD31-4B8C-83A1-F6EECF244321}">
                <p14:modId xmlns:p14="http://schemas.microsoft.com/office/powerpoint/2010/main" val="1721222257"/>
              </p:ext>
            </p:extLst>
          </p:nvPr>
        </p:nvGraphicFramePr>
        <p:xfrm>
          <a:off x="1849438" y="1880518"/>
          <a:ext cx="1570037" cy="1560512"/>
        </p:xfrm>
        <a:graphic>
          <a:graphicData uri="http://schemas.openxmlformats.org/presentationml/2006/ole">
            <mc:AlternateContent xmlns:mc="http://schemas.openxmlformats.org/markup-compatibility/2006">
              <mc:Choice xmlns:v="urn:schemas-microsoft-com:vml" Requires="v">
                <p:oleObj spid="_x0000_s9320" name="CS ChemDraw Drawing" r:id="rId4" imgW="1234440" imgH="1226820" progId="ChemDraw.Document.4.5">
                  <p:embed/>
                </p:oleObj>
              </mc:Choice>
              <mc:Fallback>
                <p:oleObj name="CS ChemDraw Drawing" r:id="rId4" imgW="1234440" imgH="1226820" progId="ChemDraw.Document.4.5">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1880518"/>
                        <a:ext cx="1570037"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34"/>
          <p:cNvGraphicFramePr>
            <a:graphicFrameLocks noChangeAspect="1"/>
          </p:cNvGraphicFramePr>
          <p:nvPr>
            <p:extLst>
              <p:ext uri="{D42A27DB-BD31-4B8C-83A1-F6EECF244321}">
                <p14:modId xmlns:p14="http://schemas.microsoft.com/office/powerpoint/2010/main" val="3030461325"/>
              </p:ext>
            </p:extLst>
          </p:nvPr>
        </p:nvGraphicFramePr>
        <p:xfrm>
          <a:off x="2155825" y="2186905"/>
          <a:ext cx="846138" cy="846138"/>
        </p:xfrm>
        <a:graphic>
          <a:graphicData uri="http://schemas.openxmlformats.org/presentationml/2006/ole">
            <mc:AlternateContent xmlns:mc="http://schemas.openxmlformats.org/markup-compatibility/2006">
              <mc:Choice xmlns:v="urn:schemas-microsoft-com:vml" Requires="v">
                <p:oleObj spid="_x0000_s9321" name="CS ChemDraw Drawing" r:id="rId6" imgW="665480" imgH="665480" progId="ChemDraw.Document.4.5">
                  <p:embed/>
                </p:oleObj>
              </mc:Choice>
              <mc:Fallback>
                <p:oleObj name="CS ChemDraw Drawing" r:id="rId6" imgW="665480" imgH="665480" progId="ChemDraw.Document.4.5">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825" y="2186905"/>
                        <a:ext cx="846138"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35"/>
          <p:cNvGraphicFramePr>
            <a:graphicFrameLocks noChangeAspect="1"/>
          </p:cNvGraphicFramePr>
          <p:nvPr>
            <p:extLst>
              <p:ext uri="{D42A27DB-BD31-4B8C-83A1-F6EECF244321}">
                <p14:modId xmlns:p14="http://schemas.microsoft.com/office/powerpoint/2010/main" val="1500369396"/>
              </p:ext>
            </p:extLst>
          </p:nvPr>
        </p:nvGraphicFramePr>
        <p:xfrm>
          <a:off x="1919288" y="1959893"/>
          <a:ext cx="1368425" cy="1358900"/>
        </p:xfrm>
        <a:graphic>
          <a:graphicData uri="http://schemas.openxmlformats.org/presentationml/2006/ole">
            <mc:AlternateContent xmlns:mc="http://schemas.openxmlformats.org/markup-compatibility/2006">
              <mc:Choice xmlns:v="urn:schemas-microsoft-com:vml" Requires="v">
                <p:oleObj spid="_x0000_s9322" name="CS ChemDraw Drawing" r:id="rId8" imgW="1234440" imgH="1226820" progId="ChemDraw.Document.4.5">
                  <p:embed/>
                </p:oleObj>
              </mc:Choice>
              <mc:Fallback>
                <p:oleObj name="CS ChemDraw Drawing" r:id="rId8" imgW="1234440" imgH="1226820" progId="ChemDraw.Document.4.5">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288" y="1959893"/>
                        <a:ext cx="13684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27" name="Group 36"/>
          <p:cNvGrpSpPr>
            <a:grpSpLocks noChangeAspect="1"/>
          </p:cNvGrpSpPr>
          <p:nvPr/>
        </p:nvGrpSpPr>
        <p:grpSpPr bwMode="auto">
          <a:xfrm>
            <a:off x="4067175" y="1640805"/>
            <a:ext cx="3613150" cy="2200275"/>
            <a:chOff x="2562" y="1706"/>
            <a:chExt cx="2820" cy="1718"/>
          </a:xfrm>
        </p:grpSpPr>
        <p:graphicFrame>
          <p:nvGraphicFramePr>
            <p:cNvPr id="9234" name="Object 37"/>
            <p:cNvGraphicFramePr>
              <a:graphicFrameLocks noChangeAspect="1"/>
            </p:cNvGraphicFramePr>
            <p:nvPr/>
          </p:nvGraphicFramePr>
          <p:xfrm>
            <a:off x="2562" y="1706"/>
            <a:ext cx="2820" cy="1572"/>
          </p:xfrm>
          <a:graphic>
            <a:graphicData uri="http://schemas.openxmlformats.org/presentationml/2006/ole">
              <mc:AlternateContent xmlns:mc="http://schemas.openxmlformats.org/markup-compatibility/2006">
                <mc:Choice xmlns:v="urn:schemas-microsoft-com:vml" Requires="v">
                  <p:oleObj spid="_x0000_s9323" name="Imagen de mapa de bits" r:id="rId10" imgW="4476190" imgH="2495238" progId="Paint.Picture">
                    <p:embed/>
                  </p:oleObj>
                </mc:Choice>
                <mc:Fallback>
                  <p:oleObj name="Imagen de mapa de bits" r:id="rId10" imgW="4476190" imgH="2495238" progId="Paint.Picture">
                    <p:embed/>
                    <p:pic>
                      <p:nvPicPr>
                        <p:cNvPr id="0" name="Object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2" y="1706"/>
                          <a:ext cx="2820" cy="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5" name="Text Box 38"/>
            <p:cNvSpPr txBox="1">
              <a:spLocks noChangeAspect="1" noChangeArrowheads="1"/>
            </p:cNvSpPr>
            <p:nvPr/>
          </p:nvSpPr>
          <p:spPr bwMode="auto">
            <a:xfrm>
              <a:off x="3833" y="3114"/>
              <a:ext cx="69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b="1"/>
                <a:t>i.c.= 8</a:t>
              </a:r>
            </a:p>
          </p:txBody>
        </p:sp>
      </p:grpSp>
      <p:sp>
        <p:nvSpPr>
          <p:cNvPr id="9228" name="Text Box 39"/>
          <p:cNvSpPr txBox="1">
            <a:spLocks noChangeArrowheads="1"/>
          </p:cNvSpPr>
          <p:nvPr/>
        </p:nvSpPr>
        <p:spPr bwMode="auto">
          <a:xfrm>
            <a:off x="1403350" y="3607718"/>
            <a:ext cx="2503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Espacio ocupado = 68%</a:t>
            </a:r>
          </a:p>
        </p:txBody>
      </p:sp>
      <p:sp>
        <p:nvSpPr>
          <p:cNvPr id="9229" name="Text Box 40"/>
          <p:cNvSpPr txBox="1">
            <a:spLocks noChangeArrowheads="1"/>
          </p:cNvSpPr>
          <p:nvPr/>
        </p:nvSpPr>
        <p:spPr bwMode="auto">
          <a:xfrm>
            <a:off x="1063625" y="4233193"/>
            <a:ext cx="3835400" cy="336550"/>
          </a:xfrm>
          <a:prstGeom prst="rect">
            <a:avLst/>
          </a:prstGeom>
          <a:solidFill>
            <a:srgbClr val="D0FF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Estructura cúbica primitiva </a:t>
            </a:r>
            <a:r>
              <a:rPr lang="es-ES" sz="1600"/>
              <a:t>(</a:t>
            </a:r>
            <a:r>
              <a:rPr lang="es-ES" sz="1600" b="1"/>
              <a:t>cúbica P</a:t>
            </a:r>
            <a:r>
              <a:rPr lang="es-ES" sz="1600"/>
              <a:t>)</a:t>
            </a:r>
          </a:p>
        </p:txBody>
      </p:sp>
      <p:pic>
        <p:nvPicPr>
          <p:cNvPr id="9230" name="Picture 5" descr="fig0207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825" y="4304630"/>
            <a:ext cx="30956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42"/>
          <p:cNvSpPr txBox="1">
            <a:spLocks noChangeArrowheads="1"/>
          </p:cNvSpPr>
          <p:nvPr/>
        </p:nvSpPr>
        <p:spPr bwMode="auto">
          <a:xfrm>
            <a:off x="1476375" y="5120605"/>
            <a:ext cx="2503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Espacio ocupado = 52%</a:t>
            </a:r>
          </a:p>
        </p:txBody>
      </p:sp>
      <p:sp>
        <p:nvSpPr>
          <p:cNvPr id="9232" name="Rectangle 43"/>
          <p:cNvSpPr>
            <a:spLocks noChangeArrowheads="1"/>
          </p:cNvSpPr>
          <p:nvPr/>
        </p:nvSpPr>
        <p:spPr bwMode="auto">
          <a:xfrm>
            <a:off x="2195513" y="5550818"/>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000" b="1"/>
              <a:t>i.c.= 6</a:t>
            </a:r>
          </a:p>
        </p:txBody>
      </p:sp>
      <p:sp>
        <p:nvSpPr>
          <p:cNvPr id="9233" name="Text Box 3"/>
          <p:cNvSpPr txBox="1">
            <a:spLocks noChangeArrowheads="1"/>
          </p:cNvSpPr>
          <p:nvPr/>
        </p:nvSpPr>
        <p:spPr bwMode="auto">
          <a:xfrm>
            <a:off x="0" y="-26988"/>
            <a:ext cx="9178925" cy="457201"/>
          </a:xfrm>
          <a:prstGeom prst="rect">
            <a:avLst/>
          </a:prstGeom>
          <a:solidFill>
            <a:srgbClr val="0033CC"/>
          </a:solidFill>
          <a:ln>
            <a:noFill/>
          </a:ln>
          <a:extLst>
            <a:ext uri="{91240B29-F687-4F45-9708-019B960494DF}">
              <a14:hiddenLine xmlns:a14="http://schemas.microsoft.com/office/drawing/2010/main" w="9525">
                <a:solidFill>
                  <a:schemeClr val="bg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sz="2400">
                <a:solidFill>
                  <a:schemeClr val="bg1"/>
                </a:solidFill>
              </a:rPr>
              <a:t>Estructuras de los metales</a:t>
            </a:r>
            <a:endParaRPr lang="es-ES_tradnl" sz="24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07736BB9-E868-4D4F-B8ED-207B20A9B12F}" type="slidenum">
              <a:rPr lang="es-ES" smtClean="0"/>
              <a:pPr eaLnBrk="1" hangingPunct="1"/>
              <a:t>8</a:t>
            </a:fld>
            <a:endParaRPr lang="es-ES" smtClean="0"/>
          </a:p>
        </p:txBody>
      </p:sp>
      <p:sp>
        <p:nvSpPr>
          <p:cNvPr id="10243" name="Rectangle 2"/>
          <p:cNvSpPr>
            <a:spLocks noChangeArrowheads="1"/>
          </p:cNvSpPr>
          <p:nvPr/>
        </p:nvSpPr>
        <p:spPr bwMode="auto">
          <a:xfrm>
            <a:off x="0" y="-1588"/>
            <a:ext cx="9144000" cy="457201"/>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spcBef>
                <a:spcPct val="50000"/>
              </a:spcBef>
            </a:pPr>
            <a:r>
              <a:rPr lang="es-ES" sz="2400">
                <a:solidFill>
                  <a:schemeClr val="bg1"/>
                </a:solidFill>
              </a:rPr>
              <a:t>Puntos de fusión y ebullición</a:t>
            </a:r>
          </a:p>
        </p:txBody>
      </p:sp>
      <p:sp>
        <p:nvSpPr>
          <p:cNvPr id="10244" name="Text Box 92"/>
          <p:cNvSpPr txBox="1">
            <a:spLocks noChangeArrowheads="1"/>
          </p:cNvSpPr>
          <p:nvPr/>
        </p:nvSpPr>
        <p:spPr bwMode="auto">
          <a:xfrm>
            <a:off x="539750" y="836613"/>
            <a:ext cx="795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t>Estructuras no moleculares con energías de cohesión de moderadas a altas </a:t>
            </a:r>
            <a:endParaRPr lang="es-ES"/>
          </a:p>
        </p:txBody>
      </p:sp>
      <p:sp>
        <p:nvSpPr>
          <p:cNvPr id="10245" name="AutoShape 93"/>
          <p:cNvSpPr>
            <a:spLocks noChangeArrowheads="1"/>
          </p:cNvSpPr>
          <p:nvPr/>
        </p:nvSpPr>
        <p:spPr bwMode="auto">
          <a:xfrm>
            <a:off x="4113213" y="1219200"/>
            <a:ext cx="288925" cy="2889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endParaRPr lang="es-ES_tradnl" sz="2400">
              <a:latin typeface="Times New Roman" pitchFamily="18" charset="0"/>
            </a:endParaRPr>
          </a:p>
        </p:txBody>
      </p:sp>
      <p:sp>
        <p:nvSpPr>
          <p:cNvPr id="10246" name="Text Box 94"/>
          <p:cNvSpPr txBox="1">
            <a:spLocks noChangeArrowheads="1"/>
          </p:cNvSpPr>
          <p:nvPr/>
        </p:nvSpPr>
        <p:spPr bwMode="auto">
          <a:xfrm>
            <a:off x="1409700" y="1547813"/>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b="1"/>
              <a:t>Puntos de fusión y ebullición de moderados a altos</a:t>
            </a:r>
            <a:endParaRPr lang="es-ES" b="1"/>
          </a:p>
        </p:txBody>
      </p:sp>
      <p:sp>
        <p:nvSpPr>
          <p:cNvPr id="10247" name="Text Box 109"/>
          <p:cNvSpPr txBox="1">
            <a:spLocks noChangeArrowheads="1"/>
          </p:cNvSpPr>
          <p:nvPr/>
        </p:nvSpPr>
        <p:spPr bwMode="auto">
          <a:xfrm>
            <a:off x="468313" y="2779713"/>
            <a:ext cx="8247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t>Los puntos de fusión y ebullición aumentan con la fortaleza del enlace metálico</a:t>
            </a:r>
          </a:p>
        </p:txBody>
      </p:sp>
      <p:sp>
        <p:nvSpPr>
          <p:cNvPr id="10248" name="Text Box 24"/>
          <p:cNvSpPr txBox="1">
            <a:spLocks noChangeArrowheads="1"/>
          </p:cNvSpPr>
          <p:nvPr/>
        </p:nvSpPr>
        <p:spPr bwMode="auto">
          <a:xfrm>
            <a:off x="1409700" y="1922463"/>
            <a:ext cx="5051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438275" algn="l"/>
              </a:tabLst>
              <a:defRPr>
                <a:solidFill>
                  <a:schemeClr val="tx1"/>
                </a:solidFill>
                <a:latin typeface="Arial" charset="0"/>
              </a:defRPr>
            </a:lvl1pPr>
            <a:lvl2pPr marL="742950" indent="-285750" eaLnBrk="0" hangingPunct="0">
              <a:tabLst>
                <a:tab pos="1438275" algn="l"/>
              </a:tabLst>
              <a:defRPr>
                <a:solidFill>
                  <a:schemeClr val="tx1"/>
                </a:solidFill>
                <a:latin typeface="Arial" charset="0"/>
              </a:defRPr>
            </a:lvl2pPr>
            <a:lvl3pPr marL="1143000" indent="-228600" eaLnBrk="0" hangingPunct="0">
              <a:tabLst>
                <a:tab pos="1438275" algn="l"/>
              </a:tabLst>
              <a:defRPr>
                <a:solidFill>
                  <a:schemeClr val="tx1"/>
                </a:solidFill>
                <a:latin typeface="Arial" charset="0"/>
              </a:defRPr>
            </a:lvl3pPr>
            <a:lvl4pPr marL="1600200" indent="-228600" eaLnBrk="0" hangingPunct="0">
              <a:tabLst>
                <a:tab pos="1438275" algn="l"/>
              </a:tabLst>
              <a:defRPr>
                <a:solidFill>
                  <a:schemeClr val="tx1"/>
                </a:solidFill>
                <a:latin typeface="Arial" charset="0"/>
              </a:defRPr>
            </a:lvl4pPr>
            <a:lvl5pPr marL="2057400" indent="-228600" eaLnBrk="0" hangingPunct="0">
              <a:tabLst>
                <a:tab pos="1438275" algn="l"/>
              </a:tabLst>
              <a:defRPr>
                <a:solidFill>
                  <a:schemeClr val="tx1"/>
                </a:solidFill>
                <a:latin typeface="Arial" charset="0"/>
              </a:defRPr>
            </a:lvl5pPr>
            <a:lvl6pPr marL="2514600" indent="-228600" eaLnBrk="0" fontAlgn="base" hangingPunct="0">
              <a:spcBef>
                <a:spcPct val="0"/>
              </a:spcBef>
              <a:spcAft>
                <a:spcPct val="0"/>
              </a:spcAft>
              <a:tabLst>
                <a:tab pos="1438275" algn="l"/>
              </a:tabLst>
              <a:defRPr>
                <a:solidFill>
                  <a:schemeClr val="tx1"/>
                </a:solidFill>
                <a:latin typeface="Arial" charset="0"/>
              </a:defRPr>
            </a:lvl6pPr>
            <a:lvl7pPr marL="2971800" indent="-228600" eaLnBrk="0" fontAlgn="base" hangingPunct="0">
              <a:spcBef>
                <a:spcPct val="0"/>
              </a:spcBef>
              <a:spcAft>
                <a:spcPct val="0"/>
              </a:spcAft>
              <a:tabLst>
                <a:tab pos="1438275" algn="l"/>
              </a:tabLst>
              <a:defRPr>
                <a:solidFill>
                  <a:schemeClr val="tx1"/>
                </a:solidFill>
                <a:latin typeface="Arial" charset="0"/>
              </a:defRPr>
            </a:lvl7pPr>
            <a:lvl8pPr marL="3429000" indent="-228600" eaLnBrk="0" fontAlgn="base" hangingPunct="0">
              <a:spcBef>
                <a:spcPct val="0"/>
              </a:spcBef>
              <a:spcAft>
                <a:spcPct val="0"/>
              </a:spcAft>
              <a:tabLst>
                <a:tab pos="1438275" algn="l"/>
              </a:tabLst>
              <a:defRPr>
                <a:solidFill>
                  <a:schemeClr val="tx1"/>
                </a:solidFill>
                <a:latin typeface="Arial" charset="0"/>
              </a:defRPr>
            </a:lvl8pPr>
            <a:lvl9pPr marL="3886200" indent="-228600" eaLnBrk="0" fontAlgn="base" hangingPunct="0">
              <a:spcBef>
                <a:spcPct val="0"/>
              </a:spcBef>
              <a:spcAft>
                <a:spcPct val="0"/>
              </a:spcAft>
              <a:tabLst>
                <a:tab pos="1438275" algn="l"/>
              </a:tabLst>
              <a:defRPr>
                <a:solidFill>
                  <a:schemeClr val="tx1"/>
                </a:solidFill>
                <a:latin typeface="Arial" charset="0"/>
              </a:defRPr>
            </a:lvl9pPr>
          </a:lstStyle>
          <a:p>
            <a:r>
              <a:rPr lang="es-ES_tradnl" b="1">
                <a:cs typeface="Arial" charset="0"/>
              </a:rPr>
              <a:t>Excepciones: </a:t>
            </a:r>
            <a:r>
              <a:rPr lang="es-ES_tradnl">
                <a:cs typeface="Arial" charset="0"/>
              </a:rPr>
              <a:t>Hg (p.f.= -39ºC), Ga (p.f.= 30 ºC)</a:t>
            </a:r>
            <a:endParaRPr lang="es-ES">
              <a:cs typeface="Arial" charset="0"/>
            </a:endParaRPr>
          </a:p>
        </p:txBody>
      </p:sp>
      <p:grpSp>
        <p:nvGrpSpPr>
          <p:cNvPr id="10249" name="Group 27"/>
          <p:cNvGrpSpPr>
            <a:grpSpLocks/>
          </p:cNvGrpSpPr>
          <p:nvPr/>
        </p:nvGrpSpPr>
        <p:grpSpPr bwMode="auto">
          <a:xfrm>
            <a:off x="2124075" y="3376613"/>
            <a:ext cx="4968875" cy="2212975"/>
            <a:chOff x="1338" y="2127"/>
            <a:chExt cx="3130" cy="1394"/>
          </a:xfrm>
        </p:grpSpPr>
        <p:sp>
          <p:nvSpPr>
            <p:cNvPr id="10251" name="Line 26"/>
            <p:cNvSpPr>
              <a:spLocks noChangeShapeType="1"/>
            </p:cNvSpPr>
            <p:nvPr/>
          </p:nvSpPr>
          <p:spPr bwMode="auto">
            <a:xfrm>
              <a:off x="1398" y="2340"/>
              <a:ext cx="3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2" name="Line 27"/>
            <p:cNvSpPr>
              <a:spLocks noChangeShapeType="1"/>
            </p:cNvSpPr>
            <p:nvPr/>
          </p:nvSpPr>
          <p:spPr bwMode="auto">
            <a:xfrm>
              <a:off x="1398" y="3489"/>
              <a:ext cx="3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3" name="Text Box 28"/>
            <p:cNvSpPr txBox="1">
              <a:spLocks noChangeArrowheads="1"/>
            </p:cNvSpPr>
            <p:nvPr/>
          </p:nvSpPr>
          <p:spPr bwMode="auto">
            <a:xfrm>
              <a:off x="1338" y="2291"/>
              <a:ext cx="69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s-ES" sz="1600" b="1">
                  <a:cs typeface="Arial" charset="0"/>
                </a:rPr>
                <a:t>Elemento</a:t>
              </a:r>
            </a:p>
          </p:txBody>
        </p:sp>
        <p:sp>
          <p:nvSpPr>
            <p:cNvPr id="77841" name="Text Box 29"/>
            <p:cNvSpPr txBox="1">
              <a:spLocks noChangeArrowheads="1"/>
            </p:cNvSpPr>
            <p:nvPr/>
          </p:nvSpPr>
          <p:spPr bwMode="auto">
            <a:xfrm>
              <a:off x="1960" y="2340"/>
              <a:ext cx="8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s-ES" sz="1600" b="1" i="1" dirty="0">
                  <a:latin typeface="+mj-lt"/>
                  <a:cs typeface="Arial" charset="0"/>
                  <a:sym typeface="Symbol"/>
                </a:rPr>
                <a:t></a:t>
              </a:r>
              <a:r>
                <a:rPr lang="es-ES" sz="1600" b="1" dirty="0" smtClean="0">
                  <a:cs typeface="Arial" charset="0"/>
                </a:rPr>
                <a:t> (g cm</a:t>
              </a:r>
              <a:r>
                <a:rPr lang="es-ES" sz="1600" b="1" baseline="30000" dirty="0" smtClean="0">
                  <a:cs typeface="Arial" charset="0"/>
                </a:rPr>
                <a:t>-3</a:t>
              </a:r>
              <a:r>
                <a:rPr lang="es-ES" sz="1600" b="1" dirty="0" smtClean="0">
                  <a:cs typeface="Arial" charset="0"/>
                </a:rPr>
                <a:t>)</a:t>
              </a:r>
              <a:endParaRPr lang="es-ES_tradnl" sz="1600" b="1" dirty="0" smtClean="0">
                <a:cs typeface="Arial" charset="0"/>
              </a:endParaRPr>
            </a:p>
          </p:txBody>
        </p:sp>
        <p:sp>
          <p:nvSpPr>
            <p:cNvPr id="10255" name="Text Box 30"/>
            <p:cNvSpPr txBox="1">
              <a:spLocks noChangeArrowheads="1"/>
            </p:cNvSpPr>
            <p:nvPr/>
          </p:nvSpPr>
          <p:spPr bwMode="auto">
            <a:xfrm>
              <a:off x="2730" y="2340"/>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sz="1600" b="1">
                  <a:cs typeface="Arial" charset="0"/>
                </a:rPr>
                <a:t>p.f. (ºC)</a:t>
              </a:r>
              <a:endParaRPr lang="es-ES_tradnl" sz="1600" b="1">
                <a:cs typeface="Arial" charset="0"/>
              </a:endParaRPr>
            </a:p>
          </p:txBody>
        </p:sp>
        <p:sp>
          <p:nvSpPr>
            <p:cNvPr id="10256" name="Text Box 31"/>
            <p:cNvSpPr txBox="1">
              <a:spLocks noChangeArrowheads="1"/>
            </p:cNvSpPr>
            <p:nvPr/>
          </p:nvSpPr>
          <p:spPr bwMode="auto">
            <a:xfrm>
              <a:off x="3577" y="2340"/>
              <a:ext cx="7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sz="1600" b="1">
                  <a:cs typeface="Arial" charset="0"/>
                </a:rPr>
                <a:t>p. eb. (ºC)</a:t>
              </a:r>
              <a:endParaRPr lang="es-ES_tradnl" sz="1600" b="1">
                <a:cs typeface="Arial" charset="0"/>
              </a:endParaRPr>
            </a:p>
          </p:txBody>
        </p:sp>
        <p:sp>
          <p:nvSpPr>
            <p:cNvPr id="10257" name="Rectangle 33"/>
            <p:cNvSpPr>
              <a:spLocks noChangeArrowheads="1"/>
            </p:cNvSpPr>
            <p:nvPr/>
          </p:nvSpPr>
          <p:spPr bwMode="auto">
            <a:xfrm>
              <a:off x="1353" y="2538"/>
              <a:ext cx="2888"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tabLst>
                  <a:tab pos="1528763" algn="r"/>
                  <a:tab pos="2773363" algn="r"/>
                  <a:tab pos="4211638" algn="r"/>
                  <a:tab pos="5291138" algn="r"/>
                  <a:tab pos="6191250" algn="r"/>
                </a:tabLst>
              </a:pPr>
              <a:r>
                <a:rPr lang="es-ES_tradnl" sz="1600" b="1" dirty="0">
                  <a:cs typeface="Arial" charset="0"/>
                </a:rPr>
                <a:t>Litio	0,53	</a:t>
              </a:r>
              <a:r>
                <a:rPr lang="es-ES_tradnl" sz="1600" b="1" dirty="0" smtClean="0">
                  <a:cs typeface="Arial" charset="0"/>
                </a:rPr>
                <a:t>181</a:t>
              </a:r>
              <a:r>
                <a:rPr lang="es-ES_tradnl" sz="1600" b="1" dirty="0">
                  <a:cs typeface="Arial" charset="0"/>
                </a:rPr>
                <a:t>	</a:t>
              </a:r>
              <a:r>
                <a:rPr lang="es-ES_tradnl" sz="1600" b="1" dirty="0" smtClean="0">
                  <a:cs typeface="Arial" charset="0"/>
                </a:rPr>
                <a:t>13</a:t>
              </a:r>
              <a:r>
                <a:rPr lang="es-ES" sz="1600" b="1" dirty="0" smtClean="0">
                  <a:cs typeface="Arial" charset="0"/>
                </a:rPr>
                <a:t>42</a:t>
              </a:r>
              <a:endParaRPr lang="es-ES" sz="1600" b="1" dirty="0">
                <a:cs typeface="Arial" charset="0"/>
              </a:endParaRPr>
            </a:p>
            <a:p>
              <a:pPr eaLnBrk="0" hangingPunct="0">
                <a:lnSpc>
                  <a:spcPct val="120000"/>
                </a:lnSpc>
                <a:tabLst>
                  <a:tab pos="1528763" algn="r"/>
                  <a:tab pos="2773363" algn="r"/>
                  <a:tab pos="4211638" algn="r"/>
                  <a:tab pos="5291138" algn="r"/>
                  <a:tab pos="6191250" algn="r"/>
                </a:tabLst>
              </a:pPr>
              <a:r>
                <a:rPr lang="es-ES" sz="1600" b="1" dirty="0">
                  <a:cs typeface="Arial" charset="0"/>
                </a:rPr>
                <a:t>Sodio	0,97	98	</a:t>
              </a:r>
              <a:r>
                <a:rPr lang="es-ES" sz="1600" b="1" dirty="0" smtClean="0">
                  <a:cs typeface="Arial" charset="0"/>
                </a:rPr>
                <a:t>883</a:t>
              </a:r>
              <a:r>
                <a:rPr lang="es-ES" sz="1600" b="1" dirty="0">
                  <a:cs typeface="Arial" charset="0"/>
                </a:rPr>
                <a:t>	</a:t>
              </a:r>
            </a:p>
            <a:p>
              <a:pPr eaLnBrk="0" hangingPunct="0">
                <a:lnSpc>
                  <a:spcPct val="120000"/>
                </a:lnSpc>
                <a:tabLst>
                  <a:tab pos="1528763" algn="r"/>
                  <a:tab pos="2773363" algn="r"/>
                  <a:tab pos="4211638" algn="r"/>
                  <a:tab pos="5291138" algn="r"/>
                  <a:tab pos="6191250" algn="r"/>
                </a:tabLst>
              </a:pPr>
              <a:r>
                <a:rPr lang="es-ES" sz="1600" b="1" dirty="0">
                  <a:cs typeface="Arial" charset="0"/>
                </a:rPr>
                <a:t>Potasio	</a:t>
              </a:r>
              <a:r>
                <a:rPr lang="es-ES" sz="1600" b="1" dirty="0" smtClean="0">
                  <a:cs typeface="Arial" charset="0"/>
                </a:rPr>
                <a:t>0,89</a:t>
              </a:r>
              <a:r>
                <a:rPr lang="es-ES" sz="1600" b="1" dirty="0">
                  <a:cs typeface="Arial" charset="0"/>
                </a:rPr>
                <a:t>	63	</a:t>
              </a:r>
              <a:r>
                <a:rPr lang="es-ES" sz="1600" b="1" dirty="0" smtClean="0">
                  <a:cs typeface="Arial" charset="0"/>
                </a:rPr>
                <a:t>759</a:t>
              </a:r>
              <a:endParaRPr lang="es-ES" sz="1600" b="1" dirty="0">
                <a:cs typeface="Arial" charset="0"/>
              </a:endParaRPr>
            </a:p>
            <a:p>
              <a:pPr eaLnBrk="0" hangingPunct="0">
                <a:lnSpc>
                  <a:spcPct val="120000"/>
                </a:lnSpc>
                <a:tabLst>
                  <a:tab pos="1528763" algn="r"/>
                  <a:tab pos="2773363" algn="r"/>
                  <a:tab pos="4211638" algn="r"/>
                  <a:tab pos="5291138" algn="r"/>
                  <a:tab pos="6191250" algn="r"/>
                </a:tabLst>
              </a:pPr>
              <a:r>
                <a:rPr lang="es-ES" sz="1600" b="1" dirty="0">
                  <a:cs typeface="Arial" charset="0"/>
                </a:rPr>
                <a:t>Rubidio	1,53	39	</a:t>
              </a:r>
              <a:r>
                <a:rPr lang="es-ES" sz="1600" b="1" dirty="0" smtClean="0">
                  <a:cs typeface="Arial" charset="0"/>
                </a:rPr>
                <a:t>688</a:t>
              </a:r>
              <a:endParaRPr lang="es-ES" sz="1600" b="1" dirty="0">
                <a:cs typeface="Arial" charset="0"/>
              </a:endParaRPr>
            </a:p>
            <a:p>
              <a:pPr eaLnBrk="0" hangingPunct="0">
                <a:lnSpc>
                  <a:spcPct val="120000"/>
                </a:lnSpc>
                <a:tabLst>
                  <a:tab pos="1528763" algn="r"/>
                  <a:tab pos="2773363" algn="r"/>
                  <a:tab pos="4211638" algn="r"/>
                  <a:tab pos="5291138" algn="r"/>
                  <a:tab pos="6191250" algn="r"/>
                </a:tabLst>
              </a:pPr>
              <a:r>
                <a:rPr lang="es-ES" sz="1600" b="1" dirty="0">
                  <a:cs typeface="Arial" charset="0"/>
                </a:rPr>
                <a:t>Cesio	</a:t>
              </a:r>
              <a:r>
                <a:rPr lang="es-ES" sz="1600" b="1" dirty="0" smtClean="0">
                  <a:cs typeface="Arial" charset="0"/>
                </a:rPr>
                <a:t>1,93</a:t>
              </a:r>
              <a:r>
                <a:rPr lang="es-ES" sz="1600" b="1" dirty="0">
                  <a:cs typeface="Arial" charset="0"/>
                </a:rPr>
                <a:t>	</a:t>
              </a:r>
              <a:r>
                <a:rPr lang="es-ES" sz="1600" b="1" dirty="0" smtClean="0">
                  <a:cs typeface="Arial" charset="0"/>
                </a:rPr>
                <a:t>28</a:t>
              </a:r>
              <a:r>
                <a:rPr lang="es-ES" sz="1600" b="1" dirty="0">
                  <a:cs typeface="Arial" charset="0"/>
                </a:rPr>
                <a:t>	</a:t>
              </a:r>
              <a:r>
                <a:rPr lang="es-ES" sz="1600" b="1" dirty="0" smtClean="0">
                  <a:cs typeface="Arial" charset="0"/>
                </a:rPr>
                <a:t>671</a:t>
              </a:r>
              <a:endParaRPr lang="es-ES_tradnl" sz="1600" b="1" dirty="0">
                <a:cs typeface="Arial" charset="0"/>
              </a:endParaRPr>
            </a:p>
          </p:txBody>
        </p:sp>
        <p:sp>
          <p:nvSpPr>
            <p:cNvPr id="10258" name="Line 34"/>
            <p:cNvSpPr>
              <a:spLocks noChangeShapeType="1"/>
            </p:cNvSpPr>
            <p:nvPr/>
          </p:nvSpPr>
          <p:spPr bwMode="auto">
            <a:xfrm>
              <a:off x="1398" y="2548"/>
              <a:ext cx="3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9" name="Text Box 36"/>
            <p:cNvSpPr txBox="1">
              <a:spLocks noChangeArrowheads="1"/>
            </p:cNvSpPr>
            <p:nvPr/>
          </p:nvSpPr>
          <p:spPr bwMode="auto">
            <a:xfrm>
              <a:off x="1387" y="2127"/>
              <a:ext cx="3081" cy="2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_tradnl" sz="1600" b="1" i="1">
                  <a:cs typeface="Arial" charset="0"/>
                </a:rPr>
                <a:t>Tabla 1. Propiedades de los metales alcalinos</a:t>
              </a:r>
            </a:p>
          </p:txBody>
        </p:sp>
      </p:grpSp>
      <p:sp>
        <p:nvSpPr>
          <p:cNvPr id="10250" name="Text Box 3"/>
          <p:cNvSpPr txBox="1">
            <a:spLocks noChangeArrowheads="1"/>
          </p:cNvSpPr>
          <p:nvPr/>
        </p:nvSpPr>
        <p:spPr bwMode="auto">
          <a:xfrm>
            <a:off x="0" y="-26988"/>
            <a:ext cx="9178925" cy="457201"/>
          </a:xfrm>
          <a:prstGeom prst="rect">
            <a:avLst/>
          </a:prstGeom>
          <a:solidFill>
            <a:srgbClr val="0033CC"/>
          </a:solidFill>
          <a:ln>
            <a:noFill/>
          </a:ln>
          <a:extLst>
            <a:ext uri="{91240B29-F687-4F45-9708-019B960494DF}">
              <a14:hiddenLine xmlns:a14="http://schemas.microsoft.com/office/drawing/2010/main" w="9525">
                <a:solidFill>
                  <a:schemeClr val="bg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sz="2400">
                <a:solidFill>
                  <a:schemeClr val="bg1"/>
                </a:solidFill>
              </a:rPr>
              <a:t>Estructuras de los metales y propiedades físicas</a:t>
            </a:r>
            <a:endParaRPr lang="es-ES_tradnl" sz="2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Marcador de número de diapositiva"/>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mtClean="0"/>
              <a:t>T21.</a:t>
            </a:r>
            <a:fld id="{E333297E-D53A-4C3C-AE15-B5E337FB492B}" type="slidenum">
              <a:rPr lang="es-ES" smtClean="0"/>
              <a:pPr eaLnBrk="1" hangingPunct="1"/>
              <a:t>9</a:t>
            </a:fld>
            <a:endParaRPr lang="es-ES" smtClean="0"/>
          </a:p>
        </p:txBody>
      </p:sp>
      <p:graphicFrame>
        <p:nvGraphicFramePr>
          <p:cNvPr id="12291" name="Object 11"/>
          <p:cNvGraphicFramePr>
            <a:graphicFrameLocks noGrp="1" noChangeAspect="1"/>
          </p:cNvGraphicFramePr>
          <p:nvPr>
            <p:ph sz="quarter" idx="4294967295"/>
          </p:nvPr>
        </p:nvGraphicFramePr>
        <p:xfrm>
          <a:off x="5726113" y="5681663"/>
          <a:ext cx="1150937" cy="719137"/>
        </p:xfrm>
        <a:graphic>
          <a:graphicData uri="http://schemas.openxmlformats.org/presentationml/2006/ole">
            <mc:AlternateContent xmlns:mc="http://schemas.openxmlformats.org/markup-compatibility/2006">
              <mc:Choice xmlns:v="urn:schemas-microsoft-com:vml" Requires="v">
                <p:oleObj spid="_x0000_s12389" name="CS ChemDraw Drawing" r:id="rId4" imgW="939800" imgH="589280" progId="ChemDraw.Document.4.5">
                  <p:embed/>
                </p:oleObj>
              </mc:Choice>
              <mc:Fallback>
                <p:oleObj name="CS ChemDraw Drawing" r:id="rId4" imgW="939800" imgH="589280" progId="ChemDraw.Document.4.5">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113" y="5681663"/>
                        <a:ext cx="11509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12"/>
          <p:cNvSpPr>
            <a:spLocks noChangeArrowheads="1"/>
          </p:cNvSpPr>
          <p:nvPr/>
        </p:nvSpPr>
        <p:spPr bwMode="auto">
          <a:xfrm>
            <a:off x="4481513" y="4354513"/>
            <a:ext cx="360362"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293" name="Rectangle 13"/>
          <p:cNvSpPr>
            <a:spLocks noChangeArrowheads="1"/>
          </p:cNvSpPr>
          <p:nvPr/>
        </p:nvSpPr>
        <p:spPr bwMode="auto">
          <a:xfrm>
            <a:off x="4841875" y="4354513"/>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294" name="Rectangle 14"/>
          <p:cNvSpPr>
            <a:spLocks noChangeArrowheads="1"/>
          </p:cNvSpPr>
          <p:nvPr/>
        </p:nvSpPr>
        <p:spPr bwMode="auto">
          <a:xfrm>
            <a:off x="5202238" y="4354513"/>
            <a:ext cx="361950"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295" name="Rectangle 15"/>
          <p:cNvSpPr>
            <a:spLocks noChangeArrowheads="1"/>
          </p:cNvSpPr>
          <p:nvPr/>
        </p:nvSpPr>
        <p:spPr bwMode="auto">
          <a:xfrm>
            <a:off x="3978275" y="4354513"/>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296" name="Text Box 16"/>
          <p:cNvSpPr txBox="1">
            <a:spLocks noChangeArrowheads="1"/>
          </p:cNvSpPr>
          <p:nvPr/>
        </p:nvSpPr>
        <p:spPr bwMode="auto">
          <a:xfrm>
            <a:off x="2328863" y="4305300"/>
            <a:ext cx="150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Gases nobles</a:t>
            </a:r>
          </a:p>
        </p:txBody>
      </p:sp>
      <p:sp>
        <p:nvSpPr>
          <p:cNvPr id="12297" name="Text Box 17"/>
          <p:cNvSpPr txBox="1">
            <a:spLocks noChangeArrowheads="1"/>
          </p:cNvSpPr>
          <p:nvPr/>
        </p:nvSpPr>
        <p:spPr bwMode="auto">
          <a:xfrm>
            <a:off x="3906838" y="3994150"/>
            <a:ext cx="50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2298" name="Text Box 18"/>
          <p:cNvSpPr txBox="1">
            <a:spLocks noChangeArrowheads="1"/>
          </p:cNvSpPr>
          <p:nvPr/>
        </p:nvSpPr>
        <p:spPr bwMode="auto">
          <a:xfrm>
            <a:off x="4841875" y="399415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6</a:t>
            </a:r>
          </a:p>
        </p:txBody>
      </p:sp>
      <p:sp>
        <p:nvSpPr>
          <p:cNvPr id="12299" name="Line 19"/>
          <p:cNvSpPr>
            <a:spLocks noChangeShapeType="1"/>
          </p:cNvSpPr>
          <p:nvPr/>
        </p:nvSpPr>
        <p:spPr bwMode="auto">
          <a:xfrm flipV="1">
            <a:off x="4122738"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0" name="Line 20"/>
          <p:cNvSpPr>
            <a:spLocks noChangeShapeType="1"/>
          </p:cNvSpPr>
          <p:nvPr/>
        </p:nvSpPr>
        <p:spPr bwMode="auto">
          <a:xfrm>
            <a:off x="4194175"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1" name="Line 21"/>
          <p:cNvSpPr>
            <a:spLocks noChangeShapeType="1"/>
          </p:cNvSpPr>
          <p:nvPr/>
        </p:nvSpPr>
        <p:spPr bwMode="auto">
          <a:xfrm flipV="1">
            <a:off x="4625975"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2" name="Line 22"/>
          <p:cNvSpPr>
            <a:spLocks noChangeShapeType="1"/>
          </p:cNvSpPr>
          <p:nvPr/>
        </p:nvSpPr>
        <p:spPr bwMode="auto">
          <a:xfrm>
            <a:off x="4697413"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3" name="Line 23"/>
          <p:cNvSpPr>
            <a:spLocks noChangeShapeType="1"/>
          </p:cNvSpPr>
          <p:nvPr/>
        </p:nvSpPr>
        <p:spPr bwMode="auto">
          <a:xfrm flipV="1">
            <a:off x="4986338"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4" name="Line 24"/>
          <p:cNvSpPr>
            <a:spLocks noChangeShapeType="1"/>
          </p:cNvSpPr>
          <p:nvPr/>
        </p:nvSpPr>
        <p:spPr bwMode="auto">
          <a:xfrm>
            <a:off x="5057775"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5" name="Line 25"/>
          <p:cNvSpPr>
            <a:spLocks noChangeShapeType="1"/>
          </p:cNvSpPr>
          <p:nvPr/>
        </p:nvSpPr>
        <p:spPr bwMode="auto">
          <a:xfrm flipV="1">
            <a:off x="5348288"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6" name="Line 26"/>
          <p:cNvSpPr>
            <a:spLocks noChangeShapeType="1"/>
          </p:cNvSpPr>
          <p:nvPr/>
        </p:nvSpPr>
        <p:spPr bwMode="auto">
          <a:xfrm>
            <a:off x="5418138" y="4354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07" name="Text Box 27"/>
          <p:cNvSpPr txBox="1">
            <a:spLocks noChangeArrowheads="1"/>
          </p:cNvSpPr>
          <p:nvPr/>
        </p:nvSpPr>
        <p:spPr bwMode="auto">
          <a:xfrm>
            <a:off x="6502400" y="4281488"/>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Monoatómicos</a:t>
            </a:r>
          </a:p>
        </p:txBody>
      </p:sp>
      <p:sp>
        <p:nvSpPr>
          <p:cNvPr id="12308" name="Rectangle 28"/>
          <p:cNvSpPr>
            <a:spLocks noChangeArrowheads="1"/>
          </p:cNvSpPr>
          <p:nvPr/>
        </p:nvSpPr>
        <p:spPr bwMode="auto">
          <a:xfrm>
            <a:off x="4994275" y="5146675"/>
            <a:ext cx="361950"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09" name="Rectangle 29"/>
          <p:cNvSpPr>
            <a:spLocks noChangeArrowheads="1"/>
          </p:cNvSpPr>
          <p:nvPr/>
        </p:nvSpPr>
        <p:spPr bwMode="auto">
          <a:xfrm>
            <a:off x="5356225" y="5146675"/>
            <a:ext cx="358775"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0" name="Rectangle 30"/>
          <p:cNvSpPr>
            <a:spLocks noChangeArrowheads="1"/>
          </p:cNvSpPr>
          <p:nvPr/>
        </p:nvSpPr>
        <p:spPr bwMode="auto">
          <a:xfrm>
            <a:off x="5715000" y="5146675"/>
            <a:ext cx="360363"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1" name="Rectangle 31"/>
          <p:cNvSpPr>
            <a:spLocks noChangeArrowheads="1"/>
          </p:cNvSpPr>
          <p:nvPr/>
        </p:nvSpPr>
        <p:spPr bwMode="auto">
          <a:xfrm>
            <a:off x="4492625" y="5146675"/>
            <a:ext cx="358775" cy="215900"/>
          </a:xfrm>
          <a:prstGeom prst="rect">
            <a:avLst/>
          </a:prstGeom>
          <a:solidFill>
            <a:srgbClr val="FFFF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12" name="Text Box 32"/>
          <p:cNvSpPr txBox="1">
            <a:spLocks noChangeArrowheads="1"/>
          </p:cNvSpPr>
          <p:nvPr/>
        </p:nvSpPr>
        <p:spPr bwMode="auto">
          <a:xfrm>
            <a:off x="4418013" y="4786313"/>
            <a:ext cx="50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ns</a:t>
            </a:r>
            <a:r>
              <a:rPr lang="es-ES" baseline="30000"/>
              <a:t>2</a:t>
            </a:r>
          </a:p>
        </p:txBody>
      </p:sp>
      <p:sp>
        <p:nvSpPr>
          <p:cNvPr id="12313" name="Text Box 33"/>
          <p:cNvSpPr txBox="1">
            <a:spLocks noChangeArrowheads="1"/>
          </p:cNvSpPr>
          <p:nvPr/>
        </p:nvSpPr>
        <p:spPr bwMode="auto">
          <a:xfrm>
            <a:off x="5356225" y="4786313"/>
            <a:ext cx="520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np</a:t>
            </a:r>
            <a:r>
              <a:rPr lang="es-ES" baseline="30000"/>
              <a:t>5</a:t>
            </a:r>
          </a:p>
        </p:txBody>
      </p:sp>
      <p:sp>
        <p:nvSpPr>
          <p:cNvPr id="12314" name="Line 34"/>
          <p:cNvSpPr>
            <a:spLocks noChangeShapeType="1"/>
          </p:cNvSpPr>
          <p:nvPr/>
        </p:nvSpPr>
        <p:spPr bwMode="auto">
          <a:xfrm flipV="1">
            <a:off x="4635500"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15" name="Line 35"/>
          <p:cNvSpPr>
            <a:spLocks noChangeShapeType="1"/>
          </p:cNvSpPr>
          <p:nvPr/>
        </p:nvSpPr>
        <p:spPr bwMode="auto">
          <a:xfrm>
            <a:off x="4708525"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16" name="Line 36"/>
          <p:cNvSpPr>
            <a:spLocks noChangeShapeType="1"/>
          </p:cNvSpPr>
          <p:nvPr/>
        </p:nvSpPr>
        <p:spPr bwMode="auto">
          <a:xfrm flipV="1">
            <a:off x="5140325"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17" name="Line 37"/>
          <p:cNvSpPr>
            <a:spLocks noChangeShapeType="1"/>
          </p:cNvSpPr>
          <p:nvPr/>
        </p:nvSpPr>
        <p:spPr bwMode="auto">
          <a:xfrm>
            <a:off x="5210175"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18" name="Line 38"/>
          <p:cNvSpPr>
            <a:spLocks noChangeShapeType="1"/>
          </p:cNvSpPr>
          <p:nvPr/>
        </p:nvSpPr>
        <p:spPr bwMode="auto">
          <a:xfrm flipV="1">
            <a:off x="5499100"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19" name="Line 39"/>
          <p:cNvSpPr>
            <a:spLocks noChangeShapeType="1"/>
          </p:cNvSpPr>
          <p:nvPr/>
        </p:nvSpPr>
        <p:spPr bwMode="auto">
          <a:xfrm>
            <a:off x="5572125"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20" name="Line 40"/>
          <p:cNvSpPr>
            <a:spLocks noChangeShapeType="1"/>
          </p:cNvSpPr>
          <p:nvPr/>
        </p:nvSpPr>
        <p:spPr bwMode="auto">
          <a:xfrm flipV="1">
            <a:off x="5859463" y="5146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21" name="AutoShape 41"/>
          <p:cNvSpPr>
            <a:spLocks noChangeArrowheads="1"/>
          </p:cNvSpPr>
          <p:nvPr/>
        </p:nvSpPr>
        <p:spPr bwMode="auto">
          <a:xfrm>
            <a:off x="6357938" y="5145088"/>
            <a:ext cx="214312" cy="28892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22" name="Text Box 42"/>
          <p:cNvSpPr txBox="1">
            <a:spLocks noChangeArrowheads="1"/>
          </p:cNvSpPr>
          <p:nvPr/>
        </p:nvSpPr>
        <p:spPr bwMode="auto">
          <a:xfrm>
            <a:off x="6584950" y="4937125"/>
            <a:ext cx="127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Moléculas </a:t>
            </a:r>
          </a:p>
          <a:p>
            <a:pPr eaLnBrk="1" hangingPunct="1"/>
            <a:r>
              <a:rPr lang="es-ES"/>
              <a:t>diatómicas</a:t>
            </a:r>
          </a:p>
        </p:txBody>
      </p:sp>
      <p:sp>
        <p:nvSpPr>
          <p:cNvPr id="12323" name="Text Box 43"/>
          <p:cNvSpPr txBox="1">
            <a:spLocks noChangeArrowheads="1"/>
          </p:cNvSpPr>
          <p:nvPr/>
        </p:nvSpPr>
        <p:spPr bwMode="auto">
          <a:xfrm>
            <a:off x="2251075" y="5073650"/>
            <a:ext cx="224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600" b="1"/>
              <a:t>Grupo 17(Halógenos)</a:t>
            </a:r>
          </a:p>
        </p:txBody>
      </p:sp>
      <p:grpSp>
        <p:nvGrpSpPr>
          <p:cNvPr id="12324" name="Group 44"/>
          <p:cNvGrpSpPr>
            <a:grpSpLocks/>
          </p:cNvGrpSpPr>
          <p:nvPr/>
        </p:nvGrpSpPr>
        <p:grpSpPr bwMode="auto">
          <a:xfrm>
            <a:off x="3060700" y="5583238"/>
            <a:ext cx="2543175" cy="1014412"/>
            <a:chOff x="2789" y="3533"/>
            <a:chExt cx="1602" cy="639"/>
          </a:xfrm>
        </p:grpSpPr>
        <p:pic>
          <p:nvPicPr>
            <p:cNvPr id="12362"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 y="3566"/>
              <a:ext cx="1602"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63" name="Text Box 46"/>
            <p:cNvSpPr txBox="1">
              <a:spLocks noChangeArrowheads="1"/>
            </p:cNvSpPr>
            <p:nvPr/>
          </p:nvSpPr>
          <p:spPr bwMode="auto">
            <a:xfrm>
              <a:off x="3275" y="353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_tradnl"/>
            </a:p>
          </p:txBody>
        </p:sp>
        <p:sp>
          <p:nvSpPr>
            <p:cNvPr id="12364" name="Line 47"/>
            <p:cNvSpPr>
              <a:spLocks noChangeShapeType="1"/>
            </p:cNvSpPr>
            <p:nvPr/>
          </p:nvSpPr>
          <p:spPr bwMode="auto">
            <a:xfrm flipV="1">
              <a:off x="3560" y="3702"/>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65" name="Line 48"/>
            <p:cNvSpPr>
              <a:spLocks noChangeShapeType="1"/>
            </p:cNvSpPr>
            <p:nvPr/>
          </p:nvSpPr>
          <p:spPr bwMode="auto">
            <a:xfrm>
              <a:off x="3605" y="3702"/>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2366" name="Text Box 49"/>
            <p:cNvSpPr txBox="1">
              <a:spLocks noChangeArrowheads="1"/>
            </p:cNvSpPr>
            <p:nvPr/>
          </p:nvSpPr>
          <p:spPr bwMode="auto">
            <a:xfrm>
              <a:off x="2913" y="39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p</a:t>
              </a:r>
            </a:p>
          </p:txBody>
        </p:sp>
        <p:sp>
          <p:nvSpPr>
            <p:cNvPr id="12367" name="Text Box 50"/>
            <p:cNvSpPr txBox="1">
              <a:spLocks noChangeArrowheads="1"/>
            </p:cNvSpPr>
            <p:nvPr/>
          </p:nvSpPr>
          <p:spPr bwMode="auto">
            <a:xfrm>
              <a:off x="3999" y="39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p</a:t>
              </a:r>
            </a:p>
          </p:txBody>
        </p:sp>
      </p:grpSp>
      <p:grpSp>
        <p:nvGrpSpPr>
          <p:cNvPr id="12325" name="Group 85"/>
          <p:cNvGrpSpPr>
            <a:grpSpLocks/>
          </p:cNvGrpSpPr>
          <p:nvPr/>
        </p:nvGrpSpPr>
        <p:grpSpPr bwMode="auto">
          <a:xfrm>
            <a:off x="755650" y="3933825"/>
            <a:ext cx="1304925" cy="2376488"/>
            <a:chOff x="385" y="2341"/>
            <a:chExt cx="822" cy="1497"/>
          </a:xfrm>
        </p:grpSpPr>
        <p:sp>
          <p:nvSpPr>
            <p:cNvPr id="12334" name="Rectangle 52"/>
            <p:cNvSpPr>
              <a:spLocks noChangeArrowheads="1"/>
            </p:cNvSpPr>
            <p:nvPr/>
          </p:nvSpPr>
          <p:spPr bwMode="auto">
            <a:xfrm>
              <a:off x="929" y="3615"/>
              <a:ext cx="272" cy="22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Rn</a:t>
              </a:r>
            </a:p>
          </p:txBody>
        </p:sp>
        <p:sp>
          <p:nvSpPr>
            <p:cNvPr id="12335" name="Rectangle 53"/>
            <p:cNvSpPr>
              <a:spLocks noChangeArrowheads="1"/>
            </p:cNvSpPr>
            <p:nvPr/>
          </p:nvSpPr>
          <p:spPr bwMode="auto">
            <a:xfrm>
              <a:off x="659" y="3615"/>
              <a:ext cx="270" cy="22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At</a:t>
              </a:r>
            </a:p>
          </p:txBody>
        </p:sp>
        <p:sp>
          <p:nvSpPr>
            <p:cNvPr id="12336" name="Rectangle 54"/>
            <p:cNvSpPr>
              <a:spLocks noChangeArrowheads="1"/>
            </p:cNvSpPr>
            <p:nvPr/>
          </p:nvSpPr>
          <p:spPr bwMode="auto">
            <a:xfrm>
              <a:off x="385" y="3615"/>
              <a:ext cx="274" cy="2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Po</a:t>
              </a:r>
            </a:p>
          </p:txBody>
        </p:sp>
        <p:sp>
          <p:nvSpPr>
            <p:cNvPr id="12337" name="Rectangle 55"/>
            <p:cNvSpPr>
              <a:spLocks noChangeArrowheads="1"/>
            </p:cNvSpPr>
            <p:nvPr/>
          </p:nvSpPr>
          <p:spPr bwMode="auto">
            <a:xfrm>
              <a:off x="929" y="3393"/>
              <a:ext cx="272" cy="22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Xe</a:t>
              </a:r>
            </a:p>
          </p:txBody>
        </p:sp>
        <p:sp>
          <p:nvSpPr>
            <p:cNvPr id="12338" name="Rectangle 56"/>
            <p:cNvSpPr>
              <a:spLocks noChangeArrowheads="1"/>
            </p:cNvSpPr>
            <p:nvPr/>
          </p:nvSpPr>
          <p:spPr bwMode="auto">
            <a:xfrm>
              <a:off x="659" y="3393"/>
              <a:ext cx="270" cy="22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I</a:t>
              </a:r>
            </a:p>
          </p:txBody>
        </p:sp>
        <p:sp>
          <p:nvSpPr>
            <p:cNvPr id="12339" name="Rectangle 57"/>
            <p:cNvSpPr>
              <a:spLocks noChangeArrowheads="1"/>
            </p:cNvSpPr>
            <p:nvPr/>
          </p:nvSpPr>
          <p:spPr bwMode="auto">
            <a:xfrm>
              <a:off x="385" y="3393"/>
              <a:ext cx="274"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Te</a:t>
              </a:r>
            </a:p>
          </p:txBody>
        </p:sp>
        <p:sp>
          <p:nvSpPr>
            <p:cNvPr id="12340" name="Rectangle 58"/>
            <p:cNvSpPr>
              <a:spLocks noChangeArrowheads="1"/>
            </p:cNvSpPr>
            <p:nvPr/>
          </p:nvSpPr>
          <p:spPr bwMode="auto">
            <a:xfrm>
              <a:off x="929" y="3164"/>
              <a:ext cx="272" cy="2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Kr</a:t>
              </a:r>
            </a:p>
          </p:txBody>
        </p:sp>
        <p:sp>
          <p:nvSpPr>
            <p:cNvPr id="12341" name="Rectangle 59"/>
            <p:cNvSpPr>
              <a:spLocks noChangeArrowheads="1"/>
            </p:cNvSpPr>
            <p:nvPr/>
          </p:nvSpPr>
          <p:spPr bwMode="auto">
            <a:xfrm>
              <a:off x="659" y="3164"/>
              <a:ext cx="270" cy="2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Br</a:t>
              </a:r>
            </a:p>
          </p:txBody>
        </p:sp>
        <p:sp>
          <p:nvSpPr>
            <p:cNvPr id="12342" name="Rectangle 60"/>
            <p:cNvSpPr>
              <a:spLocks noChangeArrowheads="1"/>
            </p:cNvSpPr>
            <p:nvPr/>
          </p:nvSpPr>
          <p:spPr bwMode="auto">
            <a:xfrm>
              <a:off x="385" y="3164"/>
              <a:ext cx="274" cy="2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Se</a:t>
              </a:r>
            </a:p>
          </p:txBody>
        </p:sp>
        <p:sp>
          <p:nvSpPr>
            <p:cNvPr id="12343" name="Rectangle 61"/>
            <p:cNvSpPr>
              <a:spLocks noChangeArrowheads="1"/>
            </p:cNvSpPr>
            <p:nvPr/>
          </p:nvSpPr>
          <p:spPr bwMode="auto">
            <a:xfrm>
              <a:off x="929" y="2968"/>
              <a:ext cx="272" cy="19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Ar</a:t>
              </a:r>
            </a:p>
          </p:txBody>
        </p:sp>
        <p:sp>
          <p:nvSpPr>
            <p:cNvPr id="12344" name="Rectangle 62"/>
            <p:cNvSpPr>
              <a:spLocks noChangeArrowheads="1"/>
            </p:cNvSpPr>
            <p:nvPr/>
          </p:nvSpPr>
          <p:spPr bwMode="auto">
            <a:xfrm>
              <a:off x="659" y="2968"/>
              <a:ext cx="270" cy="19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Cl</a:t>
              </a:r>
            </a:p>
          </p:txBody>
        </p:sp>
        <p:sp>
          <p:nvSpPr>
            <p:cNvPr id="12345" name="Rectangle 63"/>
            <p:cNvSpPr>
              <a:spLocks noChangeArrowheads="1"/>
            </p:cNvSpPr>
            <p:nvPr/>
          </p:nvSpPr>
          <p:spPr bwMode="auto">
            <a:xfrm>
              <a:off x="385" y="2968"/>
              <a:ext cx="274" cy="1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S</a:t>
              </a:r>
            </a:p>
          </p:txBody>
        </p:sp>
        <p:sp>
          <p:nvSpPr>
            <p:cNvPr id="12346" name="Rectangle 64"/>
            <p:cNvSpPr>
              <a:spLocks noChangeArrowheads="1"/>
            </p:cNvSpPr>
            <p:nvPr/>
          </p:nvSpPr>
          <p:spPr bwMode="auto">
            <a:xfrm>
              <a:off x="929" y="2749"/>
              <a:ext cx="272" cy="21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Ne</a:t>
              </a:r>
            </a:p>
          </p:txBody>
        </p:sp>
        <p:sp>
          <p:nvSpPr>
            <p:cNvPr id="12347" name="Rectangle 65"/>
            <p:cNvSpPr>
              <a:spLocks noChangeArrowheads="1"/>
            </p:cNvSpPr>
            <p:nvPr/>
          </p:nvSpPr>
          <p:spPr bwMode="auto">
            <a:xfrm>
              <a:off x="659" y="2749"/>
              <a:ext cx="270" cy="21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F</a:t>
              </a:r>
            </a:p>
          </p:txBody>
        </p:sp>
        <p:sp>
          <p:nvSpPr>
            <p:cNvPr id="12348" name="Rectangle 66"/>
            <p:cNvSpPr>
              <a:spLocks noChangeArrowheads="1"/>
            </p:cNvSpPr>
            <p:nvPr/>
          </p:nvSpPr>
          <p:spPr bwMode="auto">
            <a:xfrm>
              <a:off x="385" y="2749"/>
              <a:ext cx="274" cy="2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spcBef>
                  <a:spcPct val="20000"/>
                </a:spcBef>
              </a:pPr>
              <a:r>
                <a:rPr lang="es-ES" sz="1400" b="1"/>
                <a:t>O</a:t>
              </a:r>
            </a:p>
          </p:txBody>
        </p:sp>
        <p:sp>
          <p:nvSpPr>
            <p:cNvPr id="12349" name="Line 67"/>
            <p:cNvSpPr>
              <a:spLocks noChangeShapeType="1"/>
            </p:cNvSpPr>
            <p:nvPr/>
          </p:nvSpPr>
          <p:spPr bwMode="auto">
            <a:xfrm>
              <a:off x="385" y="2749"/>
              <a:ext cx="8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0" name="Line 68"/>
            <p:cNvSpPr>
              <a:spLocks noChangeShapeType="1"/>
            </p:cNvSpPr>
            <p:nvPr/>
          </p:nvSpPr>
          <p:spPr bwMode="auto">
            <a:xfrm>
              <a:off x="385" y="2968"/>
              <a:ext cx="8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1" name="Line 69"/>
            <p:cNvSpPr>
              <a:spLocks noChangeShapeType="1"/>
            </p:cNvSpPr>
            <p:nvPr/>
          </p:nvSpPr>
          <p:spPr bwMode="auto">
            <a:xfrm>
              <a:off x="385" y="3164"/>
              <a:ext cx="8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2" name="Line 70"/>
            <p:cNvSpPr>
              <a:spLocks noChangeShapeType="1"/>
            </p:cNvSpPr>
            <p:nvPr/>
          </p:nvSpPr>
          <p:spPr bwMode="auto">
            <a:xfrm>
              <a:off x="385" y="3393"/>
              <a:ext cx="8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3" name="Line 71"/>
            <p:cNvSpPr>
              <a:spLocks noChangeShapeType="1"/>
            </p:cNvSpPr>
            <p:nvPr/>
          </p:nvSpPr>
          <p:spPr bwMode="auto">
            <a:xfrm>
              <a:off x="385" y="3615"/>
              <a:ext cx="8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4" name="Line 72"/>
            <p:cNvSpPr>
              <a:spLocks noChangeShapeType="1"/>
            </p:cNvSpPr>
            <p:nvPr/>
          </p:nvSpPr>
          <p:spPr bwMode="auto">
            <a:xfrm>
              <a:off x="385" y="3838"/>
              <a:ext cx="8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5" name="Line 73"/>
            <p:cNvSpPr>
              <a:spLocks noChangeShapeType="1"/>
            </p:cNvSpPr>
            <p:nvPr/>
          </p:nvSpPr>
          <p:spPr bwMode="auto">
            <a:xfrm>
              <a:off x="385" y="2749"/>
              <a:ext cx="0" cy="10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6" name="Line 74"/>
            <p:cNvSpPr>
              <a:spLocks noChangeShapeType="1"/>
            </p:cNvSpPr>
            <p:nvPr/>
          </p:nvSpPr>
          <p:spPr bwMode="auto">
            <a:xfrm>
              <a:off x="659" y="2749"/>
              <a:ext cx="0" cy="10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7" name="Line 75"/>
            <p:cNvSpPr>
              <a:spLocks noChangeShapeType="1"/>
            </p:cNvSpPr>
            <p:nvPr/>
          </p:nvSpPr>
          <p:spPr bwMode="auto">
            <a:xfrm>
              <a:off x="929" y="2749"/>
              <a:ext cx="0" cy="10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8" name="Line 76"/>
            <p:cNvSpPr>
              <a:spLocks noChangeShapeType="1"/>
            </p:cNvSpPr>
            <p:nvPr/>
          </p:nvSpPr>
          <p:spPr bwMode="auto">
            <a:xfrm>
              <a:off x="1201" y="2749"/>
              <a:ext cx="0" cy="10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s-ES"/>
            </a:p>
          </p:txBody>
        </p:sp>
        <p:sp>
          <p:nvSpPr>
            <p:cNvPr id="12359" name="Text Box 77"/>
            <p:cNvSpPr txBox="1">
              <a:spLocks noChangeArrowheads="1"/>
            </p:cNvSpPr>
            <p:nvPr/>
          </p:nvSpPr>
          <p:spPr bwMode="auto">
            <a:xfrm>
              <a:off x="396" y="2565"/>
              <a:ext cx="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t>16    17</a:t>
              </a:r>
            </a:p>
          </p:txBody>
        </p:sp>
        <p:sp>
          <p:nvSpPr>
            <p:cNvPr id="12360" name="Rectangle 78"/>
            <p:cNvSpPr>
              <a:spLocks noChangeArrowheads="1"/>
            </p:cNvSpPr>
            <p:nvPr/>
          </p:nvSpPr>
          <p:spPr bwMode="auto">
            <a:xfrm>
              <a:off x="922" y="2540"/>
              <a:ext cx="277" cy="21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s-ES" sz="1400" b="1"/>
                <a:t>He</a:t>
              </a:r>
            </a:p>
          </p:txBody>
        </p:sp>
        <p:sp>
          <p:nvSpPr>
            <p:cNvPr id="12361" name="Rectangle 79"/>
            <p:cNvSpPr>
              <a:spLocks noChangeArrowheads="1"/>
            </p:cNvSpPr>
            <p:nvPr/>
          </p:nvSpPr>
          <p:spPr bwMode="auto">
            <a:xfrm>
              <a:off x="967" y="2341"/>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t>18</a:t>
              </a:r>
            </a:p>
          </p:txBody>
        </p:sp>
      </p:grpSp>
      <p:sp>
        <p:nvSpPr>
          <p:cNvPr id="12326" name="AutoShape 80"/>
          <p:cNvSpPr>
            <a:spLocks noChangeArrowheads="1"/>
          </p:cNvSpPr>
          <p:nvPr/>
        </p:nvSpPr>
        <p:spPr bwMode="auto">
          <a:xfrm>
            <a:off x="6015038" y="4352925"/>
            <a:ext cx="214312" cy="28892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2327" name="Group 87"/>
          <p:cNvGrpSpPr>
            <a:grpSpLocks/>
          </p:cNvGrpSpPr>
          <p:nvPr/>
        </p:nvGrpSpPr>
        <p:grpSpPr bwMode="auto">
          <a:xfrm>
            <a:off x="835025" y="1268413"/>
            <a:ext cx="7840663" cy="2520950"/>
            <a:chOff x="345" y="753"/>
            <a:chExt cx="4939" cy="1588"/>
          </a:xfrm>
        </p:grpSpPr>
        <p:sp>
          <p:nvSpPr>
            <p:cNvPr id="12330" name="Rectangle 8"/>
            <p:cNvSpPr>
              <a:spLocks noChangeArrowheads="1"/>
            </p:cNvSpPr>
            <p:nvPr/>
          </p:nvSpPr>
          <p:spPr bwMode="auto">
            <a:xfrm>
              <a:off x="345" y="753"/>
              <a:ext cx="4939" cy="1588"/>
            </a:xfrm>
            <a:prstGeom prst="rect">
              <a:avLst/>
            </a:prstGeom>
            <a:solidFill>
              <a:srgbClr val="DFF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331" name="Text Box 81"/>
            <p:cNvSpPr txBox="1">
              <a:spLocks noChangeArrowheads="1"/>
            </p:cNvSpPr>
            <p:nvPr/>
          </p:nvSpPr>
          <p:spPr bwMode="auto">
            <a:xfrm>
              <a:off x="390" y="798"/>
              <a:ext cx="48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AutoNum type="arabicParenR"/>
              </a:pPr>
              <a:r>
                <a:rPr lang="es-ES"/>
                <a:t>Los átomos al combinarse tienden a adquirir la configuración  electrónica </a:t>
              </a:r>
              <a:r>
                <a:rPr lang="es-ES" b="1"/>
                <a:t>estable de gas noble</a:t>
              </a:r>
              <a:endParaRPr lang="es-ES"/>
            </a:p>
          </p:txBody>
        </p:sp>
        <p:sp>
          <p:nvSpPr>
            <p:cNvPr id="12332" name="Text Box 82"/>
            <p:cNvSpPr txBox="1">
              <a:spLocks noChangeArrowheads="1"/>
            </p:cNvSpPr>
            <p:nvPr/>
          </p:nvSpPr>
          <p:spPr bwMode="auto">
            <a:xfrm>
              <a:off x="390" y="1206"/>
              <a:ext cx="48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a:t>2)  Los elementos del periodo</a:t>
              </a:r>
              <a:r>
                <a:rPr lang="es-ES" b="1"/>
                <a:t> n=2</a:t>
              </a:r>
              <a:r>
                <a:rPr lang="es-ES"/>
                <a:t> tienen una </a:t>
              </a:r>
              <a:r>
                <a:rPr lang="es-ES" b="1"/>
                <a:t>gran tendencia</a:t>
              </a:r>
              <a:r>
                <a:rPr lang="es-ES"/>
                <a:t> a formar enlaces </a:t>
              </a:r>
              <a:r>
                <a:rPr lang="es-ES" b="1"/>
                <a:t>p</a:t>
              </a:r>
              <a:r>
                <a:rPr lang="es-ES" b="1">
                  <a:sym typeface="Symbol" pitchFamily="18" charset="2"/>
                </a:rPr>
                <a:t></a:t>
              </a:r>
              <a:r>
                <a:rPr lang="es-ES" b="1"/>
                <a:t>-p</a:t>
              </a:r>
              <a:r>
                <a:rPr lang="es-ES" b="1">
                  <a:sym typeface="Symbol" pitchFamily="18" charset="2"/>
                </a:rPr>
                <a:t></a:t>
              </a:r>
              <a:endParaRPr lang="es-ES">
                <a:sym typeface="Symbol" pitchFamily="18" charset="2"/>
              </a:endParaRPr>
            </a:p>
          </p:txBody>
        </p:sp>
        <p:sp>
          <p:nvSpPr>
            <p:cNvPr id="12333" name="Text Box 83"/>
            <p:cNvSpPr txBox="1">
              <a:spLocks noChangeArrowheads="1"/>
            </p:cNvSpPr>
            <p:nvPr/>
          </p:nvSpPr>
          <p:spPr bwMode="auto">
            <a:xfrm>
              <a:off x="385" y="1673"/>
              <a:ext cx="480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a:t>3) 	Al bajar en el grupo </a:t>
              </a:r>
              <a:r>
                <a:rPr lang="es-ES" b="1"/>
                <a:t>aumenta el carácter metálico</a:t>
              </a:r>
              <a:r>
                <a:rPr lang="es-ES"/>
                <a:t> y, por tanto, la tendencia a formar estructuras </a:t>
              </a:r>
              <a:r>
                <a:rPr lang="es-ES" b="1"/>
                <a:t>no moleculares con índices de coordinación altos</a:t>
              </a:r>
              <a:r>
                <a:rPr lang="es-ES"/>
                <a:t>.</a:t>
              </a:r>
            </a:p>
          </p:txBody>
        </p:sp>
      </p:grpSp>
      <p:sp>
        <p:nvSpPr>
          <p:cNvPr id="12328" name="Rectangle 2"/>
          <p:cNvSpPr>
            <a:spLocks noChangeArrowheads="1"/>
          </p:cNvSpPr>
          <p:nvPr/>
        </p:nvSpPr>
        <p:spPr bwMode="auto">
          <a:xfrm>
            <a:off x="0" y="-1588"/>
            <a:ext cx="9144000" cy="566738"/>
          </a:xfrm>
          <a:prstGeom prst="rect">
            <a:avLst/>
          </a:prstGeom>
          <a:solidFill>
            <a:srgbClr val="00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30000"/>
              </a:lnSpc>
              <a:spcBef>
                <a:spcPct val="50000"/>
              </a:spcBef>
            </a:pPr>
            <a:r>
              <a:rPr lang="es-ES" sz="2400">
                <a:solidFill>
                  <a:schemeClr val="bg1"/>
                </a:solidFill>
              </a:rPr>
              <a:t>Estructuras de elementos no metálicos y propiedades físicas</a:t>
            </a:r>
          </a:p>
        </p:txBody>
      </p:sp>
      <p:sp>
        <p:nvSpPr>
          <p:cNvPr id="12329" name="Text Box 86"/>
          <p:cNvSpPr txBox="1">
            <a:spLocks noChangeArrowheads="1"/>
          </p:cNvSpPr>
          <p:nvPr/>
        </p:nvSpPr>
        <p:spPr bwMode="auto">
          <a:xfrm>
            <a:off x="539750" y="771525"/>
            <a:ext cx="7624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a:t>Las estructuras pueden racionalizarse teniendo en cuenta tres ideas:</a:t>
            </a:r>
          </a:p>
        </p:txBody>
      </p:sp>
    </p:spTree>
  </p:cSld>
  <p:clrMapOvr>
    <a:masterClrMapping/>
  </p:clrMapOvr>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0</TotalTime>
  <Words>2584</Words>
  <Application>Microsoft Office PowerPoint</Application>
  <PresentationFormat>Presentación en pantalla (4:3)</PresentationFormat>
  <Paragraphs>630</Paragraphs>
  <Slides>24</Slides>
  <Notes>22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24</vt:i4>
      </vt:variant>
    </vt:vector>
  </HeadingPairs>
  <TitlesOfParts>
    <vt:vector size="27" baseType="lpstr">
      <vt:lpstr>default</vt:lpstr>
      <vt:lpstr>CS ChemDraw Drawing</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Propiedades químicas y físicas de los elementos</dc:title>
  <dc:creator/>
  <cp:lastModifiedBy/>
  <cp:revision>1</cp:revision>
  <dcterms:created xsi:type="dcterms:W3CDTF">2012-02-02T16:03:27Z</dcterms:created>
  <dcterms:modified xsi:type="dcterms:W3CDTF">2016-09-09T16:04:49Z</dcterms:modified>
</cp:coreProperties>
</file>