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9" r:id="rId2"/>
    <p:sldId id="268" r:id="rId3"/>
    <p:sldId id="269" r:id="rId4"/>
    <p:sldId id="270" r:id="rId5"/>
    <p:sldId id="271" r:id="rId6"/>
    <p:sldId id="289" r:id="rId7"/>
    <p:sldId id="273" r:id="rId8"/>
    <p:sldId id="274" r:id="rId9"/>
    <p:sldId id="275" r:id="rId10"/>
    <p:sldId id="276" r:id="rId11"/>
    <p:sldId id="277" r:id="rId12"/>
    <p:sldId id="278" r:id="rId13"/>
    <p:sldId id="303" r:id="rId14"/>
    <p:sldId id="290" r:id="rId15"/>
    <p:sldId id="291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4" r:id="rId27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  <a:srgbClr val="333399"/>
    <a:srgbClr val="0033CC"/>
    <a:srgbClr val="FF0000"/>
    <a:srgbClr val="DEFEE3"/>
    <a:srgbClr val="DDDDDD"/>
    <a:srgbClr val="12E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6" autoAdjust="0"/>
    <p:restoredTop sz="91197" autoAdjust="0"/>
  </p:normalViewPr>
  <p:slideViewPr>
    <p:cSldViewPr>
      <p:cViewPr varScale="1">
        <p:scale>
          <a:sx n="208" d="100"/>
          <a:sy n="208" d="100"/>
        </p:scale>
        <p:origin x="32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emf"/><Relationship Id="rId4" Type="http://schemas.openxmlformats.org/officeDocument/2006/relationships/image" Target="../media/image60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wmf"/><Relationship Id="rId1" Type="http://schemas.openxmlformats.org/officeDocument/2006/relationships/image" Target="../media/image7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DB4EE35-2D4A-40B6-BE2A-7369B7B4AB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596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33A8AE-8F30-4BB3-A6A3-B62E3BD2C264}" type="slidenum">
              <a:rPr lang="es-ES" sz="1300" smtClean="0"/>
              <a:pPr eaLnBrk="1" hangingPunct="1"/>
              <a:t>1</a:t>
            </a:fld>
            <a:endParaRPr lang="es-ES" sz="13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F81508-6714-4686-BF5C-3101D9825C82}" type="slidenum">
              <a:rPr lang="es-ES" sz="1300" smtClean="0"/>
              <a:pPr eaLnBrk="1" hangingPunct="1"/>
              <a:t>10</a:t>
            </a:fld>
            <a:endParaRPr lang="es-ES" sz="13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36418F-B3CB-455E-9F9F-B0BAD1330E9E}" type="slidenum">
              <a:rPr lang="es-ES" sz="1300" smtClean="0"/>
              <a:pPr eaLnBrk="1" hangingPunct="1"/>
              <a:t>11</a:t>
            </a:fld>
            <a:endParaRPr lang="es-ES" sz="13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3868EC-8ABF-4B43-92BF-78A8B9B586E2}" type="slidenum">
              <a:rPr lang="es-ES" sz="1300" smtClean="0"/>
              <a:pPr eaLnBrk="1" hangingPunct="1"/>
              <a:t>12</a:t>
            </a:fld>
            <a:endParaRPr lang="es-ES" sz="13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6FC0B4-30BD-419C-8000-75556A76C04A}" type="slidenum">
              <a:rPr lang="es-ES" sz="1300" smtClean="0"/>
              <a:pPr eaLnBrk="1" hangingPunct="1"/>
              <a:t>14</a:t>
            </a:fld>
            <a:endParaRPr lang="es-ES" sz="13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526D5A-D206-4063-999F-DEF1D708DB97}" type="slidenum">
              <a:rPr lang="es-ES" sz="1300" smtClean="0"/>
              <a:pPr eaLnBrk="1" hangingPunct="1"/>
              <a:t>15</a:t>
            </a:fld>
            <a:endParaRPr lang="es-ES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0560BA-EE58-4043-B4DE-AD5AFDA917F3}" type="slidenum">
              <a:rPr lang="es-ES" sz="1300" smtClean="0"/>
              <a:pPr eaLnBrk="1" hangingPunct="1"/>
              <a:t>16</a:t>
            </a:fld>
            <a:endParaRPr lang="es-ES" sz="13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621D58-8B2B-4BE1-8A9B-649FCC83DA52}" type="slidenum">
              <a:rPr lang="es-ES" sz="1300" smtClean="0"/>
              <a:pPr eaLnBrk="1" hangingPunct="1"/>
              <a:t>17</a:t>
            </a:fld>
            <a:endParaRPr lang="es-ES" sz="13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3F38D1-768A-4316-A5B2-DE53E4677E47}" type="slidenum">
              <a:rPr lang="es-ES" sz="1300" smtClean="0"/>
              <a:pPr eaLnBrk="1" hangingPunct="1"/>
              <a:t>18</a:t>
            </a:fld>
            <a:endParaRPr lang="es-ES" sz="13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C5859E-B915-4D93-9C5B-441D67915CE7}" type="slidenum">
              <a:rPr lang="es-ES" sz="1300" smtClean="0"/>
              <a:pPr eaLnBrk="1" hangingPunct="1"/>
              <a:t>19</a:t>
            </a:fld>
            <a:endParaRPr lang="es-ES" sz="13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0E5659-7ACC-4A7A-85D2-B9E2CDFC4236}" type="slidenum">
              <a:rPr lang="es-ES" sz="1300" smtClean="0"/>
              <a:pPr eaLnBrk="1" hangingPunct="1"/>
              <a:t>20</a:t>
            </a:fld>
            <a:endParaRPr lang="es-ES" sz="13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5DBD8D-7705-4101-9567-81C83BD90E82}" type="slidenum">
              <a:rPr lang="es-ES" sz="1300" smtClean="0"/>
              <a:pPr eaLnBrk="1" hangingPunct="1"/>
              <a:t>2</a:t>
            </a:fld>
            <a:endParaRPr lang="es-ES" sz="13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dirty="0"/>
              <a:t>Por</a:t>
            </a:r>
            <a:r>
              <a:rPr lang="es-ES" baseline="0" dirty="0"/>
              <a:t> supuesto, el oro se encuentra en la naturaleza en estado nativo, por lo que en esta transparencia resulta pertinente decir que, antes del proceso </a:t>
            </a:r>
            <a:r>
              <a:rPr lang="es-ES" baseline="0" dirty="0" err="1"/>
              <a:t>hidrometarlúrgico</a:t>
            </a:r>
            <a:r>
              <a:rPr lang="es-ES" baseline="0" dirty="0"/>
              <a:t> de reducción de la disolución acuosa del complejo de oro (</a:t>
            </a:r>
            <a:r>
              <a:rPr lang="es-ES" baseline="0" dirty="0" err="1"/>
              <a:t>dicianuroaurato</a:t>
            </a:r>
            <a:r>
              <a:rPr lang="es-ES" baseline="0" dirty="0"/>
              <a:t>(I) de sodio), se produce la oxidación del oro elemental. Pero no es necesario poner absolutamente todo en la transparencia. Conviene que el alumno se acostumbre a apuntar alguna cosa de vez en cuando, como dicho proceso </a:t>
            </a:r>
            <a:r>
              <a:rPr lang="es-ES" baseline="0"/>
              <a:t>de oxidación. </a:t>
            </a:r>
            <a:endParaRPr lang="es-E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0735B8-0C3D-4E5B-86DC-C0AF022FEAB1}" type="slidenum">
              <a:rPr lang="es-ES" sz="1300" smtClean="0"/>
              <a:pPr eaLnBrk="1" hangingPunct="1"/>
              <a:t>21</a:t>
            </a:fld>
            <a:endParaRPr lang="es-ES" sz="13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2E4560-3728-4FB5-B6A0-9E38CE224EE2}" type="slidenum">
              <a:rPr lang="es-ES" sz="1300" smtClean="0"/>
              <a:pPr eaLnBrk="1" hangingPunct="1"/>
              <a:t>22</a:t>
            </a:fld>
            <a:endParaRPr lang="es-ES" sz="13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BB9E9F-5A6D-4DD9-8637-BA77704C77F2}" type="slidenum">
              <a:rPr lang="es-ES" sz="1300" smtClean="0"/>
              <a:pPr eaLnBrk="1" hangingPunct="1"/>
              <a:t>23</a:t>
            </a:fld>
            <a:endParaRPr lang="es-ES" sz="13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C79698-7C98-4A8E-93E3-F721C50C8EFD}" type="slidenum">
              <a:rPr lang="es-ES" sz="1300" smtClean="0"/>
              <a:pPr eaLnBrk="1" hangingPunct="1"/>
              <a:t>24</a:t>
            </a:fld>
            <a:endParaRPr lang="es-ES" sz="13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A84ADF-D030-4616-87A2-A1F16ECE435E}" type="slidenum">
              <a:rPr lang="es-ES" sz="1300" smtClean="0"/>
              <a:pPr eaLnBrk="1" hangingPunct="1"/>
              <a:t>25</a:t>
            </a:fld>
            <a:endParaRPr lang="es-ES" sz="13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5D1CBC-0236-4DDF-9C91-FBD33DA3CB52}" type="slidenum">
              <a:rPr lang="es-ES" sz="1300" smtClean="0"/>
              <a:pPr eaLnBrk="1" hangingPunct="1"/>
              <a:t>3</a:t>
            </a:fld>
            <a:endParaRPr lang="es-ES" sz="13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A44F62-1451-4C0B-9ABC-6553BC256C03}" type="slidenum">
              <a:rPr lang="es-ES" sz="1300" smtClean="0"/>
              <a:pPr eaLnBrk="1" hangingPunct="1"/>
              <a:t>4</a:t>
            </a:fld>
            <a:endParaRPr lang="es-ES" sz="13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5A4B4E-180A-4E91-BA4C-9D097F1525EE}" type="slidenum">
              <a:rPr lang="es-ES" sz="1300" smtClean="0"/>
              <a:pPr eaLnBrk="1" hangingPunct="1"/>
              <a:t>5</a:t>
            </a:fld>
            <a:endParaRPr lang="es-ES" sz="13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2A5E27-4036-43DB-B61C-58098B1411B5}" type="slidenum">
              <a:rPr lang="es-ES" sz="1300" smtClean="0"/>
              <a:pPr eaLnBrk="1" hangingPunct="1"/>
              <a:t>6</a:t>
            </a:fld>
            <a:endParaRPr lang="es-ES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5B16A9-8EA7-4D20-9F42-ED4B1C4D20AC}" type="slidenum">
              <a:rPr lang="es-ES" sz="1300" smtClean="0"/>
              <a:pPr eaLnBrk="1" hangingPunct="1"/>
              <a:t>7</a:t>
            </a:fld>
            <a:endParaRPr lang="es-ES" sz="13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4C9DFF-B14B-4C8F-89FD-CE7212001BBE}" type="slidenum">
              <a:rPr lang="es-ES" sz="1300" smtClean="0"/>
              <a:pPr eaLnBrk="1" hangingPunct="1"/>
              <a:t>8</a:t>
            </a:fld>
            <a:endParaRPr lang="es-ES" sz="13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42F4E7-2978-4873-B33D-0BB7B985A68B}" type="slidenum">
              <a:rPr lang="es-ES" sz="1300" smtClean="0"/>
              <a:pPr eaLnBrk="1" hangingPunct="1"/>
              <a:t>9</a:t>
            </a:fld>
            <a:endParaRPr lang="es-ES" sz="13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T24.</a:t>
            </a:r>
            <a:fld id="{2E6813C8-D09B-4F22-A6B6-468998989E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35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T24.</a:t>
            </a:r>
            <a:fld id="{A8CF2662-E62D-4017-BECC-1F87EDE36A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673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T24.</a:t>
            </a:r>
            <a:fld id="{4E953ED9-AA2B-46B9-BEE3-DBCE833BFF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0548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T24.</a:t>
            </a:r>
            <a:fld id="{F0F14344-74D8-4764-9F69-4DC2A196D1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521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T24.</a:t>
            </a:r>
            <a:fld id="{2CCBDDD8-B177-4BEE-B673-78C742804DC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612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T24.</a:t>
            </a:r>
            <a:fld id="{EE975865-B0EF-4A38-A276-EEAFA40B2A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9142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T24.</a:t>
            </a:r>
            <a:fld id="{C4E856DE-C63C-4B7A-9226-98DB4DD1EA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1318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T24.</a:t>
            </a:r>
            <a:fld id="{539889DB-27F2-4F6F-94CC-70388CFC17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23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T24.</a:t>
            </a:r>
            <a:fld id="{3CECEED7-550B-4987-A96E-45052EA922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3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T24.</a:t>
            </a:r>
            <a:fld id="{A11F5994-E1F8-4BCA-B697-710917038E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05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T24.</a:t>
            </a:r>
            <a:fld id="{81C76BBB-2724-47CF-B874-663FD4E723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47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s-ES"/>
              <a:t>T24.</a:t>
            </a:r>
            <a:fld id="{DA49C533-585E-4CAB-9709-4FCFADC1EE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6.wmf"/><Relationship Id="rId4" Type="http://schemas.openxmlformats.org/officeDocument/2006/relationships/image" Target="../media/image37.png"/><Relationship Id="rId9" Type="http://schemas.openxmlformats.org/officeDocument/2006/relationships/oleObject" Target="../embeddings/oleObject3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0.wmf"/><Relationship Id="rId4" Type="http://schemas.openxmlformats.org/officeDocument/2006/relationships/image" Target="../media/image41.png"/><Relationship Id="rId9" Type="http://schemas.openxmlformats.org/officeDocument/2006/relationships/oleObject" Target="../embeddings/oleObject3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53.wmf"/><Relationship Id="rId4" Type="http://schemas.openxmlformats.org/officeDocument/2006/relationships/image" Target="../media/image54.png"/><Relationship Id="rId9" Type="http://schemas.openxmlformats.org/officeDocument/2006/relationships/oleObject" Target="../embeddings/oleObject4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60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6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51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59.wmf"/><Relationship Id="rId5" Type="http://schemas.openxmlformats.org/officeDocument/2006/relationships/image" Target="../media/image64.png"/><Relationship Id="rId15" Type="http://schemas.openxmlformats.org/officeDocument/2006/relationships/image" Target="../media/image61.emf"/><Relationship Id="rId10" Type="http://schemas.openxmlformats.org/officeDocument/2006/relationships/oleObject" Target="../embeddings/oleObject48.bin"/><Relationship Id="rId4" Type="http://schemas.openxmlformats.org/officeDocument/2006/relationships/image" Target="../media/image63.png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5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71.wmf"/><Relationship Id="rId18" Type="http://schemas.openxmlformats.org/officeDocument/2006/relationships/oleObject" Target="../embeddings/oleObject59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73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58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5" Type="http://schemas.openxmlformats.org/officeDocument/2006/relationships/image" Target="../media/image72.wmf"/><Relationship Id="rId10" Type="http://schemas.openxmlformats.org/officeDocument/2006/relationships/oleObject" Target="../embeddings/oleObject55.bin"/><Relationship Id="rId19" Type="http://schemas.openxmlformats.org/officeDocument/2006/relationships/image" Target="../media/image74.w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69.wmf"/><Relationship Id="rId14" Type="http://schemas.openxmlformats.org/officeDocument/2006/relationships/oleObject" Target="../embeddings/oleObject5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79.emf"/><Relationship Id="rId10" Type="http://schemas.openxmlformats.org/officeDocument/2006/relationships/image" Target="../media/image82.png"/><Relationship Id="rId4" Type="http://schemas.openxmlformats.org/officeDocument/2006/relationships/oleObject" Target="../embeddings/oleObject60.bin"/><Relationship Id="rId9" Type="http://schemas.openxmlformats.org/officeDocument/2006/relationships/image" Target="../media/image8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25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27.png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2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0.wmf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/>
              <a:t>T20.</a:t>
            </a:r>
            <a:fld id="{DAD73B28-681E-44B0-9675-92796075534A}" type="slidenum">
              <a:rPr lang="es-ES" sz="1400" smtClean="0"/>
              <a:pPr eaLnBrk="1" hangingPunct="1"/>
              <a:t>1</a:t>
            </a:fld>
            <a:endParaRPr lang="es-ES" sz="1400" dirty="0"/>
          </a:p>
        </p:txBody>
      </p:sp>
      <p:sp>
        <p:nvSpPr>
          <p:cNvPr id="18435" name="Text Box 10"/>
          <p:cNvSpPr txBox="1">
            <a:spLocks noChangeArrowheads="1"/>
          </p:cNvSpPr>
          <p:nvPr/>
        </p:nvSpPr>
        <p:spPr bwMode="auto">
          <a:xfrm>
            <a:off x="900113" y="2328863"/>
            <a:ext cx="7488237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3413" indent="-633413" defTabSz="900113" eaLnBrk="0" hangingPunct="0">
              <a:tabLst>
                <a:tab pos="6334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0113" eaLnBrk="0" hangingPunct="0">
              <a:tabLst>
                <a:tab pos="6334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0113" eaLnBrk="0" hangingPunct="0">
              <a:tabLst>
                <a:tab pos="6334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0113" eaLnBrk="0" hangingPunct="0">
              <a:tabLst>
                <a:tab pos="6334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0113" eaLnBrk="0" hangingPunct="0">
              <a:tabLst>
                <a:tab pos="6334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s-ES" sz="1800" b="1" dirty="0"/>
              <a:t>20.1	Elementos metálicos: estado natural. Obtención de metales. </a:t>
            </a:r>
          </a:p>
          <a:p>
            <a:pPr eaLnBrk="1" hangingPunct="1">
              <a:lnSpc>
                <a:spcPct val="115000"/>
              </a:lnSpc>
            </a:pPr>
            <a:r>
              <a:rPr lang="es-ES" sz="1800" b="1" dirty="0"/>
              <a:t>	Reducción de óxidos metálicos: diagramas de </a:t>
            </a:r>
            <a:r>
              <a:rPr lang="es-ES" sz="1800" b="1" dirty="0" err="1"/>
              <a:t>Ellingham</a:t>
            </a:r>
            <a:r>
              <a:rPr lang="es-ES" sz="1800" b="1" dirty="0"/>
              <a:t>.</a:t>
            </a:r>
          </a:p>
          <a:p>
            <a:pPr eaLnBrk="1" hangingPunct="1">
              <a:lnSpc>
                <a:spcPct val="115000"/>
              </a:lnSpc>
            </a:pPr>
            <a:r>
              <a:rPr lang="es-ES" sz="1800" b="1" dirty="0"/>
              <a:t>	Reducción con carbón. </a:t>
            </a:r>
            <a:r>
              <a:rPr lang="es-ES" sz="1800" b="1" dirty="0" err="1"/>
              <a:t>Metalotermias</a:t>
            </a:r>
            <a:r>
              <a:rPr lang="es-ES" sz="1800" b="1" dirty="0"/>
              <a:t>. Electrólisis.</a:t>
            </a:r>
          </a:p>
          <a:p>
            <a:pPr eaLnBrk="1" hangingPunct="1">
              <a:lnSpc>
                <a:spcPct val="85000"/>
              </a:lnSpc>
            </a:pPr>
            <a:endParaRPr lang="es-ES" sz="1800" b="1" dirty="0"/>
          </a:p>
          <a:p>
            <a:pPr eaLnBrk="1" hangingPunct="1"/>
            <a:r>
              <a:rPr lang="es-ES" sz="1800" b="1" dirty="0"/>
              <a:t>20.2	Elementos no metálicos: estado natural y preparación. Obtención de hidrógeno, halógenos, azufre, fósforo y silicio.</a:t>
            </a:r>
          </a:p>
          <a:p>
            <a:pPr eaLnBrk="1" hangingPunct="1">
              <a:lnSpc>
                <a:spcPct val="120000"/>
              </a:lnSpc>
            </a:pPr>
            <a:endParaRPr lang="es-ES_tradnl" sz="1800" b="1" dirty="0"/>
          </a:p>
        </p:txBody>
      </p:sp>
      <p:sp>
        <p:nvSpPr>
          <p:cNvPr id="18436" name="Line 11"/>
          <p:cNvSpPr>
            <a:spLocks noChangeShapeType="1"/>
          </p:cNvSpPr>
          <p:nvPr/>
        </p:nvSpPr>
        <p:spPr bwMode="auto">
          <a:xfrm>
            <a:off x="785813" y="2133600"/>
            <a:ext cx="76327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437" name="Line 12"/>
          <p:cNvSpPr>
            <a:spLocks noChangeShapeType="1"/>
          </p:cNvSpPr>
          <p:nvPr/>
        </p:nvSpPr>
        <p:spPr bwMode="auto">
          <a:xfrm>
            <a:off x="785813" y="4437063"/>
            <a:ext cx="76327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0" y="-3911"/>
            <a:ext cx="9144000" cy="592022"/>
          </a:xfrm>
          <a:prstGeom prst="rect">
            <a:avLst/>
          </a:prstGeom>
          <a:solidFill>
            <a:srgbClr val="0033CC"/>
          </a:solidFill>
          <a:ln w="9525">
            <a:solidFill>
              <a:srgbClr val="4D51F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6350" algn="ctr">
              <a:lnSpc>
                <a:spcPct val="110000"/>
              </a:lnSpc>
            </a:pPr>
            <a:r>
              <a:rPr lang="en-US" sz="3200" dirty="0" err="1">
                <a:solidFill>
                  <a:schemeClr val="bg1"/>
                </a:solidFill>
              </a:rPr>
              <a:t>Tema</a:t>
            </a:r>
            <a:r>
              <a:rPr lang="en-US" sz="3200" dirty="0">
                <a:solidFill>
                  <a:schemeClr val="bg1"/>
                </a:solidFill>
              </a:rPr>
              <a:t> 20: </a:t>
            </a:r>
            <a:r>
              <a:rPr lang="en-US" sz="3200" dirty="0" err="1">
                <a:solidFill>
                  <a:schemeClr val="bg1"/>
                </a:solidFill>
              </a:rPr>
              <a:t>Obtención</a:t>
            </a:r>
            <a:r>
              <a:rPr lang="en-US" sz="3200" dirty="0">
                <a:solidFill>
                  <a:schemeClr val="bg1"/>
                </a:solidFill>
              </a:rPr>
              <a:t> de los </a:t>
            </a:r>
            <a:r>
              <a:rPr lang="en-US" sz="3200" dirty="0" err="1">
                <a:solidFill>
                  <a:schemeClr val="bg1"/>
                </a:solidFill>
              </a:rPr>
              <a:t>elementos</a:t>
            </a:r>
            <a:endParaRPr lang="es-E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/>
              <a:t>T20.</a:t>
            </a:r>
            <a:fld id="{EBC5A0B1-1315-4DE2-B9F7-F9ED88E05942}" type="slidenum">
              <a:rPr lang="es-ES" sz="1400" smtClean="0"/>
              <a:pPr eaLnBrk="1" hangingPunct="1"/>
              <a:t>10</a:t>
            </a:fld>
            <a:endParaRPr lang="es-ES" sz="1400" dirty="0"/>
          </a:p>
        </p:txBody>
      </p:sp>
      <p:grpSp>
        <p:nvGrpSpPr>
          <p:cNvPr id="8198" name="Group 8"/>
          <p:cNvGrpSpPr>
            <a:grpSpLocks/>
          </p:cNvGrpSpPr>
          <p:nvPr/>
        </p:nvGrpSpPr>
        <p:grpSpPr bwMode="auto">
          <a:xfrm>
            <a:off x="4694238" y="1039813"/>
            <a:ext cx="3765550" cy="5126037"/>
            <a:chOff x="2880" y="754"/>
            <a:chExt cx="2372" cy="3229"/>
          </a:xfrm>
        </p:grpSpPr>
        <p:grpSp>
          <p:nvGrpSpPr>
            <p:cNvPr id="8207" name="Group 9"/>
            <p:cNvGrpSpPr>
              <a:grpSpLocks/>
            </p:cNvGrpSpPr>
            <p:nvPr/>
          </p:nvGrpSpPr>
          <p:grpSpPr bwMode="auto">
            <a:xfrm>
              <a:off x="2880" y="754"/>
              <a:ext cx="2372" cy="3229"/>
              <a:chOff x="3061" y="845"/>
              <a:chExt cx="2372" cy="3229"/>
            </a:xfrm>
          </p:grpSpPr>
          <p:pic>
            <p:nvPicPr>
              <p:cNvPr id="8209" name="Picture 10" descr="Electrolisis de sodio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1" y="845"/>
                <a:ext cx="1896" cy="2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0" name="Text Box 11"/>
              <p:cNvSpPr txBox="1">
                <a:spLocks noChangeArrowheads="1"/>
              </p:cNvSpPr>
              <p:nvPr/>
            </p:nvSpPr>
            <p:spPr bwMode="auto">
              <a:xfrm>
                <a:off x="3061" y="859"/>
                <a:ext cx="40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600" b="1">
                    <a:ea typeface="ＭＳ Ｐゴシック" pitchFamily="8" charset="-128"/>
                  </a:rPr>
                  <a:t>NaCl</a:t>
                </a:r>
                <a:endParaRPr lang="es-ES_tradnl" sz="1600" b="1">
                  <a:ea typeface="ＭＳ Ｐゴシック" pitchFamily="8" charset="-128"/>
                </a:endParaRPr>
              </a:p>
            </p:txBody>
          </p:sp>
          <p:sp>
            <p:nvSpPr>
              <p:cNvPr id="8211" name="Text Box 12"/>
              <p:cNvSpPr txBox="1">
                <a:spLocks noChangeArrowheads="1"/>
              </p:cNvSpPr>
              <p:nvPr/>
            </p:nvSpPr>
            <p:spPr bwMode="auto">
              <a:xfrm>
                <a:off x="4925" y="1480"/>
                <a:ext cx="45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600" b="1">
                    <a:ea typeface="ＭＳ Ｐゴシック" pitchFamily="8" charset="-128"/>
                  </a:rPr>
                  <a:t>Cloro</a:t>
                </a:r>
                <a:endParaRPr lang="es-ES_tradnl" sz="1600" b="1">
                  <a:ea typeface="ＭＳ Ｐゴシック" pitchFamily="8" charset="-128"/>
                </a:endParaRPr>
              </a:p>
            </p:txBody>
          </p:sp>
          <p:sp>
            <p:nvSpPr>
              <p:cNvPr id="8212" name="Text Box 13"/>
              <p:cNvSpPr txBox="1">
                <a:spLocks noChangeArrowheads="1"/>
              </p:cNvSpPr>
              <p:nvPr/>
            </p:nvSpPr>
            <p:spPr bwMode="auto">
              <a:xfrm>
                <a:off x="4785" y="1888"/>
                <a:ext cx="571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s-ES" sz="1400" b="1">
                    <a:ea typeface="ＭＳ Ｐゴシック" pitchFamily="8" charset="-128"/>
                  </a:rPr>
                  <a:t>Sodio fundido</a:t>
                </a:r>
                <a:endParaRPr lang="es-ES_tradnl" sz="1400" b="1">
                  <a:ea typeface="ＭＳ Ｐゴシック" pitchFamily="8" charset="-128"/>
                </a:endParaRPr>
              </a:p>
            </p:txBody>
          </p:sp>
          <p:sp>
            <p:nvSpPr>
              <p:cNvPr id="8213" name="Text Box 14"/>
              <p:cNvSpPr txBox="1">
                <a:spLocks noChangeArrowheads="1"/>
              </p:cNvSpPr>
              <p:nvPr/>
            </p:nvSpPr>
            <p:spPr bwMode="auto">
              <a:xfrm>
                <a:off x="3107" y="3612"/>
                <a:ext cx="922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s-ES" sz="1400" b="1">
                    <a:ea typeface="ＭＳ Ｐゴシック" pitchFamily="8" charset="-128"/>
                  </a:rPr>
                  <a:t>NaCl y CaCl</a:t>
                </a:r>
                <a:r>
                  <a:rPr lang="es-ES" sz="1400" b="1" baseline="-25000">
                    <a:ea typeface="ＭＳ Ｐゴシック" pitchFamily="8" charset="-128"/>
                  </a:rPr>
                  <a:t>2</a:t>
                </a:r>
                <a:r>
                  <a:rPr lang="es-ES" sz="1400" b="1">
                    <a:ea typeface="ＭＳ Ｐゴシック" pitchFamily="8" charset="-128"/>
                  </a:rPr>
                  <a:t> fundidos</a:t>
                </a:r>
                <a:endParaRPr lang="es-ES_tradnl" sz="1400" b="1">
                  <a:ea typeface="ＭＳ Ｐゴシック" pitchFamily="8" charset="-128"/>
                </a:endParaRPr>
              </a:p>
            </p:txBody>
          </p:sp>
          <p:sp>
            <p:nvSpPr>
              <p:cNvPr id="8214" name="Text Box 15"/>
              <p:cNvSpPr txBox="1">
                <a:spLocks noChangeArrowheads="1"/>
              </p:cNvSpPr>
              <p:nvPr/>
            </p:nvSpPr>
            <p:spPr bwMode="auto">
              <a:xfrm>
                <a:off x="3878" y="3748"/>
                <a:ext cx="64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s-ES" sz="1400" b="1">
                    <a:ea typeface="ＭＳ Ｐゴシック" pitchFamily="8" charset="-128"/>
                  </a:rPr>
                  <a:t>Ánodo de grafito</a:t>
                </a:r>
                <a:endParaRPr lang="es-ES_tradnl" sz="1400" b="1">
                  <a:ea typeface="ＭＳ Ｐゴシック" pitchFamily="8" charset="-128"/>
                </a:endParaRPr>
              </a:p>
            </p:txBody>
          </p:sp>
          <p:sp>
            <p:nvSpPr>
              <p:cNvPr id="8215" name="Text Box 16"/>
              <p:cNvSpPr txBox="1">
                <a:spLocks noChangeArrowheads="1"/>
              </p:cNvSpPr>
              <p:nvPr/>
            </p:nvSpPr>
            <p:spPr bwMode="auto">
              <a:xfrm>
                <a:off x="4377" y="3467"/>
                <a:ext cx="105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s-ES" sz="1400" b="1">
                    <a:ea typeface="ＭＳ Ｐゴシック" pitchFamily="8" charset="-128"/>
                  </a:rPr>
                  <a:t>Cátodo de acero</a:t>
                </a:r>
              </a:p>
              <a:p>
                <a:pPr algn="ctr" eaLnBrk="1" hangingPunct="1"/>
                <a:r>
                  <a:rPr lang="es-ES" sz="1400" b="1">
                    <a:ea typeface="ＭＳ Ｐゴシック" pitchFamily="8" charset="-128"/>
                  </a:rPr>
                  <a:t>(forma de anillo)</a:t>
                </a:r>
                <a:endParaRPr lang="es-ES_tradnl" sz="1400" b="1">
                  <a:ea typeface="ＭＳ Ｐゴシック" pitchFamily="8" charset="-128"/>
                </a:endParaRPr>
              </a:p>
            </p:txBody>
          </p:sp>
          <p:sp>
            <p:nvSpPr>
              <p:cNvPr id="8216" name="Text Box 17"/>
              <p:cNvSpPr txBox="1">
                <a:spLocks noChangeArrowheads="1"/>
              </p:cNvSpPr>
              <p:nvPr/>
            </p:nvSpPr>
            <p:spPr bwMode="auto">
              <a:xfrm>
                <a:off x="3305" y="3339"/>
                <a:ext cx="44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400" b="1">
                    <a:ea typeface="ＭＳ Ｐゴシック" pitchFamily="8" charset="-128"/>
                  </a:rPr>
                  <a:t>Rejilla</a:t>
                </a:r>
                <a:endParaRPr lang="es-ES_tradnl" sz="1400" b="1">
                  <a:ea typeface="ＭＳ Ｐゴシック" pitchFamily="8" charset="-128"/>
                </a:endParaRPr>
              </a:p>
            </p:txBody>
          </p:sp>
        </p:grpSp>
        <p:sp>
          <p:nvSpPr>
            <p:cNvPr id="8208" name="Text Box 18"/>
            <p:cNvSpPr txBox="1">
              <a:spLocks noChangeArrowheads="1"/>
            </p:cNvSpPr>
            <p:nvPr/>
          </p:nvSpPr>
          <p:spPr bwMode="auto">
            <a:xfrm>
              <a:off x="3651" y="1071"/>
              <a:ext cx="963" cy="192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400" b="1">
                  <a:ea typeface="ＭＳ Ｐゴシック" pitchFamily="8" charset="-128"/>
                </a:rPr>
                <a:t>CELDA DOWNS</a:t>
              </a:r>
            </a:p>
          </p:txBody>
        </p:sp>
      </p:grpSp>
      <p:sp>
        <p:nvSpPr>
          <p:cNvPr id="8199" name="Text Box 20"/>
          <p:cNvSpPr txBox="1">
            <a:spLocks noChangeArrowheads="1"/>
          </p:cNvSpPr>
          <p:nvPr/>
        </p:nvSpPr>
        <p:spPr bwMode="auto">
          <a:xfrm>
            <a:off x="1301750" y="2781300"/>
            <a:ext cx="2478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 b="1"/>
              <a:t>Electrolito: NaCl / CaCl</a:t>
            </a:r>
            <a:r>
              <a:rPr lang="es-ES" sz="1600" b="1" baseline="-25000"/>
              <a:t>2</a:t>
            </a:r>
            <a:endParaRPr lang="es-ES" sz="1600" b="1"/>
          </a:p>
        </p:txBody>
      </p:sp>
      <p:graphicFrame>
        <p:nvGraphicFramePr>
          <p:cNvPr id="8194" name="Object 21"/>
          <p:cNvGraphicFramePr>
            <a:graphicFrameLocks noChangeAspect="1"/>
          </p:cNvGraphicFramePr>
          <p:nvPr/>
        </p:nvGraphicFramePr>
        <p:xfrm>
          <a:off x="2124075" y="3452813"/>
          <a:ext cx="1943100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CS ChemDraw Drawing" r:id="rId5" imgW="1981080" imgH="271800" progId="ChemDraw.Document.4.5">
                  <p:embed/>
                </p:oleObj>
              </mc:Choice>
              <mc:Fallback>
                <p:oleObj name="CS ChemDraw Drawing" r:id="rId5" imgW="1981080" imgH="271800" progId="ChemDraw.Document.4.5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452813"/>
                        <a:ext cx="1943100" cy="2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22"/>
          <p:cNvGraphicFramePr>
            <a:graphicFrameLocks noChangeAspect="1"/>
          </p:cNvGraphicFramePr>
          <p:nvPr/>
        </p:nvGraphicFramePr>
        <p:xfrm>
          <a:off x="2106613" y="3822700"/>
          <a:ext cx="203358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name="CS ChemDraw Drawing" r:id="rId7" imgW="2212200" imgH="256320" progId="ChemDraw.Document.4.5">
                  <p:embed/>
                </p:oleObj>
              </mc:Choice>
              <mc:Fallback>
                <p:oleObj name="CS ChemDraw Drawing" r:id="rId7" imgW="2212200" imgH="256320" progId="ChemDraw.Document.4.5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613" y="3822700"/>
                        <a:ext cx="203358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 Box 23"/>
          <p:cNvSpPr txBox="1">
            <a:spLocks noChangeArrowheads="1"/>
          </p:cNvSpPr>
          <p:nvPr/>
        </p:nvSpPr>
        <p:spPr bwMode="auto">
          <a:xfrm>
            <a:off x="1189038" y="3405188"/>
            <a:ext cx="950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 b="1"/>
              <a:t>Cátodo:</a:t>
            </a:r>
          </a:p>
        </p:txBody>
      </p:sp>
      <p:sp>
        <p:nvSpPr>
          <p:cNvPr id="8201" name="Text Box 24"/>
          <p:cNvSpPr txBox="1">
            <a:spLocks noChangeArrowheads="1"/>
          </p:cNvSpPr>
          <p:nvPr/>
        </p:nvSpPr>
        <p:spPr bwMode="auto">
          <a:xfrm>
            <a:off x="1189038" y="3741738"/>
            <a:ext cx="893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 b="1"/>
              <a:t>Ánodo:</a:t>
            </a:r>
          </a:p>
        </p:txBody>
      </p:sp>
      <p:grpSp>
        <p:nvGrpSpPr>
          <p:cNvPr id="8202" name="Group 29"/>
          <p:cNvGrpSpPr>
            <a:grpSpLocks/>
          </p:cNvGrpSpPr>
          <p:nvPr/>
        </p:nvGrpSpPr>
        <p:grpSpPr bwMode="auto">
          <a:xfrm>
            <a:off x="611188" y="1700213"/>
            <a:ext cx="4105275" cy="792162"/>
            <a:chOff x="249" y="708"/>
            <a:chExt cx="2812" cy="499"/>
          </a:xfrm>
        </p:grpSpPr>
        <p:sp>
          <p:nvSpPr>
            <p:cNvPr id="8204" name="Rectangle 25"/>
            <p:cNvSpPr>
              <a:spLocks noChangeArrowheads="1"/>
            </p:cNvSpPr>
            <p:nvPr/>
          </p:nvSpPr>
          <p:spPr bwMode="auto">
            <a:xfrm>
              <a:off x="249" y="708"/>
              <a:ext cx="2812" cy="499"/>
            </a:xfrm>
            <a:prstGeom prst="rect">
              <a:avLst/>
            </a:prstGeom>
            <a:solidFill>
              <a:srgbClr val="F7F9A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8205" name="Group 26"/>
            <p:cNvGrpSpPr>
              <a:grpSpLocks/>
            </p:cNvGrpSpPr>
            <p:nvPr/>
          </p:nvGrpSpPr>
          <p:grpSpPr bwMode="auto">
            <a:xfrm>
              <a:off x="385" y="769"/>
              <a:ext cx="2564" cy="393"/>
              <a:chOff x="1519" y="482"/>
              <a:chExt cx="2564" cy="393"/>
            </a:xfrm>
          </p:grpSpPr>
          <p:graphicFrame>
            <p:nvGraphicFramePr>
              <p:cNvPr id="8196" name="Object 27"/>
              <p:cNvGraphicFramePr>
                <a:graphicFrameLocks noChangeAspect="1"/>
              </p:cNvGraphicFramePr>
              <p:nvPr/>
            </p:nvGraphicFramePr>
            <p:xfrm>
              <a:off x="1519" y="482"/>
              <a:ext cx="2564" cy="2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70" name="CS ChemDraw Drawing" r:id="rId9" imgW="3944520" imgH="375840" progId="ChemDraw.Document.4.5">
                      <p:embed/>
                    </p:oleObj>
                  </mc:Choice>
                  <mc:Fallback>
                    <p:oleObj name="CS ChemDraw Drawing" r:id="rId9" imgW="3944520" imgH="375840" progId="ChemDraw.Document.4.5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19" y="482"/>
                            <a:ext cx="2564" cy="2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206" name="Text Box 28"/>
              <p:cNvSpPr txBox="1">
                <a:spLocks noChangeArrowheads="1"/>
              </p:cNvSpPr>
              <p:nvPr/>
            </p:nvSpPr>
            <p:spPr bwMode="auto">
              <a:xfrm>
                <a:off x="2108" y="663"/>
                <a:ext cx="75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_tradnl" sz="1600" b="1"/>
                  <a:t>T &gt; 600ºC</a:t>
                </a:r>
              </a:p>
            </p:txBody>
          </p:sp>
        </p:grpSp>
      </p:grpSp>
      <p:sp>
        <p:nvSpPr>
          <p:cNvPr id="820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>
                <a:solidFill>
                  <a:schemeClr val="bg1"/>
                </a:solidFill>
              </a:rPr>
              <a:t>Obtención de sodio. Electrolisis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/>
              <a:t>T20.</a:t>
            </a:r>
            <a:fld id="{22374B2C-D6DF-46C4-97C8-3768777D0525}" type="slidenum">
              <a:rPr lang="es-ES" sz="1400" smtClean="0"/>
              <a:pPr eaLnBrk="1" hangingPunct="1"/>
              <a:t>11</a:t>
            </a:fld>
            <a:endParaRPr lang="es-ES" sz="1400" dirty="0"/>
          </a:p>
        </p:txBody>
      </p:sp>
      <p:sp>
        <p:nvSpPr>
          <p:cNvPr id="9222" name="Text Box 14"/>
          <p:cNvSpPr txBox="1">
            <a:spLocks noChangeArrowheads="1"/>
          </p:cNvSpPr>
          <p:nvPr/>
        </p:nvSpPr>
        <p:spPr bwMode="auto">
          <a:xfrm>
            <a:off x="1333500" y="1868488"/>
            <a:ext cx="6407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58875" indent="-1158875" defTabSz="1262063" eaLnBrk="0" hangingPunct="0">
              <a:tabLst>
                <a:tab pos="11604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262063" eaLnBrk="0" hangingPunct="0">
              <a:tabLst>
                <a:tab pos="11604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62063" eaLnBrk="0" hangingPunct="0">
              <a:tabLst>
                <a:tab pos="11604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62063" eaLnBrk="0" hangingPunct="0">
              <a:tabLst>
                <a:tab pos="11604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62063" eaLnBrk="0" hangingPunct="0">
              <a:tabLst>
                <a:tab pos="11604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62063" eaLnBrk="0" fontAlgn="base" hangingPunct="0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62063" eaLnBrk="0" fontAlgn="base" hangingPunct="0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62063" eaLnBrk="0" fontAlgn="base" hangingPunct="0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62063" eaLnBrk="0" fontAlgn="base" hangingPunct="0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sz="1600" b="1"/>
              <a:t>Electrolito:	Al</a:t>
            </a:r>
            <a:r>
              <a:rPr lang="es-ES" sz="1600" b="1" baseline="-25000"/>
              <a:t>2</a:t>
            </a:r>
            <a:r>
              <a:rPr lang="es-ES" sz="1600" b="1"/>
              <a:t>O</a:t>
            </a:r>
            <a:r>
              <a:rPr lang="es-ES" sz="1600" b="1" baseline="-25000"/>
              <a:t>3</a:t>
            </a:r>
            <a:r>
              <a:rPr lang="es-ES" sz="1600" b="1"/>
              <a:t> disuelto en criolita (Na</a:t>
            </a:r>
            <a:r>
              <a:rPr lang="es-ES" sz="1600" b="1" baseline="-25000"/>
              <a:t>3</a:t>
            </a:r>
            <a:r>
              <a:rPr lang="es-ES" sz="1600" b="1"/>
              <a:t>AlF</a:t>
            </a:r>
            <a:r>
              <a:rPr lang="es-ES" sz="1600" b="1" baseline="-25000"/>
              <a:t>6</a:t>
            </a:r>
            <a:r>
              <a:rPr lang="es-ES" sz="1600" b="1"/>
              <a:t>) fundida (950 ºC)</a:t>
            </a:r>
          </a:p>
        </p:txBody>
      </p:sp>
      <p:grpSp>
        <p:nvGrpSpPr>
          <p:cNvPr id="9223" name="Group 15"/>
          <p:cNvGrpSpPr>
            <a:grpSpLocks/>
          </p:cNvGrpSpPr>
          <p:nvPr/>
        </p:nvGrpSpPr>
        <p:grpSpPr bwMode="auto">
          <a:xfrm>
            <a:off x="4211638" y="2463800"/>
            <a:ext cx="3887787" cy="4133850"/>
            <a:chOff x="2699" y="1434"/>
            <a:chExt cx="2449" cy="2604"/>
          </a:xfrm>
        </p:grpSpPr>
        <p:pic>
          <p:nvPicPr>
            <p:cNvPr id="9230" name="Picture 16" descr="Electrolisi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5" y="1672"/>
              <a:ext cx="2172" cy="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1" name="Line 17"/>
            <p:cNvSpPr>
              <a:spLocks noChangeShapeType="1"/>
            </p:cNvSpPr>
            <p:nvPr/>
          </p:nvSpPr>
          <p:spPr bwMode="auto">
            <a:xfrm flipV="1">
              <a:off x="4287" y="1626"/>
              <a:ext cx="227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232" name="Text Box 18"/>
            <p:cNvSpPr txBox="1">
              <a:spLocks noChangeArrowheads="1"/>
            </p:cNvSpPr>
            <p:nvPr/>
          </p:nvSpPr>
          <p:spPr bwMode="auto">
            <a:xfrm>
              <a:off x="4014" y="1434"/>
              <a:ext cx="10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400" b="1"/>
                <a:t>Ánodo de carbón</a:t>
              </a:r>
              <a:endParaRPr lang="es-ES_tradnl" sz="1400" b="1"/>
            </a:p>
          </p:txBody>
        </p:sp>
        <p:sp>
          <p:nvSpPr>
            <p:cNvPr id="9233" name="Line 19"/>
            <p:cNvSpPr>
              <a:spLocks noChangeShapeType="1"/>
            </p:cNvSpPr>
            <p:nvPr/>
          </p:nvSpPr>
          <p:spPr bwMode="auto">
            <a:xfrm>
              <a:off x="3335" y="3441"/>
              <a:ext cx="45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234" name="Text Box 20"/>
            <p:cNvSpPr txBox="1">
              <a:spLocks noChangeArrowheads="1"/>
            </p:cNvSpPr>
            <p:nvPr/>
          </p:nvSpPr>
          <p:spPr bwMode="auto">
            <a:xfrm>
              <a:off x="2972" y="3793"/>
              <a:ext cx="10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400" b="1"/>
                <a:t>Aluminio fundido</a:t>
              </a:r>
              <a:endParaRPr lang="es-ES_tradnl" sz="1400" b="1"/>
            </a:p>
          </p:txBody>
        </p:sp>
        <p:sp>
          <p:nvSpPr>
            <p:cNvPr id="9235" name="Line 21"/>
            <p:cNvSpPr>
              <a:spLocks noChangeShapeType="1"/>
            </p:cNvSpPr>
            <p:nvPr/>
          </p:nvSpPr>
          <p:spPr bwMode="auto">
            <a:xfrm>
              <a:off x="4151" y="3123"/>
              <a:ext cx="181" cy="5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236" name="Text Box 22"/>
            <p:cNvSpPr txBox="1">
              <a:spLocks noChangeArrowheads="1"/>
            </p:cNvSpPr>
            <p:nvPr/>
          </p:nvSpPr>
          <p:spPr bwMode="auto">
            <a:xfrm>
              <a:off x="4001" y="3712"/>
              <a:ext cx="114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sz="1400" b="1"/>
                <a:t>Criolita y alúmina fundidas</a:t>
              </a:r>
              <a:endParaRPr lang="es-ES_tradnl" sz="1400" b="1"/>
            </a:p>
          </p:txBody>
        </p:sp>
        <p:sp>
          <p:nvSpPr>
            <p:cNvPr id="9237" name="Line 23"/>
            <p:cNvSpPr>
              <a:spLocks noChangeShapeType="1"/>
            </p:cNvSpPr>
            <p:nvPr/>
          </p:nvSpPr>
          <p:spPr bwMode="auto">
            <a:xfrm flipV="1">
              <a:off x="3108" y="1717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238" name="Text Box 24"/>
            <p:cNvSpPr txBox="1">
              <a:spLocks noChangeArrowheads="1"/>
            </p:cNvSpPr>
            <p:nvPr/>
          </p:nvSpPr>
          <p:spPr bwMode="auto">
            <a:xfrm>
              <a:off x="2752" y="1525"/>
              <a:ext cx="9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400" b="1"/>
                <a:t>Cátodo de acero</a:t>
              </a:r>
              <a:endParaRPr lang="es-ES_tradnl" sz="1400" b="1"/>
            </a:p>
          </p:txBody>
        </p:sp>
        <p:sp>
          <p:nvSpPr>
            <p:cNvPr id="9239" name="Line 25"/>
            <p:cNvSpPr>
              <a:spLocks noChangeShapeType="1"/>
            </p:cNvSpPr>
            <p:nvPr/>
          </p:nvSpPr>
          <p:spPr bwMode="auto">
            <a:xfrm flipH="1">
              <a:off x="2699" y="3441"/>
              <a:ext cx="227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9224" name="Group 26"/>
          <p:cNvGrpSpPr>
            <a:grpSpLocks/>
          </p:cNvGrpSpPr>
          <p:nvPr/>
        </p:nvGrpSpPr>
        <p:grpSpPr bwMode="auto">
          <a:xfrm>
            <a:off x="2124075" y="836613"/>
            <a:ext cx="4392613" cy="792162"/>
            <a:chOff x="1338" y="618"/>
            <a:chExt cx="2767" cy="499"/>
          </a:xfrm>
        </p:grpSpPr>
        <p:sp>
          <p:nvSpPr>
            <p:cNvPr id="9228" name="Rectangle 27"/>
            <p:cNvSpPr>
              <a:spLocks noChangeArrowheads="1"/>
            </p:cNvSpPr>
            <p:nvPr/>
          </p:nvSpPr>
          <p:spPr bwMode="auto">
            <a:xfrm>
              <a:off x="1338" y="618"/>
              <a:ext cx="2767" cy="499"/>
            </a:xfrm>
            <a:prstGeom prst="rect">
              <a:avLst/>
            </a:prstGeom>
            <a:solidFill>
              <a:srgbClr val="F7F9A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aphicFrame>
          <p:nvGraphicFramePr>
            <p:cNvPr id="9220" name="Object 28"/>
            <p:cNvGraphicFramePr>
              <a:graphicFrameLocks noChangeAspect="1"/>
            </p:cNvGraphicFramePr>
            <p:nvPr/>
          </p:nvGraphicFramePr>
          <p:xfrm>
            <a:off x="1429" y="680"/>
            <a:ext cx="2603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91" name="CS ChemDraw Drawing" r:id="rId5" imgW="3934440" imgH="373320" progId="ChemDraw.Document.6.0">
                    <p:embed/>
                  </p:oleObj>
                </mc:Choice>
                <mc:Fallback>
                  <p:oleObj name="CS ChemDraw Drawing" r:id="rId5" imgW="3934440" imgH="373320" progId="ChemDraw.Document.6.0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9" y="680"/>
                          <a:ext cx="2603" cy="2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9" name="Rectangle 29"/>
            <p:cNvSpPr>
              <a:spLocks noChangeArrowheads="1"/>
            </p:cNvSpPr>
            <p:nvPr/>
          </p:nvSpPr>
          <p:spPr bwMode="auto">
            <a:xfrm>
              <a:off x="2018" y="860"/>
              <a:ext cx="75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s-ES_tradnl" sz="1600" b="1"/>
                <a:t>T </a:t>
              </a:r>
              <a:r>
                <a:rPr lang="es-ES_tradnl" sz="1600" b="1">
                  <a:cs typeface="Arial" charset="0"/>
                </a:rPr>
                <a:t>≈</a:t>
              </a:r>
              <a:r>
                <a:rPr lang="es-ES_tradnl" sz="1600" b="1"/>
                <a:t> 1000ºC</a:t>
              </a:r>
            </a:p>
          </p:txBody>
        </p:sp>
      </p:grpSp>
      <p:graphicFrame>
        <p:nvGraphicFramePr>
          <p:cNvPr id="24606" name="Object 30"/>
          <p:cNvGraphicFramePr>
            <a:graphicFrameLocks noChangeAspect="1"/>
          </p:cNvGraphicFramePr>
          <p:nvPr/>
        </p:nvGraphicFramePr>
        <p:xfrm>
          <a:off x="1849438" y="3952875"/>
          <a:ext cx="1931987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name="CS ChemDraw Drawing" r:id="rId7" imgW="1950480" imgH="327600" progId="ChemDraw.Document.6.0">
                  <p:embed/>
                </p:oleObj>
              </mc:Choice>
              <mc:Fallback>
                <p:oleObj name="CS ChemDraw Drawing" r:id="rId7" imgW="1950480" imgH="327600" progId="ChemDraw.Document.6.0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38" y="3952875"/>
                        <a:ext cx="1931987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971550" y="3954463"/>
            <a:ext cx="950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 b="1"/>
              <a:t>Cátodo:</a:t>
            </a:r>
          </a:p>
        </p:txBody>
      </p:sp>
      <p:sp>
        <p:nvSpPr>
          <p:cNvPr id="9226" name="Text Box 32"/>
          <p:cNvSpPr txBox="1">
            <a:spLocks noChangeArrowheads="1"/>
          </p:cNvSpPr>
          <p:nvPr/>
        </p:nvSpPr>
        <p:spPr bwMode="auto">
          <a:xfrm>
            <a:off x="973138" y="4387850"/>
            <a:ext cx="893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 b="1"/>
              <a:t>Ánodo:</a:t>
            </a:r>
          </a:p>
        </p:txBody>
      </p:sp>
      <p:graphicFrame>
        <p:nvGraphicFramePr>
          <p:cNvPr id="9219" name="Object 33"/>
          <p:cNvGraphicFramePr>
            <a:graphicFrameLocks noChangeAspect="1"/>
          </p:cNvGraphicFramePr>
          <p:nvPr/>
        </p:nvGraphicFramePr>
        <p:xfrm>
          <a:off x="1838325" y="4419600"/>
          <a:ext cx="2519363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CS ChemDraw Drawing" r:id="rId9" imgW="2845440" imgH="281880" progId="ChemDraw.Document.6.0">
                  <p:embed/>
                </p:oleObj>
              </mc:Choice>
              <mc:Fallback>
                <p:oleObj name="CS ChemDraw Drawing" r:id="rId9" imgW="2845440" imgH="281880" progId="ChemDraw.Document.6.0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4419600"/>
                        <a:ext cx="2519363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>
                <a:solidFill>
                  <a:schemeClr val="bg1"/>
                </a:solidFill>
              </a:rPr>
              <a:t>Obtención de aluminio. Electrolisis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/>
              <a:t>T20.</a:t>
            </a:r>
            <a:fld id="{54925E40-FD5A-41E6-AB48-7443A6B1FEDA}" type="slidenum">
              <a:rPr lang="es-ES" sz="1400" smtClean="0"/>
              <a:pPr eaLnBrk="1" hangingPunct="1"/>
              <a:t>12</a:t>
            </a:fld>
            <a:endParaRPr lang="es-ES" sz="1400" dirty="0"/>
          </a:p>
        </p:txBody>
      </p:sp>
      <p:grpSp>
        <p:nvGrpSpPr>
          <p:cNvPr id="10245" name="Group 8"/>
          <p:cNvGrpSpPr>
            <a:grpSpLocks/>
          </p:cNvGrpSpPr>
          <p:nvPr/>
        </p:nvGrpSpPr>
        <p:grpSpPr bwMode="auto">
          <a:xfrm>
            <a:off x="2989263" y="2420938"/>
            <a:ext cx="3814762" cy="3959225"/>
            <a:chOff x="3152" y="1706"/>
            <a:chExt cx="2403" cy="2494"/>
          </a:xfrm>
        </p:grpSpPr>
        <p:pic>
          <p:nvPicPr>
            <p:cNvPr id="10252" name="Picture 9" descr="Purificación Cu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1706"/>
              <a:ext cx="1515" cy="2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Text Box 10"/>
            <p:cNvSpPr txBox="1">
              <a:spLocks noChangeArrowheads="1"/>
            </p:cNvSpPr>
            <p:nvPr/>
          </p:nvSpPr>
          <p:spPr bwMode="auto">
            <a:xfrm>
              <a:off x="4513" y="2840"/>
              <a:ext cx="10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600" b="1"/>
                <a:t>CuSO</a:t>
              </a:r>
              <a:r>
                <a:rPr lang="es-ES" sz="1600" b="1" baseline="-25000"/>
                <a:t>4</a:t>
              </a:r>
              <a:r>
                <a:rPr lang="es-ES" sz="1600" b="1"/>
                <a:t> + H</a:t>
              </a:r>
              <a:r>
                <a:rPr lang="es-ES" sz="1600" b="1" baseline="-25000"/>
                <a:t>2</a:t>
              </a:r>
              <a:r>
                <a:rPr lang="es-ES" sz="1600" b="1"/>
                <a:t>SO</a:t>
              </a:r>
              <a:r>
                <a:rPr lang="es-ES" sz="1600" b="1" baseline="-25000"/>
                <a:t>4</a:t>
              </a:r>
              <a:endParaRPr lang="es-ES" sz="1600" b="1"/>
            </a:p>
          </p:txBody>
        </p:sp>
      </p:grpSp>
      <p:grpSp>
        <p:nvGrpSpPr>
          <p:cNvPr id="10246" name="Group 12"/>
          <p:cNvGrpSpPr>
            <a:grpSpLocks/>
          </p:cNvGrpSpPr>
          <p:nvPr/>
        </p:nvGrpSpPr>
        <p:grpSpPr bwMode="auto">
          <a:xfrm>
            <a:off x="2339975" y="836613"/>
            <a:ext cx="3744913" cy="336550"/>
            <a:chOff x="748" y="2084"/>
            <a:chExt cx="2359" cy="212"/>
          </a:xfrm>
        </p:grpSpPr>
        <p:graphicFrame>
          <p:nvGraphicFramePr>
            <p:cNvPr id="10243" name="Object 13"/>
            <p:cNvGraphicFramePr>
              <a:graphicFrameLocks noChangeAspect="1"/>
            </p:cNvGraphicFramePr>
            <p:nvPr/>
          </p:nvGraphicFramePr>
          <p:xfrm>
            <a:off x="1337" y="2096"/>
            <a:ext cx="1770" cy="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8" name="CS ChemDraw Drawing" r:id="rId5" imgW="3174840" imgH="335160" progId="ChemDraw.Document.4.5">
                    <p:embed/>
                  </p:oleObj>
                </mc:Choice>
                <mc:Fallback>
                  <p:oleObj name="CS ChemDraw Drawing" r:id="rId5" imgW="3174840" imgH="335160" progId="ChemDraw.Document.4.5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7" y="2096"/>
                          <a:ext cx="1770" cy="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1" name="Text Box 14"/>
            <p:cNvSpPr txBox="1">
              <a:spLocks noChangeArrowheads="1"/>
            </p:cNvSpPr>
            <p:nvPr/>
          </p:nvSpPr>
          <p:spPr bwMode="auto">
            <a:xfrm>
              <a:off x="748" y="2084"/>
              <a:ext cx="56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600" b="1"/>
                <a:t>Ánodo:</a:t>
              </a:r>
            </a:p>
          </p:txBody>
        </p:sp>
      </p:grpSp>
      <p:grpSp>
        <p:nvGrpSpPr>
          <p:cNvPr id="10247" name="Group 15"/>
          <p:cNvGrpSpPr>
            <a:grpSpLocks/>
          </p:cNvGrpSpPr>
          <p:nvPr/>
        </p:nvGrpSpPr>
        <p:grpSpPr bwMode="auto">
          <a:xfrm>
            <a:off x="2339975" y="1173163"/>
            <a:ext cx="3594100" cy="336550"/>
            <a:chOff x="748" y="2296"/>
            <a:chExt cx="2264" cy="212"/>
          </a:xfrm>
        </p:grpSpPr>
        <p:graphicFrame>
          <p:nvGraphicFramePr>
            <p:cNvPr id="10242" name="Object 16"/>
            <p:cNvGraphicFramePr>
              <a:graphicFrameLocks noChangeAspect="1"/>
            </p:cNvGraphicFramePr>
            <p:nvPr/>
          </p:nvGraphicFramePr>
          <p:xfrm>
            <a:off x="1431" y="2308"/>
            <a:ext cx="1581" cy="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9" name="CS ChemDraw Drawing" r:id="rId7" imgW="2837160" imgH="335160" progId="ChemDraw.Document.4.5">
                    <p:embed/>
                  </p:oleObj>
                </mc:Choice>
                <mc:Fallback>
                  <p:oleObj name="CS ChemDraw Drawing" r:id="rId7" imgW="2837160" imgH="335160" progId="ChemDraw.Document.4.5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1" y="2308"/>
                          <a:ext cx="1581" cy="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0" name="Text Box 17"/>
            <p:cNvSpPr txBox="1">
              <a:spLocks noChangeArrowheads="1"/>
            </p:cNvSpPr>
            <p:nvPr/>
          </p:nvSpPr>
          <p:spPr bwMode="auto">
            <a:xfrm>
              <a:off x="748" y="2296"/>
              <a:ext cx="59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600" b="1"/>
                <a:t>Cátodo:</a:t>
              </a:r>
            </a:p>
          </p:txBody>
        </p:sp>
      </p:grpSp>
      <p:sp>
        <p:nvSpPr>
          <p:cNvPr id="10248" name="Text Box 18"/>
          <p:cNvSpPr txBox="1">
            <a:spLocks noChangeArrowheads="1"/>
          </p:cNvSpPr>
          <p:nvPr/>
        </p:nvSpPr>
        <p:spPr bwMode="auto">
          <a:xfrm>
            <a:off x="2336800" y="1649413"/>
            <a:ext cx="2882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 b="1"/>
              <a:t>Barros anódicos: Pt, Ag, Au</a:t>
            </a: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>
                <a:solidFill>
                  <a:schemeClr val="bg1"/>
                </a:solidFill>
              </a:rPr>
              <a:t>Purificación de cobre impuro (blister). Electrolisis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/>
              <a:t>T20.</a:t>
            </a:r>
            <a:fld id="{8ECAC265-0A3A-495A-A647-FE40EA8FA3E7}" type="slidenum">
              <a:rPr lang="es-ES" sz="1400" smtClean="0"/>
              <a:pPr eaLnBrk="1" hangingPunct="1"/>
              <a:t>13</a:t>
            </a:fld>
            <a:endParaRPr lang="es-ES" sz="1400" dirty="0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0" y="-26988"/>
            <a:ext cx="9144000" cy="549276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"/>
              </a:spcBef>
              <a:spcAft>
                <a:spcPct val="5000"/>
              </a:spcAft>
            </a:pPr>
            <a:r>
              <a:rPr lang="es-ES">
                <a:solidFill>
                  <a:schemeClr val="bg1"/>
                </a:solidFill>
              </a:rPr>
              <a:t>Resumen: Obtención de metales</a:t>
            </a:r>
          </a:p>
        </p:txBody>
      </p:sp>
      <p:pic>
        <p:nvPicPr>
          <p:cNvPr id="20484" name="Picture 5" descr="Obtención elemento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/>
              <a:t>T20.</a:t>
            </a:r>
            <a:fld id="{E13E97FE-C337-4411-B021-8CA18F11D162}" type="slidenum">
              <a:rPr lang="es-ES" sz="1400" smtClean="0"/>
              <a:pPr eaLnBrk="1" hangingPunct="1"/>
              <a:t>14</a:t>
            </a:fld>
            <a:endParaRPr lang="es-ES" sz="1400" dirty="0"/>
          </a:p>
        </p:txBody>
      </p:sp>
      <p:grpSp>
        <p:nvGrpSpPr>
          <p:cNvPr id="21507" name="Group 2"/>
          <p:cNvGrpSpPr>
            <a:grpSpLocks/>
          </p:cNvGrpSpPr>
          <p:nvPr/>
        </p:nvGrpSpPr>
        <p:grpSpPr bwMode="auto">
          <a:xfrm>
            <a:off x="755650" y="4214813"/>
            <a:ext cx="7561263" cy="2598737"/>
            <a:chOff x="476" y="2428"/>
            <a:chExt cx="4763" cy="1637"/>
          </a:xfrm>
        </p:grpSpPr>
        <p:sp>
          <p:nvSpPr>
            <p:cNvPr id="21518" name="Rectangle 3"/>
            <p:cNvSpPr>
              <a:spLocks noChangeArrowheads="1"/>
            </p:cNvSpPr>
            <p:nvPr/>
          </p:nvSpPr>
          <p:spPr bwMode="auto">
            <a:xfrm>
              <a:off x="476" y="2432"/>
              <a:ext cx="4763" cy="1633"/>
            </a:xfrm>
            <a:prstGeom prst="rect">
              <a:avLst/>
            </a:prstGeom>
            <a:solidFill>
              <a:srgbClr val="D4FEC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19" name="Text Box 4"/>
            <p:cNvSpPr txBox="1">
              <a:spLocks noChangeArrowheads="1"/>
            </p:cNvSpPr>
            <p:nvPr/>
          </p:nvSpPr>
          <p:spPr bwMode="auto">
            <a:xfrm>
              <a:off x="1338" y="2428"/>
              <a:ext cx="27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1800" b="1">
                  <a:solidFill>
                    <a:schemeClr val="accent2"/>
                  </a:solidFill>
                  <a:ea typeface="ＭＳ Ｐゴシック" pitchFamily="8" charset="-128"/>
                </a:rPr>
                <a:t>Destilaci</a:t>
              </a:r>
              <a:r>
                <a:rPr lang="es-ES_tradnl" altLang="ja-JP" sz="1800" b="1">
                  <a:solidFill>
                    <a:schemeClr val="accent2"/>
                  </a:solidFill>
                  <a:ea typeface="ＭＳ Ｐゴシック" pitchFamily="8" charset="-128"/>
                </a:rPr>
                <a:t>ón fraccionada del aire líquido</a:t>
              </a:r>
              <a:endParaRPr lang="es-ES_tradnl" sz="1800" b="1">
                <a:ea typeface="ＭＳ Ｐゴシック" pitchFamily="8" charset="-128"/>
              </a:endParaRPr>
            </a:p>
          </p:txBody>
        </p:sp>
        <p:sp>
          <p:nvSpPr>
            <p:cNvPr id="21520" name="Text Box 5"/>
            <p:cNvSpPr txBox="1">
              <a:spLocks noChangeArrowheads="1"/>
            </p:cNvSpPr>
            <p:nvPr/>
          </p:nvSpPr>
          <p:spPr bwMode="auto">
            <a:xfrm>
              <a:off x="561" y="2840"/>
              <a:ext cx="11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1800" b="1">
                  <a:ea typeface="ＭＳ Ｐゴシック" pitchFamily="8" charset="-128"/>
                </a:rPr>
                <a:t>Fracci</a:t>
              </a:r>
              <a:r>
                <a:rPr lang="es-ES_tradnl" altLang="ja-JP" sz="1800" b="1">
                  <a:ea typeface="ＭＳ Ｐゴシック" pitchFamily="8" charset="-128"/>
                </a:rPr>
                <a:t>ón ligera</a:t>
              </a:r>
              <a:endParaRPr lang="es-ES_tradnl" sz="1800" b="1">
                <a:ea typeface="ＭＳ Ｐゴシック" pitchFamily="8" charset="-128"/>
              </a:endParaRPr>
            </a:p>
          </p:txBody>
        </p:sp>
        <p:sp>
          <p:nvSpPr>
            <p:cNvPr id="21521" name="Text Box 6"/>
            <p:cNvSpPr txBox="1">
              <a:spLocks noChangeArrowheads="1"/>
            </p:cNvSpPr>
            <p:nvPr/>
          </p:nvSpPr>
          <p:spPr bwMode="auto">
            <a:xfrm>
              <a:off x="1728" y="2640"/>
              <a:ext cx="799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1600" b="1">
                  <a:ea typeface="ＭＳ Ｐゴシック" pitchFamily="8" charset="-128"/>
                </a:rPr>
                <a:t>N</a:t>
              </a:r>
              <a:r>
                <a:rPr lang="es-ES_tradnl" sz="1600" b="1" baseline="-25000">
                  <a:ea typeface="ＭＳ Ｐゴシック" pitchFamily="8" charset="-128"/>
                </a:rPr>
                <a:t>2</a:t>
              </a:r>
              <a:endParaRPr lang="es-ES_tradnl" sz="1600" b="1">
                <a:ea typeface="ＭＳ Ｐゴシック" pitchFamily="8" charset="-128"/>
              </a:endParaRPr>
            </a:p>
            <a:p>
              <a:r>
                <a:rPr lang="es-ES_tradnl" sz="1600" b="1">
                  <a:ea typeface="ＭＳ Ｐゴシック" pitchFamily="8" charset="-128"/>
                </a:rPr>
                <a:t>Ne (</a:t>
              </a:r>
              <a:r>
                <a:rPr lang="es-ES_tradnl" sz="1600" b="1">
                  <a:ea typeface="华文黑体" pitchFamily="8" charset="-122"/>
                </a:rPr>
                <a:t> 2%)</a:t>
              </a:r>
              <a:endParaRPr lang="es-ES_tradnl" sz="1600" b="1">
                <a:ea typeface="ＭＳ Ｐゴシック" pitchFamily="8" charset="-128"/>
              </a:endParaRPr>
            </a:p>
            <a:p>
              <a:r>
                <a:rPr lang="es-ES_tradnl" sz="1600" b="1">
                  <a:ea typeface="ＭＳ Ｐゴシック" pitchFamily="8" charset="-128"/>
                </a:rPr>
                <a:t>He ( 0,75%)</a:t>
              </a:r>
            </a:p>
            <a:p>
              <a:r>
                <a:rPr lang="es-ES_tradnl" sz="1600" b="1">
                  <a:ea typeface="ＭＳ Ｐゴシック" pitchFamily="8" charset="-128"/>
                </a:rPr>
                <a:t>H</a:t>
              </a:r>
              <a:r>
                <a:rPr lang="es-ES_tradnl" sz="1600" b="1" baseline="-25000">
                  <a:ea typeface="ＭＳ Ｐゴシック" pitchFamily="8" charset="-128"/>
                </a:rPr>
                <a:t>2</a:t>
              </a:r>
              <a:endParaRPr lang="es-ES_tradnl" sz="1600" b="1">
                <a:ea typeface="ＭＳ Ｐゴシック" pitchFamily="8" charset="-128"/>
              </a:endParaRPr>
            </a:p>
          </p:txBody>
        </p:sp>
        <p:sp>
          <p:nvSpPr>
            <p:cNvPr id="21522" name="Text Box 7"/>
            <p:cNvSpPr txBox="1">
              <a:spLocks noChangeArrowheads="1"/>
            </p:cNvSpPr>
            <p:nvPr/>
          </p:nvSpPr>
          <p:spPr bwMode="auto">
            <a:xfrm>
              <a:off x="2736" y="2832"/>
              <a:ext cx="13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1800" b="1">
                  <a:ea typeface="ＭＳ Ｐゴシック" pitchFamily="8" charset="-128"/>
                </a:rPr>
                <a:t>Enfriamiento (-N</a:t>
              </a:r>
              <a:r>
                <a:rPr lang="es-ES_tradnl" sz="1800" b="1" baseline="-25000">
                  <a:ea typeface="ＭＳ Ｐゴシック" pitchFamily="8" charset="-128"/>
                </a:rPr>
                <a:t>2</a:t>
              </a:r>
              <a:r>
                <a:rPr lang="es-ES_tradnl" sz="1800" b="1">
                  <a:ea typeface="ＭＳ Ｐゴシック" pitchFamily="8" charset="-128"/>
                </a:rPr>
                <a:t>) </a:t>
              </a:r>
            </a:p>
          </p:txBody>
        </p:sp>
        <p:sp>
          <p:nvSpPr>
            <p:cNvPr id="21523" name="Text Box 8"/>
            <p:cNvSpPr txBox="1">
              <a:spLocks noChangeArrowheads="1"/>
            </p:cNvSpPr>
            <p:nvPr/>
          </p:nvSpPr>
          <p:spPr bwMode="auto">
            <a:xfrm>
              <a:off x="4128" y="2736"/>
              <a:ext cx="31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1600" b="1">
                  <a:ea typeface="ＭＳ Ｐゴシック" pitchFamily="8" charset="-128"/>
                </a:rPr>
                <a:t>Ne </a:t>
              </a:r>
            </a:p>
            <a:p>
              <a:r>
                <a:rPr lang="es-ES_tradnl" sz="1600" b="1">
                  <a:ea typeface="ＭＳ Ｐゴシック" pitchFamily="8" charset="-128"/>
                </a:rPr>
                <a:t>He</a:t>
              </a:r>
            </a:p>
          </p:txBody>
        </p:sp>
        <p:sp>
          <p:nvSpPr>
            <p:cNvPr id="21524" name="Text Box 9"/>
            <p:cNvSpPr txBox="1">
              <a:spLocks noChangeArrowheads="1"/>
            </p:cNvSpPr>
            <p:nvPr/>
          </p:nvSpPr>
          <p:spPr bwMode="auto">
            <a:xfrm>
              <a:off x="567" y="3489"/>
              <a:ext cx="1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1800" b="1">
                  <a:ea typeface="ＭＳ Ｐゴシック" pitchFamily="8" charset="-128"/>
                </a:rPr>
                <a:t>Fracci</a:t>
              </a:r>
              <a:r>
                <a:rPr lang="es-ES_tradnl" altLang="ja-JP" sz="1800" b="1">
                  <a:ea typeface="ＭＳ Ｐゴシック" pitchFamily="8" charset="-128"/>
                </a:rPr>
                <a:t>ón pesada</a:t>
              </a:r>
              <a:endParaRPr lang="es-ES_tradnl" sz="1800" b="1">
                <a:ea typeface="ＭＳ Ｐゴシック" pitchFamily="8" charset="-128"/>
              </a:endParaRPr>
            </a:p>
          </p:txBody>
        </p:sp>
        <p:sp>
          <p:nvSpPr>
            <p:cNvPr id="21525" name="Text Box 10"/>
            <p:cNvSpPr txBox="1">
              <a:spLocks noChangeArrowheads="1"/>
            </p:cNvSpPr>
            <p:nvPr/>
          </p:nvSpPr>
          <p:spPr bwMode="auto">
            <a:xfrm>
              <a:off x="2007" y="3359"/>
              <a:ext cx="273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1600" b="1">
                  <a:ea typeface="ＭＳ Ｐゴシック" pitchFamily="8" charset="-128"/>
                </a:rPr>
                <a:t>O</a:t>
              </a:r>
              <a:r>
                <a:rPr lang="es-ES_tradnl" sz="1600" b="1" baseline="-25000">
                  <a:ea typeface="ＭＳ Ｐゴシック" pitchFamily="8" charset="-128"/>
                </a:rPr>
                <a:t>2</a:t>
              </a:r>
              <a:endParaRPr lang="es-ES_tradnl" sz="1600" b="1">
                <a:ea typeface="ＭＳ Ｐゴシック" pitchFamily="8" charset="-128"/>
              </a:endParaRPr>
            </a:p>
            <a:p>
              <a:r>
                <a:rPr lang="es-ES_tradnl" sz="1600" b="1">
                  <a:ea typeface="ＭＳ Ｐゴシック" pitchFamily="8" charset="-128"/>
                </a:rPr>
                <a:t>Ar</a:t>
              </a:r>
            </a:p>
            <a:p>
              <a:r>
                <a:rPr lang="es-ES_tradnl" sz="1600" b="1">
                  <a:ea typeface="ＭＳ Ｐゴシック" pitchFamily="8" charset="-128"/>
                </a:rPr>
                <a:t>Kr</a:t>
              </a:r>
            </a:p>
            <a:p>
              <a:r>
                <a:rPr lang="es-ES_tradnl" sz="1600" b="1">
                  <a:ea typeface="ＭＳ Ｐゴシック" pitchFamily="8" charset="-128"/>
                </a:rPr>
                <a:t>Xe</a:t>
              </a:r>
              <a:endParaRPr lang="es-ES_tradnl" b="1">
                <a:ea typeface="ＭＳ Ｐゴシック" pitchFamily="8" charset="-128"/>
              </a:endParaRPr>
            </a:p>
          </p:txBody>
        </p:sp>
        <p:sp>
          <p:nvSpPr>
            <p:cNvPr id="21526" name="Text Box 11"/>
            <p:cNvSpPr txBox="1">
              <a:spLocks noChangeArrowheads="1"/>
            </p:cNvSpPr>
            <p:nvPr/>
          </p:nvSpPr>
          <p:spPr bwMode="auto">
            <a:xfrm>
              <a:off x="2535" y="3405"/>
              <a:ext cx="3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b="1">
                  <a:ea typeface="ＭＳ Ｐゴシック" pitchFamily="8" charset="-128"/>
                </a:rPr>
                <a:t>- </a:t>
              </a:r>
              <a:r>
                <a:rPr lang="es-ES_tradnl" sz="1600" b="1">
                  <a:ea typeface="ＭＳ Ｐゴシック" pitchFamily="8" charset="-128"/>
                </a:rPr>
                <a:t>O</a:t>
              </a:r>
              <a:r>
                <a:rPr lang="es-ES_tradnl" sz="1600" b="1" baseline="-25000">
                  <a:ea typeface="ＭＳ Ｐゴシック" pitchFamily="8" charset="-128"/>
                </a:rPr>
                <a:t>2</a:t>
              </a:r>
              <a:endParaRPr lang="es-ES_tradnl" b="1">
                <a:ea typeface="ＭＳ Ｐゴシック" pitchFamily="8" charset="-128"/>
              </a:endParaRPr>
            </a:p>
          </p:txBody>
        </p:sp>
        <p:sp>
          <p:nvSpPr>
            <p:cNvPr id="21527" name="Text Box 12"/>
            <p:cNvSpPr txBox="1">
              <a:spLocks noChangeArrowheads="1"/>
            </p:cNvSpPr>
            <p:nvPr/>
          </p:nvSpPr>
          <p:spPr bwMode="auto">
            <a:xfrm>
              <a:off x="3111" y="3393"/>
              <a:ext cx="273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1600" b="1">
                  <a:ea typeface="ＭＳ Ｐゴシック" pitchFamily="8" charset="-128"/>
                </a:rPr>
                <a:t>Ar</a:t>
              </a:r>
            </a:p>
            <a:p>
              <a:r>
                <a:rPr lang="es-ES_tradnl" sz="1600" b="1">
                  <a:ea typeface="ＭＳ Ｐゴシック" pitchFamily="8" charset="-128"/>
                </a:rPr>
                <a:t>Kr</a:t>
              </a:r>
            </a:p>
            <a:p>
              <a:r>
                <a:rPr lang="es-ES_tradnl" sz="1600" b="1">
                  <a:ea typeface="ＭＳ Ｐゴシック" pitchFamily="8" charset="-128"/>
                </a:rPr>
                <a:t>Xe</a:t>
              </a:r>
            </a:p>
          </p:txBody>
        </p:sp>
        <p:sp>
          <p:nvSpPr>
            <p:cNvPr id="21528" name="Text Box 13"/>
            <p:cNvSpPr txBox="1">
              <a:spLocks noChangeArrowheads="1"/>
            </p:cNvSpPr>
            <p:nvPr/>
          </p:nvSpPr>
          <p:spPr bwMode="auto">
            <a:xfrm>
              <a:off x="3735" y="3249"/>
              <a:ext cx="25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1600" b="1">
                  <a:ea typeface="ＭＳ Ｐゴシック" pitchFamily="8" charset="-128"/>
                </a:rPr>
                <a:t>Ar</a:t>
              </a:r>
            </a:p>
            <a:p>
              <a:r>
                <a:rPr lang="es-ES_tradnl" sz="1600" b="1">
                  <a:ea typeface="ＭＳ Ｐゴシック" pitchFamily="8" charset="-128"/>
                </a:rPr>
                <a:t>Kr</a:t>
              </a:r>
            </a:p>
          </p:txBody>
        </p:sp>
        <p:sp>
          <p:nvSpPr>
            <p:cNvPr id="21529" name="Text Box 14"/>
            <p:cNvSpPr txBox="1">
              <a:spLocks noChangeArrowheads="1"/>
            </p:cNvSpPr>
            <p:nvPr/>
          </p:nvSpPr>
          <p:spPr bwMode="auto">
            <a:xfrm>
              <a:off x="3735" y="3821"/>
              <a:ext cx="27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1600" b="1">
                  <a:ea typeface="ＭＳ Ｐゴシック" pitchFamily="8" charset="-128"/>
                </a:rPr>
                <a:t>Xe</a:t>
              </a:r>
              <a:endParaRPr lang="es-ES_tradnl" b="1">
                <a:ea typeface="ＭＳ Ｐゴシック" pitchFamily="8" charset="-128"/>
              </a:endParaRPr>
            </a:p>
          </p:txBody>
        </p:sp>
        <p:sp>
          <p:nvSpPr>
            <p:cNvPr id="21530" name="Line 15"/>
            <p:cNvSpPr>
              <a:spLocks noChangeShapeType="1"/>
            </p:cNvSpPr>
            <p:nvPr/>
          </p:nvSpPr>
          <p:spPr bwMode="auto">
            <a:xfrm>
              <a:off x="3399" y="3681"/>
              <a:ext cx="19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31" name="Line 16"/>
            <p:cNvSpPr>
              <a:spLocks noChangeShapeType="1"/>
            </p:cNvSpPr>
            <p:nvPr/>
          </p:nvSpPr>
          <p:spPr bwMode="auto">
            <a:xfrm flipV="1">
              <a:off x="3591" y="3489"/>
              <a:ext cx="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32" name="Line 17"/>
            <p:cNvSpPr>
              <a:spLocks noChangeShapeType="1"/>
            </p:cNvSpPr>
            <p:nvPr/>
          </p:nvSpPr>
          <p:spPr bwMode="auto">
            <a:xfrm>
              <a:off x="3591" y="3681"/>
              <a:ext cx="1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33" name="Line 18"/>
            <p:cNvSpPr>
              <a:spLocks noChangeShapeType="1"/>
            </p:cNvSpPr>
            <p:nvPr/>
          </p:nvSpPr>
          <p:spPr bwMode="auto">
            <a:xfrm>
              <a:off x="3591" y="3489"/>
              <a:ext cx="14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34" name="Line 19"/>
            <p:cNvSpPr>
              <a:spLocks noChangeShapeType="1"/>
            </p:cNvSpPr>
            <p:nvPr/>
          </p:nvSpPr>
          <p:spPr bwMode="auto">
            <a:xfrm>
              <a:off x="3591" y="3921"/>
              <a:ext cx="14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35" name="Line 20"/>
            <p:cNvSpPr>
              <a:spLocks noChangeShapeType="1"/>
            </p:cNvSpPr>
            <p:nvPr/>
          </p:nvSpPr>
          <p:spPr bwMode="auto">
            <a:xfrm>
              <a:off x="4023" y="3441"/>
              <a:ext cx="19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36" name="Line 21"/>
            <p:cNvSpPr>
              <a:spLocks noChangeShapeType="1"/>
            </p:cNvSpPr>
            <p:nvPr/>
          </p:nvSpPr>
          <p:spPr bwMode="auto">
            <a:xfrm flipV="1">
              <a:off x="4215" y="3249"/>
              <a:ext cx="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37" name="Line 22"/>
            <p:cNvSpPr>
              <a:spLocks noChangeShapeType="1"/>
            </p:cNvSpPr>
            <p:nvPr/>
          </p:nvSpPr>
          <p:spPr bwMode="auto">
            <a:xfrm>
              <a:off x="4215" y="3441"/>
              <a:ext cx="1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38" name="Line 23"/>
            <p:cNvSpPr>
              <a:spLocks noChangeShapeType="1"/>
            </p:cNvSpPr>
            <p:nvPr/>
          </p:nvSpPr>
          <p:spPr bwMode="auto">
            <a:xfrm>
              <a:off x="4215" y="3249"/>
              <a:ext cx="14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39" name="Line 24"/>
            <p:cNvSpPr>
              <a:spLocks noChangeShapeType="1"/>
            </p:cNvSpPr>
            <p:nvPr/>
          </p:nvSpPr>
          <p:spPr bwMode="auto">
            <a:xfrm>
              <a:off x="4215" y="3681"/>
              <a:ext cx="14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40" name="Text Box 25"/>
            <p:cNvSpPr txBox="1">
              <a:spLocks noChangeArrowheads="1"/>
            </p:cNvSpPr>
            <p:nvPr/>
          </p:nvSpPr>
          <p:spPr bwMode="auto">
            <a:xfrm>
              <a:off x="4397" y="3203"/>
              <a:ext cx="2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1600" b="1">
                  <a:ea typeface="ＭＳ Ｐゴシック" pitchFamily="8" charset="-128"/>
                </a:rPr>
                <a:t>Ar</a:t>
              </a:r>
            </a:p>
          </p:txBody>
        </p:sp>
        <p:sp>
          <p:nvSpPr>
            <p:cNvPr id="21541" name="Text Box 26"/>
            <p:cNvSpPr txBox="1">
              <a:spLocks noChangeArrowheads="1"/>
            </p:cNvSpPr>
            <p:nvPr/>
          </p:nvSpPr>
          <p:spPr bwMode="auto">
            <a:xfrm>
              <a:off x="4407" y="3537"/>
              <a:ext cx="2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1600" b="1">
                  <a:ea typeface="ＭＳ Ｐゴシック" pitchFamily="8" charset="-128"/>
                </a:rPr>
                <a:t>Kr</a:t>
              </a:r>
              <a:endParaRPr lang="es-ES_tradnl" b="1">
                <a:ea typeface="ＭＳ Ｐゴシック" pitchFamily="8" charset="-128"/>
              </a:endParaRPr>
            </a:p>
          </p:txBody>
        </p:sp>
        <p:sp>
          <p:nvSpPr>
            <p:cNvPr id="21542" name="Line 27"/>
            <p:cNvSpPr>
              <a:spLocks noChangeShapeType="1"/>
            </p:cNvSpPr>
            <p:nvPr/>
          </p:nvSpPr>
          <p:spPr bwMode="auto">
            <a:xfrm>
              <a:off x="4416" y="2928"/>
              <a:ext cx="19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43" name="Line 28"/>
            <p:cNvSpPr>
              <a:spLocks noChangeShapeType="1"/>
            </p:cNvSpPr>
            <p:nvPr/>
          </p:nvSpPr>
          <p:spPr bwMode="auto">
            <a:xfrm flipV="1">
              <a:off x="4608" y="2784"/>
              <a:ext cx="1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44" name="Line 29"/>
            <p:cNvSpPr>
              <a:spLocks noChangeShapeType="1"/>
            </p:cNvSpPr>
            <p:nvPr/>
          </p:nvSpPr>
          <p:spPr bwMode="auto">
            <a:xfrm>
              <a:off x="4608" y="2928"/>
              <a:ext cx="1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45" name="Line 30"/>
            <p:cNvSpPr>
              <a:spLocks noChangeShapeType="1"/>
            </p:cNvSpPr>
            <p:nvPr/>
          </p:nvSpPr>
          <p:spPr bwMode="auto">
            <a:xfrm>
              <a:off x="4608" y="2784"/>
              <a:ext cx="14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46" name="Line 31"/>
            <p:cNvSpPr>
              <a:spLocks noChangeShapeType="1"/>
            </p:cNvSpPr>
            <p:nvPr/>
          </p:nvSpPr>
          <p:spPr bwMode="auto">
            <a:xfrm>
              <a:off x="4608" y="3072"/>
              <a:ext cx="14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47" name="Text Box 32"/>
            <p:cNvSpPr txBox="1">
              <a:spLocks noChangeArrowheads="1"/>
            </p:cNvSpPr>
            <p:nvPr/>
          </p:nvSpPr>
          <p:spPr bwMode="auto">
            <a:xfrm>
              <a:off x="4752" y="2976"/>
              <a:ext cx="2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1600" b="1">
                  <a:ea typeface="ＭＳ Ｐゴシック" pitchFamily="8" charset="-128"/>
                </a:rPr>
                <a:t>Ne</a:t>
              </a:r>
              <a:endParaRPr lang="es-ES_tradnl" b="1">
                <a:ea typeface="ＭＳ Ｐゴシック" pitchFamily="8" charset="-128"/>
              </a:endParaRPr>
            </a:p>
          </p:txBody>
        </p:sp>
        <p:sp>
          <p:nvSpPr>
            <p:cNvPr id="21548" name="Text Box 33"/>
            <p:cNvSpPr txBox="1">
              <a:spLocks noChangeArrowheads="1"/>
            </p:cNvSpPr>
            <p:nvPr/>
          </p:nvSpPr>
          <p:spPr bwMode="auto">
            <a:xfrm>
              <a:off x="4752" y="2688"/>
              <a:ext cx="2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1600" b="1">
                  <a:ea typeface="ＭＳ Ｐゴシック" pitchFamily="8" charset="-128"/>
                </a:rPr>
                <a:t>He</a:t>
              </a:r>
            </a:p>
          </p:txBody>
        </p:sp>
        <p:sp>
          <p:nvSpPr>
            <p:cNvPr id="21549" name="Line 34"/>
            <p:cNvSpPr>
              <a:spLocks noChangeShapeType="1"/>
            </p:cNvSpPr>
            <p:nvPr/>
          </p:nvSpPr>
          <p:spPr bwMode="auto">
            <a:xfrm>
              <a:off x="2487" y="3681"/>
              <a:ext cx="4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1508" name="_s1030"/>
          <p:cNvSpPr>
            <a:spLocks noChangeArrowheads="1"/>
          </p:cNvSpPr>
          <p:nvPr/>
        </p:nvSpPr>
        <p:spPr bwMode="auto">
          <a:xfrm>
            <a:off x="1549400" y="692150"/>
            <a:ext cx="5975350" cy="433388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86289" tIns="93142" rIns="186289" bIns="93142" anchor="ctr"/>
          <a:lstStyle/>
          <a:p>
            <a:pPr algn="ctr"/>
            <a:r>
              <a:rPr lang="es-ES" sz="1800" b="1">
                <a:solidFill>
                  <a:schemeClr val="bg1"/>
                </a:solidFill>
              </a:rPr>
              <a:t>Obtención de gases nobles, oxígeno y nitrógeno</a:t>
            </a:r>
          </a:p>
        </p:txBody>
      </p:sp>
      <p:grpSp>
        <p:nvGrpSpPr>
          <p:cNvPr id="21509" name="Group 36"/>
          <p:cNvGrpSpPr>
            <a:grpSpLocks/>
          </p:cNvGrpSpPr>
          <p:nvPr/>
        </p:nvGrpSpPr>
        <p:grpSpPr bwMode="auto">
          <a:xfrm>
            <a:off x="2124075" y="1196975"/>
            <a:ext cx="4868863" cy="2879725"/>
            <a:chOff x="1247" y="527"/>
            <a:chExt cx="3067" cy="1814"/>
          </a:xfrm>
        </p:grpSpPr>
        <p:sp>
          <p:nvSpPr>
            <p:cNvPr id="21511" name="Rectangle 37"/>
            <p:cNvSpPr>
              <a:spLocks noChangeArrowheads="1"/>
            </p:cNvSpPr>
            <p:nvPr/>
          </p:nvSpPr>
          <p:spPr bwMode="auto">
            <a:xfrm>
              <a:off x="1247" y="527"/>
              <a:ext cx="2994" cy="1814"/>
            </a:xfrm>
            <a:prstGeom prst="rect">
              <a:avLst/>
            </a:prstGeom>
            <a:solidFill>
              <a:srgbClr val="FAFBC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12" name="Text Box 38"/>
            <p:cNvSpPr txBox="1">
              <a:spLocks noChangeArrowheads="1"/>
            </p:cNvSpPr>
            <p:nvPr/>
          </p:nvSpPr>
          <p:spPr bwMode="auto">
            <a:xfrm>
              <a:off x="1338" y="743"/>
              <a:ext cx="2976" cy="1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1600" b="1">
                  <a:ea typeface="ＭＳ Ｐゴシック" pitchFamily="8" charset="-128"/>
                </a:rPr>
                <a:t>          % volumen	         Pto ebullici</a:t>
              </a:r>
              <a:r>
                <a:rPr lang="es-ES_tradnl" altLang="ja-JP" sz="1600" b="1">
                  <a:ea typeface="ＭＳ Ｐゴシック" pitchFamily="8" charset="-128"/>
                </a:rPr>
                <a:t>ón (ºC)</a:t>
              </a:r>
            </a:p>
            <a:p>
              <a:r>
                <a:rPr lang="es-ES_tradnl" sz="1600" b="1">
                  <a:ea typeface="ＭＳ Ｐゴシック" pitchFamily="8" charset="-128"/>
                </a:rPr>
                <a:t>N</a:t>
              </a:r>
              <a:r>
                <a:rPr lang="es-ES_tradnl" sz="1600" b="1" baseline="-25000">
                  <a:ea typeface="ＭＳ Ｐゴシック" pitchFamily="8" charset="-128"/>
                </a:rPr>
                <a:t>2</a:t>
              </a:r>
              <a:r>
                <a:rPr lang="es-ES_tradnl" sz="1600" b="1">
                  <a:ea typeface="ＭＳ Ｐゴシック" pitchFamily="8" charset="-128"/>
                </a:rPr>
                <a:t>	78,08		-195,8</a:t>
              </a:r>
            </a:p>
            <a:p>
              <a:r>
                <a:rPr lang="es-ES_tradnl" sz="1600" b="1">
                  <a:ea typeface="ＭＳ Ｐゴシック" pitchFamily="8" charset="-128"/>
                </a:rPr>
                <a:t>O</a:t>
              </a:r>
              <a:r>
                <a:rPr lang="es-ES_tradnl" sz="1600" b="1" baseline="-25000">
                  <a:ea typeface="ＭＳ Ｐゴシック" pitchFamily="8" charset="-128"/>
                </a:rPr>
                <a:t>2</a:t>
              </a:r>
              <a:r>
                <a:rPr lang="es-ES_tradnl" sz="1600" b="1">
                  <a:ea typeface="ＭＳ Ｐゴシック" pitchFamily="8" charset="-128"/>
                </a:rPr>
                <a:t>	20,95		-183,1</a:t>
              </a:r>
            </a:p>
            <a:p>
              <a:r>
                <a:rPr lang="es-ES_tradnl" sz="1600" b="1">
                  <a:ea typeface="ＭＳ Ｐゴシック" pitchFamily="8" charset="-128"/>
                </a:rPr>
                <a:t>Ar	0,934		-186,0</a:t>
              </a:r>
            </a:p>
            <a:p>
              <a:r>
                <a:rPr lang="es-ES_tradnl" sz="1600" b="1">
                  <a:ea typeface="ＭＳ Ｐゴシック" pitchFamily="8" charset="-128"/>
                </a:rPr>
                <a:t>CO</a:t>
              </a:r>
              <a:r>
                <a:rPr lang="es-ES_tradnl" sz="1600" b="1" baseline="-25000">
                  <a:ea typeface="ＭＳ Ｐゴシック" pitchFamily="8" charset="-128"/>
                </a:rPr>
                <a:t>2	</a:t>
              </a:r>
              <a:r>
                <a:rPr lang="es-ES_tradnl" sz="1600" b="1">
                  <a:ea typeface="ＭＳ Ｐゴシック" pitchFamily="8" charset="-128"/>
                </a:rPr>
                <a:t>0,025-0,050	-78,4 (sublima)</a:t>
              </a:r>
            </a:p>
            <a:p>
              <a:r>
                <a:rPr lang="es-ES_tradnl" sz="1600" b="1">
                  <a:ea typeface="ＭＳ Ｐゴシック" pitchFamily="8" charset="-128"/>
                </a:rPr>
                <a:t>Ne	0,0015		-246,0</a:t>
              </a:r>
            </a:p>
            <a:p>
              <a:r>
                <a:rPr lang="es-ES_tradnl" sz="1600" b="1">
                  <a:ea typeface="ＭＳ Ｐゴシック" pitchFamily="8" charset="-128"/>
                </a:rPr>
                <a:t>H</a:t>
              </a:r>
              <a:r>
                <a:rPr lang="es-ES_tradnl" sz="1600" b="1" baseline="-25000">
                  <a:ea typeface="ＭＳ Ｐゴシック" pitchFamily="8" charset="-128"/>
                </a:rPr>
                <a:t>2</a:t>
              </a:r>
              <a:r>
                <a:rPr lang="es-ES_tradnl" sz="1600" b="1">
                  <a:ea typeface="ＭＳ Ｐゴシック" pitchFamily="8" charset="-128"/>
                </a:rPr>
                <a:t>	0,0010		-253,0</a:t>
              </a:r>
            </a:p>
            <a:p>
              <a:r>
                <a:rPr lang="es-ES_tradnl" sz="1600" b="1">
                  <a:ea typeface="ＭＳ Ｐゴシック" pitchFamily="8" charset="-128"/>
                </a:rPr>
                <a:t>He	0,00052		-269,0</a:t>
              </a:r>
            </a:p>
            <a:p>
              <a:r>
                <a:rPr lang="es-ES_tradnl" sz="1600" b="1">
                  <a:ea typeface="ＭＳ Ｐゴシック" pitchFamily="8" charset="-128"/>
                </a:rPr>
                <a:t>Kr	0,00011		-153,6</a:t>
              </a:r>
            </a:p>
            <a:p>
              <a:r>
                <a:rPr lang="es-ES_tradnl" sz="1600" b="1">
                  <a:ea typeface="ＭＳ Ｐゴシック" pitchFamily="8" charset="-128"/>
                </a:rPr>
                <a:t>Xe	0,000009		-108,1	</a:t>
              </a:r>
            </a:p>
          </p:txBody>
        </p:sp>
        <p:grpSp>
          <p:nvGrpSpPr>
            <p:cNvPr id="21513" name="Group 39"/>
            <p:cNvGrpSpPr>
              <a:grpSpLocks/>
            </p:cNvGrpSpPr>
            <p:nvPr/>
          </p:nvGrpSpPr>
          <p:grpSpPr bwMode="auto">
            <a:xfrm>
              <a:off x="1292" y="527"/>
              <a:ext cx="2767" cy="1814"/>
              <a:chOff x="1292" y="527"/>
              <a:chExt cx="2767" cy="1814"/>
            </a:xfrm>
          </p:grpSpPr>
          <p:sp>
            <p:nvSpPr>
              <p:cNvPr id="21514" name="Rectangle 40"/>
              <p:cNvSpPr>
                <a:spLocks noChangeArrowheads="1"/>
              </p:cNvSpPr>
              <p:nvPr/>
            </p:nvSpPr>
            <p:spPr bwMode="auto">
              <a:xfrm>
                <a:off x="1292" y="527"/>
                <a:ext cx="2472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just"/>
                <a:r>
                  <a:rPr lang="es-ES_tradnl" sz="1600" b="1" i="1">
                    <a:solidFill>
                      <a:schemeClr val="accent2"/>
                    </a:solidFill>
                  </a:rPr>
                  <a:t>Tabla 5.1. Composici</a:t>
                </a:r>
                <a:r>
                  <a:rPr lang="es-ES_tradnl" altLang="ja-JP" sz="1600" b="1" i="1">
                    <a:solidFill>
                      <a:schemeClr val="accent2"/>
                    </a:solidFill>
                    <a:ea typeface="ＭＳ Ｐゴシック" pitchFamily="8" charset="-128"/>
                  </a:rPr>
                  <a:t>ón del aire (seco)</a:t>
                </a:r>
                <a:endParaRPr lang="es-ES_tradnl" sz="1600" b="1" i="1">
                  <a:solidFill>
                    <a:schemeClr val="tx2"/>
                  </a:solidFill>
                </a:endParaRPr>
              </a:p>
            </p:txBody>
          </p:sp>
          <p:sp>
            <p:nvSpPr>
              <p:cNvPr id="21515" name="Line 41"/>
              <p:cNvSpPr>
                <a:spLocks noChangeShapeType="1"/>
              </p:cNvSpPr>
              <p:nvPr/>
            </p:nvSpPr>
            <p:spPr bwMode="auto">
              <a:xfrm>
                <a:off x="1383" y="935"/>
                <a:ext cx="26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516" name="Line 42"/>
              <p:cNvSpPr>
                <a:spLocks noChangeShapeType="1"/>
              </p:cNvSpPr>
              <p:nvPr/>
            </p:nvSpPr>
            <p:spPr bwMode="auto">
              <a:xfrm>
                <a:off x="1383" y="2341"/>
                <a:ext cx="26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517" name="Line 43"/>
              <p:cNvSpPr>
                <a:spLocks noChangeShapeType="1"/>
              </p:cNvSpPr>
              <p:nvPr/>
            </p:nvSpPr>
            <p:spPr bwMode="auto">
              <a:xfrm>
                <a:off x="1383" y="754"/>
                <a:ext cx="26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21510" name="Rectangle 44"/>
          <p:cNvSpPr>
            <a:spLocks noChangeArrowheads="1"/>
          </p:cNvSpPr>
          <p:nvPr/>
        </p:nvSpPr>
        <p:spPr bwMode="auto">
          <a:xfrm>
            <a:off x="0" y="-26988"/>
            <a:ext cx="9144000" cy="508601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"/>
              </a:spcBef>
              <a:spcAft>
                <a:spcPct val="5000"/>
              </a:spcAft>
            </a:pPr>
            <a:r>
              <a:rPr lang="es-ES" dirty="0">
                <a:solidFill>
                  <a:schemeClr val="bg1"/>
                </a:solidFill>
              </a:rPr>
              <a:t>20.2. Obtención de no metales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/>
              <a:t>T20.</a:t>
            </a:r>
            <a:fld id="{95DC9908-55D9-4006-8A00-F86BFD05D6A7}" type="slidenum">
              <a:rPr lang="es-ES" sz="1400" smtClean="0"/>
              <a:pPr eaLnBrk="1" hangingPunct="1"/>
              <a:t>15</a:t>
            </a:fld>
            <a:endParaRPr lang="es-ES" sz="1400" dirty="0"/>
          </a:p>
        </p:txBody>
      </p:sp>
      <p:sp>
        <p:nvSpPr>
          <p:cNvPr id="11270" name="Text Box 2"/>
          <p:cNvSpPr txBox="1">
            <a:spLocks noChangeArrowheads="1"/>
          </p:cNvSpPr>
          <p:nvPr/>
        </p:nvSpPr>
        <p:spPr bwMode="auto">
          <a:xfrm>
            <a:off x="779463" y="4652963"/>
            <a:ext cx="7753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sz="1800" b="1">
                <a:solidFill>
                  <a:schemeClr val="accent2"/>
                </a:solidFill>
              </a:rPr>
              <a:t>(2)	Conversión de metano u otros hidrocarburos ligeros con vapor de agua</a:t>
            </a:r>
            <a:endParaRPr lang="es-ES_tradnl" sz="1800" b="1">
              <a:solidFill>
                <a:schemeClr val="accent2"/>
              </a:solidFill>
            </a:endParaRP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1662113" y="5324475"/>
          <a:ext cx="41116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3" name="CS ChemDraw Drawing" r:id="rId4" imgW="4269600" imgH="383400" progId="ChemDraw.Document.6.0">
                  <p:embed/>
                </p:oleObj>
              </mc:Choice>
              <mc:Fallback>
                <p:oleObj name="CS ChemDraw Drawing" r:id="rId4" imgW="4269600" imgH="38340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3" y="5324475"/>
                        <a:ext cx="41116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4"/>
          <p:cNvSpPr txBox="1">
            <a:spLocks noChangeArrowheads="1"/>
          </p:cNvSpPr>
          <p:nvPr/>
        </p:nvSpPr>
        <p:spPr bwMode="auto">
          <a:xfrm>
            <a:off x="755650" y="765175"/>
            <a:ext cx="4694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sz="1800" b="1">
                <a:solidFill>
                  <a:schemeClr val="accent2"/>
                </a:solidFill>
              </a:rPr>
              <a:t>(1)	A partir de combustibles fósiles</a:t>
            </a:r>
            <a:endParaRPr lang="es-ES_tradnl" sz="1800" b="1">
              <a:solidFill>
                <a:schemeClr val="accent2"/>
              </a:solidFill>
            </a:endParaRPr>
          </a:p>
        </p:txBody>
      </p:sp>
      <p:graphicFrame>
        <p:nvGraphicFramePr>
          <p:cNvPr id="1126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287639"/>
              </p:ext>
            </p:extLst>
          </p:nvPr>
        </p:nvGraphicFramePr>
        <p:xfrm>
          <a:off x="2030413" y="1340768"/>
          <a:ext cx="36639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4" name="CS ChemDraw Drawing" r:id="rId6" imgW="3804840" imgH="383400" progId="ChemDraw.Document.6.0">
                  <p:embed/>
                </p:oleObj>
              </mc:Choice>
              <mc:Fallback>
                <p:oleObj name="CS ChemDraw Drawing" r:id="rId6" imgW="3804840" imgH="383400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3" y="1340768"/>
                        <a:ext cx="36639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370263"/>
              </p:ext>
            </p:extLst>
          </p:nvPr>
        </p:nvGraphicFramePr>
        <p:xfrm>
          <a:off x="1620838" y="1777331"/>
          <a:ext cx="4268787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5" name="CS ChemDraw Drawing" r:id="rId8" imgW="4432320" imgH="482400" progId="ChemDraw.Document.6.0">
                  <p:embed/>
                </p:oleObj>
              </mc:Choice>
              <mc:Fallback>
                <p:oleObj name="CS ChemDraw Drawing" r:id="rId8" imgW="4432320" imgH="482400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1777331"/>
                        <a:ext cx="4268787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2408239" y="2636912"/>
            <a:ext cx="3916363" cy="1728788"/>
            <a:chOff x="3105" y="2976"/>
            <a:chExt cx="2467" cy="1089"/>
          </a:xfrm>
        </p:grpSpPr>
        <p:sp>
          <p:nvSpPr>
            <p:cNvPr id="11289" name="Rectangle 9"/>
            <p:cNvSpPr>
              <a:spLocks noChangeArrowheads="1"/>
            </p:cNvSpPr>
            <p:nvPr/>
          </p:nvSpPr>
          <p:spPr bwMode="auto">
            <a:xfrm>
              <a:off x="3151" y="2993"/>
              <a:ext cx="2362" cy="1070"/>
            </a:xfrm>
            <a:prstGeom prst="rect">
              <a:avLst/>
            </a:prstGeom>
            <a:solidFill>
              <a:srgbClr val="D4FEC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 sz="1800"/>
            </a:p>
          </p:txBody>
        </p:sp>
        <p:sp>
          <p:nvSpPr>
            <p:cNvPr id="11290" name="Text Box 10"/>
            <p:cNvSpPr txBox="1">
              <a:spLocks noChangeArrowheads="1"/>
            </p:cNvSpPr>
            <p:nvPr/>
          </p:nvSpPr>
          <p:spPr bwMode="auto">
            <a:xfrm>
              <a:off x="4554" y="3855"/>
              <a:ext cx="1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400" b="1"/>
                <a:t>T</a:t>
              </a:r>
              <a:endParaRPr lang="es-ES_tradnl" sz="1400" b="1"/>
            </a:p>
          </p:txBody>
        </p:sp>
        <p:grpSp>
          <p:nvGrpSpPr>
            <p:cNvPr id="11291" name="Group 11"/>
            <p:cNvGrpSpPr>
              <a:grpSpLocks/>
            </p:cNvGrpSpPr>
            <p:nvPr/>
          </p:nvGrpSpPr>
          <p:grpSpPr bwMode="auto">
            <a:xfrm>
              <a:off x="3105" y="2993"/>
              <a:ext cx="380" cy="239"/>
              <a:chOff x="2822" y="3203"/>
              <a:chExt cx="394" cy="239"/>
            </a:xfrm>
          </p:grpSpPr>
          <p:sp>
            <p:nvSpPr>
              <p:cNvPr id="11310" name="Text Box 12"/>
              <p:cNvSpPr txBox="1">
                <a:spLocks noChangeArrowheads="1"/>
              </p:cNvSpPr>
              <p:nvPr/>
            </p:nvSpPr>
            <p:spPr bwMode="auto">
              <a:xfrm>
                <a:off x="2822" y="3248"/>
                <a:ext cx="323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l-GR" sz="1400" b="1" dirty="0">
                    <a:cs typeface="Arial" charset="0"/>
                  </a:rPr>
                  <a:t>Δ</a:t>
                </a:r>
                <a:r>
                  <a:rPr lang="es-ES" sz="1400" b="1" i="1" dirty="0" err="1">
                    <a:cs typeface="Arial" charset="0"/>
                  </a:rPr>
                  <a:t>G</a:t>
                </a:r>
                <a:r>
                  <a:rPr lang="es-ES" sz="1400" b="1" baseline="-25000" dirty="0" err="1">
                    <a:cs typeface="Arial" charset="0"/>
                  </a:rPr>
                  <a:t>f</a:t>
                </a:r>
                <a:endParaRPr lang="el-GR" sz="1400" b="1" dirty="0">
                  <a:cs typeface="Arial" charset="0"/>
                </a:endParaRPr>
              </a:p>
            </p:txBody>
          </p:sp>
          <p:sp>
            <p:nvSpPr>
              <p:cNvPr id="11311" name="Text Box 13"/>
              <p:cNvSpPr txBox="1">
                <a:spLocks noChangeArrowheads="1"/>
              </p:cNvSpPr>
              <p:nvPr/>
            </p:nvSpPr>
            <p:spPr bwMode="auto">
              <a:xfrm>
                <a:off x="2983" y="3203"/>
                <a:ext cx="2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200" b="1" dirty="0"/>
                  <a:t> 0 </a:t>
                </a:r>
                <a:endParaRPr lang="es-ES_tradnl" sz="1200" b="1" dirty="0"/>
              </a:p>
            </p:txBody>
          </p:sp>
        </p:grpSp>
        <p:sp>
          <p:nvSpPr>
            <p:cNvPr id="11292" name="Line 14"/>
            <p:cNvSpPr>
              <a:spLocks noChangeShapeType="1"/>
            </p:cNvSpPr>
            <p:nvPr/>
          </p:nvSpPr>
          <p:spPr bwMode="auto">
            <a:xfrm rot="5400000" flipH="1" flipV="1">
              <a:off x="4113" y="3175"/>
              <a:ext cx="0" cy="1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293" name="Line 15"/>
            <p:cNvSpPr>
              <a:spLocks noChangeShapeType="1"/>
            </p:cNvSpPr>
            <p:nvPr/>
          </p:nvSpPr>
          <p:spPr bwMode="auto">
            <a:xfrm>
              <a:off x="3413" y="3457"/>
              <a:ext cx="1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294" name="Line 16"/>
            <p:cNvSpPr>
              <a:spLocks noChangeShapeType="1"/>
            </p:cNvSpPr>
            <p:nvPr/>
          </p:nvSpPr>
          <p:spPr bwMode="auto">
            <a:xfrm flipV="1">
              <a:off x="3425" y="3060"/>
              <a:ext cx="0" cy="8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295" name="Line 17"/>
            <p:cNvSpPr>
              <a:spLocks noChangeShapeType="1"/>
            </p:cNvSpPr>
            <p:nvPr/>
          </p:nvSpPr>
          <p:spPr bwMode="auto">
            <a:xfrm>
              <a:off x="3413" y="3276"/>
              <a:ext cx="1400" cy="40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296" name="Text Box 18"/>
            <p:cNvSpPr txBox="1">
              <a:spLocks noChangeArrowheads="1"/>
            </p:cNvSpPr>
            <p:nvPr/>
          </p:nvSpPr>
          <p:spPr bwMode="auto">
            <a:xfrm>
              <a:off x="4638" y="3661"/>
              <a:ext cx="8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400" b="1">
                  <a:solidFill>
                    <a:schemeClr val="accent2"/>
                  </a:solidFill>
                </a:rPr>
                <a:t>2C + O</a:t>
              </a:r>
              <a:r>
                <a:rPr lang="es-ES_tradnl" sz="1400" b="1" baseline="-25000">
                  <a:solidFill>
                    <a:schemeClr val="accent2"/>
                  </a:solidFill>
                </a:rPr>
                <a:t>2   </a:t>
              </a:r>
              <a:r>
                <a:rPr lang="es-ES_tradnl" sz="1400" b="1">
                  <a:solidFill>
                    <a:schemeClr val="accent2"/>
                  </a:solidFill>
                </a:rPr>
                <a:t> 2CO</a:t>
              </a:r>
            </a:p>
          </p:txBody>
        </p:sp>
        <p:sp>
          <p:nvSpPr>
            <p:cNvPr id="11297" name="Line 19"/>
            <p:cNvSpPr>
              <a:spLocks noChangeShapeType="1"/>
            </p:cNvSpPr>
            <p:nvPr/>
          </p:nvSpPr>
          <p:spPr bwMode="auto">
            <a:xfrm>
              <a:off x="4069" y="3457"/>
              <a:ext cx="0" cy="407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298" name="Line 20"/>
            <p:cNvSpPr>
              <a:spLocks noChangeShapeType="1"/>
            </p:cNvSpPr>
            <p:nvPr/>
          </p:nvSpPr>
          <p:spPr bwMode="auto">
            <a:xfrm flipV="1">
              <a:off x="3424" y="3158"/>
              <a:ext cx="1452" cy="499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299" name="Text Box 21"/>
            <p:cNvSpPr txBox="1">
              <a:spLocks noChangeArrowheads="1"/>
            </p:cNvSpPr>
            <p:nvPr/>
          </p:nvSpPr>
          <p:spPr bwMode="auto">
            <a:xfrm>
              <a:off x="3880" y="3853"/>
              <a:ext cx="4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600" b="1">
                  <a:solidFill>
                    <a:srgbClr val="CC3300"/>
                  </a:solidFill>
                </a:rPr>
                <a:t>710</a:t>
              </a:r>
              <a:r>
                <a:rPr lang="es-ES" sz="1600" b="1">
                  <a:solidFill>
                    <a:srgbClr val="CC3300"/>
                  </a:solidFill>
                </a:rPr>
                <a:t>º</a:t>
              </a:r>
              <a:r>
                <a:rPr lang="es-ES_tradnl" sz="1600" b="1">
                  <a:solidFill>
                    <a:srgbClr val="CC3300"/>
                  </a:solidFill>
                </a:rPr>
                <a:t>C</a:t>
              </a:r>
            </a:p>
          </p:txBody>
        </p:sp>
        <p:grpSp>
          <p:nvGrpSpPr>
            <p:cNvPr id="11300" name="Group 22"/>
            <p:cNvGrpSpPr>
              <a:grpSpLocks/>
            </p:cNvGrpSpPr>
            <p:nvPr/>
          </p:nvGrpSpPr>
          <p:grpSpPr bwMode="auto">
            <a:xfrm>
              <a:off x="4332" y="2976"/>
              <a:ext cx="976" cy="202"/>
              <a:chOff x="4332" y="3073"/>
              <a:chExt cx="976" cy="202"/>
            </a:xfrm>
          </p:grpSpPr>
          <p:sp>
            <p:nvSpPr>
              <p:cNvPr id="11307" name="Text Box 23"/>
              <p:cNvSpPr txBox="1">
                <a:spLocks noChangeArrowheads="1"/>
              </p:cNvSpPr>
              <p:nvPr/>
            </p:nvSpPr>
            <p:spPr bwMode="auto">
              <a:xfrm>
                <a:off x="4332" y="3083"/>
                <a:ext cx="60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400" b="1">
                    <a:solidFill>
                      <a:srgbClr val="CC3300"/>
                    </a:solidFill>
                  </a:rPr>
                  <a:t>2CO + O</a:t>
                </a:r>
                <a:r>
                  <a:rPr lang="es-ES" sz="1400" b="1" baseline="-25000">
                    <a:solidFill>
                      <a:srgbClr val="CC3300"/>
                    </a:solidFill>
                  </a:rPr>
                  <a:t>2</a:t>
                </a:r>
                <a:endParaRPr lang="es-ES_tradnl" sz="1400" b="1">
                  <a:solidFill>
                    <a:srgbClr val="CC3300"/>
                  </a:solidFill>
                </a:endParaRPr>
              </a:p>
            </p:txBody>
          </p:sp>
          <p:sp>
            <p:nvSpPr>
              <p:cNvPr id="11308" name="Text Box 24"/>
              <p:cNvSpPr txBox="1">
                <a:spLocks noChangeArrowheads="1"/>
              </p:cNvSpPr>
              <p:nvPr/>
            </p:nvSpPr>
            <p:spPr bwMode="auto">
              <a:xfrm>
                <a:off x="4922" y="3073"/>
                <a:ext cx="38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400" b="1">
                    <a:solidFill>
                      <a:srgbClr val="CC3300"/>
                    </a:solidFill>
                  </a:rPr>
                  <a:t>2CO</a:t>
                </a:r>
                <a:r>
                  <a:rPr lang="es-ES" sz="1400" b="1" baseline="-25000">
                    <a:solidFill>
                      <a:srgbClr val="CC3300"/>
                    </a:solidFill>
                  </a:rPr>
                  <a:t>2</a:t>
                </a:r>
                <a:endParaRPr lang="es-ES_tradnl" sz="1400" b="1">
                  <a:solidFill>
                    <a:srgbClr val="CC3300"/>
                  </a:solidFill>
                </a:endParaRPr>
              </a:p>
            </p:txBody>
          </p:sp>
          <p:sp>
            <p:nvSpPr>
              <p:cNvPr id="11309" name="Line 25"/>
              <p:cNvSpPr>
                <a:spLocks noChangeShapeType="1"/>
              </p:cNvSpPr>
              <p:nvPr/>
            </p:nvSpPr>
            <p:spPr bwMode="auto">
              <a:xfrm>
                <a:off x="4857" y="3174"/>
                <a:ext cx="88" cy="0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1301" name="Line 26"/>
            <p:cNvSpPr>
              <a:spLocks noChangeShapeType="1"/>
            </p:cNvSpPr>
            <p:nvPr/>
          </p:nvSpPr>
          <p:spPr bwMode="auto">
            <a:xfrm>
              <a:off x="5076" y="3763"/>
              <a:ext cx="8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11302" name="Group 27"/>
            <p:cNvGrpSpPr>
              <a:grpSpLocks/>
            </p:cNvGrpSpPr>
            <p:nvPr/>
          </p:nvGrpSpPr>
          <p:grpSpPr bwMode="auto">
            <a:xfrm>
              <a:off x="4785" y="3374"/>
              <a:ext cx="787" cy="192"/>
              <a:chOff x="4740" y="3294"/>
              <a:chExt cx="787" cy="192"/>
            </a:xfrm>
          </p:grpSpPr>
          <p:sp>
            <p:nvSpPr>
              <p:cNvPr id="11305" name="Line 28"/>
              <p:cNvSpPr>
                <a:spLocks noChangeShapeType="1"/>
              </p:cNvSpPr>
              <p:nvPr/>
            </p:nvSpPr>
            <p:spPr bwMode="auto">
              <a:xfrm>
                <a:off x="5143" y="3378"/>
                <a:ext cx="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306" name="Text Box 29"/>
              <p:cNvSpPr txBox="1">
                <a:spLocks noChangeArrowheads="1"/>
              </p:cNvSpPr>
              <p:nvPr/>
            </p:nvSpPr>
            <p:spPr bwMode="auto">
              <a:xfrm>
                <a:off x="4740" y="3294"/>
                <a:ext cx="78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_tradnl" sz="1400" b="1"/>
                  <a:t>C + O</a:t>
                </a:r>
                <a:r>
                  <a:rPr lang="es-ES_tradnl" sz="1400" b="1" baseline="-25000"/>
                  <a:t>2</a:t>
                </a:r>
                <a:r>
                  <a:rPr lang="es-ES_tradnl" sz="1400" b="1"/>
                  <a:t>   CO</a:t>
                </a:r>
                <a:r>
                  <a:rPr lang="es-ES_tradnl" sz="1400" b="1" baseline="-25000"/>
                  <a:t>2</a:t>
                </a:r>
                <a:endParaRPr lang="es-ES_tradnl" sz="1400" b="1"/>
              </a:p>
            </p:txBody>
          </p:sp>
        </p:grpSp>
        <p:sp>
          <p:nvSpPr>
            <p:cNvPr id="11303" name="Line 30"/>
            <p:cNvSpPr>
              <a:spLocks noChangeShapeType="1"/>
            </p:cNvSpPr>
            <p:nvPr/>
          </p:nvSpPr>
          <p:spPr bwMode="auto">
            <a:xfrm flipV="1">
              <a:off x="3424" y="3294"/>
              <a:ext cx="1588" cy="227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304" name="Text Box 31"/>
            <p:cNvSpPr txBox="1">
              <a:spLocks noChangeArrowheads="1"/>
            </p:cNvSpPr>
            <p:nvPr/>
          </p:nvSpPr>
          <p:spPr bwMode="auto">
            <a:xfrm>
              <a:off x="4989" y="3193"/>
              <a:ext cx="38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400" b="1">
                  <a:solidFill>
                    <a:srgbClr val="009900"/>
                  </a:solidFill>
                </a:rPr>
                <a:t>2H</a:t>
              </a:r>
              <a:r>
                <a:rPr lang="es-ES_tradnl" sz="1400" b="1" baseline="-25000">
                  <a:solidFill>
                    <a:srgbClr val="009900"/>
                  </a:solidFill>
                </a:rPr>
                <a:t>2</a:t>
              </a:r>
              <a:r>
                <a:rPr lang="es-ES_tradnl" sz="1400" b="1">
                  <a:solidFill>
                    <a:srgbClr val="009900"/>
                  </a:solidFill>
                </a:rPr>
                <a:t>O</a:t>
              </a:r>
            </a:p>
          </p:txBody>
        </p:sp>
      </p:grpSp>
      <p:sp>
        <p:nvSpPr>
          <p:cNvPr id="11273" name="Text Box 32"/>
          <p:cNvSpPr txBox="1">
            <a:spLocks noChangeArrowheads="1"/>
          </p:cNvSpPr>
          <p:nvPr/>
        </p:nvSpPr>
        <p:spPr bwMode="auto">
          <a:xfrm>
            <a:off x="6229350" y="1413793"/>
            <a:ext cx="1701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1600" b="1" dirty="0">
                <a:latin typeface="Times New Roman" pitchFamily="18" charset="0"/>
                <a:ea typeface="ＭＳ Ｐゴシック" pitchFamily="8" charset="-128"/>
                <a:sym typeface="Symbol" pitchFamily="18" charset="2"/>
              </a:rPr>
              <a:t></a:t>
            </a:r>
            <a:r>
              <a:rPr lang="es-ES_tradnl" sz="1600" b="1" i="1" dirty="0">
                <a:latin typeface="Times New Roman" pitchFamily="18" charset="0"/>
                <a:ea typeface="ＭＳ Ｐゴシック" pitchFamily="8" charset="-128"/>
              </a:rPr>
              <a:t>H</a:t>
            </a:r>
            <a:r>
              <a:rPr lang="es-ES_tradnl" sz="1600" b="1" dirty="0">
                <a:latin typeface="Times New Roman" pitchFamily="18" charset="0"/>
                <a:ea typeface="ＭＳ Ｐゴシック" pitchFamily="8" charset="-128"/>
              </a:rPr>
              <a:t> = 130 KJ/mol</a:t>
            </a:r>
          </a:p>
        </p:txBody>
      </p:sp>
      <p:sp>
        <p:nvSpPr>
          <p:cNvPr id="11274" name="Text Box 33"/>
          <p:cNvSpPr txBox="1">
            <a:spLocks noChangeArrowheads="1"/>
          </p:cNvSpPr>
          <p:nvPr/>
        </p:nvSpPr>
        <p:spPr bwMode="auto">
          <a:xfrm>
            <a:off x="6218238" y="1845593"/>
            <a:ext cx="17192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1600" b="1" dirty="0">
                <a:latin typeface="Times New Roman" pitchFamily="18" charset="0"/>
                <a:ea typeface="ＭＳ Ｐゴシック" pitchFamily="8" charset="-128"/>
                <a:sym typeface="Symbol" pitchFamily="18" charset="2"/>
              </a:rPr>
              <a:t></a:t>
            </a:r>
            <a:r>
              <a:rPr lang="es-ES_tradnl" sz="1600" b="1" i="1" dirty="0">
                <a:latin typeface="Times New Roman" pitchFamily="18" charset="0"/>
                <a:ea typeface="ＭＳ Ｐゴシック" pitchFamily="8" charset="-128"/>
              </a:rPr>
              <a:t>H</a:t>
            </a:r>
            <a:r>
              <a:rPr lang="es-ES_tradnl" sz="1600" b="1" dirty="0">
                <a:latin typeface="Times New Roman" pitchFamily="18" charset="0"/>
                <a:ea typeface="ＭＳ Ｐゴシック" pitchFamily="8" charset="-128"/>
              </a:rPr>
              <a:t> = - 42 KJ/mol</a:t>
            </a:r>
          </a:p>
        </p:txBody>
      </p:sp>
      <p:sp>
        <p:nvSpPr>
          <p:cNvPr id="11278" name="Text Box 37"/>
          <p:cNvSpPr txBox="1">
            <a:spLocks noChangeArrowheads="1"/>
          </p:cNvSpPr>
          <p:nvPr/>
        </p:nvSpPr>
        <p:spPr bwMode="auto">
          <a:xfrm>
            <a:off x="5983288" y="5397500"/>
            <a:ext cx="180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1600" b="1" dirty="0">
                <a:latin typeface="Times New Roman" pitchFamily="18" charset="0"/>
                <a:ea typeface="ＭＳ Ｐゴシック" pitchFamily="8" charset="-128"/>
                <a:sym typeface="Symbol" pitchFamily="18" charset="2"/>
              </a:rPr>
              <a:t></a:t>
            </a:r>
            <a:r>
              <a:rPr lang="es-ES_tradnl" sz="1600" b="1" i="1" dirty="0">
                <a:latin typeface="Times New Roman" pitchFamily="18" charset="0"/>
                <a:ea typeface="ＭＳ Ｐゴシック" pitchFamily="8" charset="-128"/>
              </a:rPr>
              <a:t>H</a:t>
            </a:r>
            <a:r>
              <a:rPr lang="es-ES_tradnl" sz="1600" b="1" dirty="0">
                <a:latin typeface="Times New Roman" pitchFamily="18" charset="0"/>
                <a:ea typeface="ＭＳ Ｐゴシック" pitchFamily="8" charset="-128"/>
              </a:rPr>
              <a:t> =  209 KJ/mol</a:t>
            </a:r>
          </a:p>
        </p:txBody>
      </p:sp>
      <p:sp>
        <p:nvSpPr>
          <p:cNvPr id="11279" name="Text Box 38"/>
          <p:cNvSpPr txBox="1">
            <a:spLocks noChangeArrowheads="1"/>
          </p:cNvSpPr>
          <p:nvPr/>
        </p:nvSpPr>
        <p:spPr bwMode="auto">
          <a:xfrm>
            <a:off x="755650" y="5876925"/>
            <a:ext cx="714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sz="1800" b="1" dirty="0">
                <a:solidFill>
                  <a:schemeClr val="accent2"/>
                </a:solidFill>
              </a:rPr>
              <a:t>(3)	</a:t>
            </a:r>
            <a:r>
              <a:rPr lang="es-ES" sz="1800" b="1" dirty="0" err="1">
                <a:solidFill>
                  <a:schemeClr val="accent2"/>
                </a:solidFill>
              </a:rPr>
              <a:t>Pirólisis</a:t>
            </a:r>
            <a:r>
              <a:rPr lang="es-ES" sz="1800" b="1" dirty="0">
                <a:solidFill>
                  <a:schemeClr val="accent2"/>
                </a:solidFill>
              </a:rPr>
              <a:t> de hidrocarburos (cracking térmico o catalítico)</a:t>
            </a:r>
            <a:endParaRPr lang="es-ES_tradnl" sz="1800" b="1" dirty="0">
              <a:solidFill>
                <a:schemeClr val="accent2"/>
              </a:solidFill>
            </a:endParaRPr>
          </a:p>
        </p:txBody>
      </p:sp>
      <p:grpSp>
        <p:nvGrpSpPr>
          <p:cNvPr id="11280" name="Group 39"/>
          <p:cNvGrpSpPr>
            <a:grpSpLocks/>
          </p:cNvGrpSpPr>
          <p:nvPr/>
        </p:nvGrpSpPr>
        <p:grpSpPr bwMode="auto">
          <a:xfrm>
            <a:off x="2692400" y="6226175"/>
            <a:ext cx="3810000" cy="442913"/>
            <a:chOff x="1523" y="3744"/>
            <a:chExt cx="2400" cy="279"/>
          </a:xfrm>
        </p:grpSpPr>
        <p:sp>
          <p:nvSpPr>
            <p:cNvPr id="11286" name="Text Box 40"/>
            <p:cNvSpPr txBox="1">
              <a:spLocks noChangeArrowheads="1"/>
            </p:cNvSpPr>
            <p:nvPr/>
          </p:nvSpPr>
          <p:spPr bwMode="auto">
            <a:xfrm>
              <a:off x="1523" y="3792"/>
              <a:ext cx="24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1800" b="1">
                  <a:latin typeface="Times New Roman" pitchFamily="18" charset="0"/>
                  <a:ea typeface="ＭＳ Ｐゴシック" pitchFamily="8" charset="-128"/>
                </a:rPr>
                <a:t>C</a:t>
              </a:r>
              <a:r>
                <a:rPr lang="es-ES_tradnl" sz="1800" b="1" baseline="-25000">
                  <a:latin typeface="Times New Roman" pitchFamily="18" charset="0"/>
                  <a:ea typeface="ＭＳ Ｐゴシック" pitchFamily="8" charset="-128"/>
                </a:rPr>
                <a:t>8</a:t>
              </a:r>
              <a:r>
                <a:rPr lang="es-ES_tradnl" sz="1800" b="1">
                  <a:latin typeface="Times New Roman" pitchFamily="18" charset="0"/>
                  <a:ea typeface="ＭＳ Ｐゴシック" pitchFamily="8" charset="-128"/>
                </a:rPr>
                <a:t>H</a:t>
              </a:r>
              <a:r>
                <a:rPr lang="es-ES_tradnl" sz="1800" b="1" baseline="-25000">
                  <a:latin typeface="Times New Roman" pitchFamily="18" charset="0"/>
                  <a:ea typeface="ＭＳ Ｐゴシック" pitchFamily="8" charset="-128"/>
                </a:rPr>
                <a:t>18</a:t>
              </a:r>
              <a:r>
                <a:rPr lang="es-ES_tradnl" sz="1800" b="1">
                  <a:latin typeface="Times New Roman" pitchFamily="18" charset="0"/>
                  <a:ea typeface="ＭＳ Ｐゴシック" pitchFamily="8" charset="-128"/>
                </a:rPr>
                <a:t>   	               2 C</a:t>
              </a:r>
              <a:r>
                <a:rPr lang="es-ES_tradnl" sz="1800" b="1" baseline="-25000">
                  <a:latin typeface="Times New Roman" pitchFamily="18" charset="0"/>
                  <a:ea typeface="ＭＳ Ｐゴシック" pitchFamily="8" charset="-128"/>
                </a:rPr>
                <a:t>4</a:t>
              </a:r>
              <a:r>
                <a:rPr lang="es-ES_tradnl" sz="1800" b="1">
                  <a:latin typeface="Times New Roman" pitchFamily="18" charset="0"/>
                  <a:ea typeface="ＭＳ Ｐゴシック" pitchFamily="8" charset="-128"/>
                </a:rPr>
                <a:t>H</a:t>
              </a:r>
              <a:r>
                <a:rPr lang="es-ES_tradnl" sz="1800" b="1" baseline="-25000">
                  <a:latin typeface="Times New Roman" pitchFamily="18" charset="0"/>
                  <a:ea typeface="ＭＳ Ｐゴシック" pitchFamily="8" charset="-128"/>
                </a:rPr>
                <a:t>8</a:t>
              </a:r>
              <a:r>
                <a:rPr lang="es-ES_tradnl" sz="1800" b="1">
                  <a:latin typeface="Times New Roman" pitchFamily="18" charset="0"/>
                  <a:ea typeface="ＭＳ Ｐゴシック" pitchFamily="8" charset="-128"/>
                </a:rPr>
                <a:t>   +   H</a:t>
              </a:r>
              <a:r>
                <a:rPr lang="es-ES_tradnl" sz="1800" b="1" baseline="-25000">
                  <a:latin typeface="Times New Roman" pitchFamily="18" charset="0"/>
                  <a:ea typeface="ＭＳ Ｐゴシック" pitchFamily="8" charset="-128"/>
                </a:rPr>
                <a:t>2</a:t>
              </a:r>
              <a:endParaRPr lang="es-ES_tradnl" sz="1800" b="1">
                <a:latin typeface="Times New Roman" pitchFamily="18" charset="0"/>
                <a:ea typeface="ＭＳ Ｐゴシック" pitchFamily="8" charset="-128"/>
              </a:endParaRPr>
            </a:p>
          </p:txBody>
        </p:sp>
        <p:sp>
          <p:nvSpPr>
            <p:cNvPr id="11287" name="Line 41"/>
            <p:cNvSpPr>
              <a:spLocks noChangeShapeType="1"/>
            </p:cNvSpPr>
            <p:nvPr/>
          </p:nvSpPr>
          <p:spPr bwMode="auto">
            <a:xfrm>
              <a:off x="2051" y="393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288" name="Text Box 42"/>
            <p:cNvSpPr txBox="1">
              <a:spLocks noChangeArrowheads="1"/>
            </p:cNvSpPr>
            <p:nvPr/>
          </p:nvSpPr>
          <p:spPr bwMode="auto">
            <a:xfrm>
              <a:off x="2195" y="3744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1800" b="1">
                  <a:latin typeface="Times New Roman" pitchFamily="18" charset="0"/>
                  <a:ea typeface="ＭＳ Ｐゴシック" pitchFamily="8" charset="-128"/>
                  <a:sym typeface="Symbol" pitchFamily="18" charset="2"/>
                </a:rPr>
                <a:t></a:t>
              </a:r>
            </a:p>
          </p:txBody>
        </p:sp>
      </p:grpSp>
      <p:sp>
        <p:nvSpPr>
          <p:cNvPr id="11281" name="Rectangle 43"/>
          <p:cNvSpPr>
            <a:spLocks noChangeArrowheads="1"/>
          </p:cNvSpPr>
          <p:nvPr/>
        </p:nvSpPr>
        <p:spPr bwMode="auto">
          <a:xfrm>
            <a:off x="0" y="-26988"/>
            <a:ext cx="9144000" cy="549276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"/>
              </a:spcBef>
              <a:spcAft>
                <a:spcPct val="5000"/>
              </a:spcAft>
            </a:pPr>
            <a:r>
              <a:rPr lang="es-ES">
                <a:solidFill>
                  <a:schemeClr val="bg1"/>
                </a:solidFill>
              </a:rPr>
              <a:t>Obtención de hidrógeno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/>
              <a:t>T20.</a:t>
            </a:r>
            <a:fld id="{30A8B1E7-5788-483A-B698-8CF38EB69B63}" type="slidenum">
              <a:rPr lang="es-ES" sz="1400" smtClean="0"/>
              <a:pPr eaLnBrk="1" hangingPunct="1"/>
              <a:t>16</a:t>
            </a:fld>
            <a:endParaRPr lang="es-ES" sz="1400" dirty="0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1066800" y="836613"/>
            <a:ext cx="2759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65125" indent="-36512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1800" b="1">
                <a:solidFill>
                  <a:schemeClr val="accent2"/>
                </a:solidFill>
                <a:ea typeface="ＭＳ Ｐゴシック" pitchFamily="8" charset="-128"/>
              </a:rPr>
              <a:t>(4)	Electrolisis del agua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403350" y="1989138"/>
            <a:ext cx="343217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ES_tradnl" sz="1600" b="1">
                <a:ea typeface="ＭＳ Ｐゴシック" pitchFamily="8" charset="-128"/>
              </a:rPr>
              <a:t>Diafragma de asbesto</a:t>
            </a:r>
          </a:p>
          <a:p>
            <a:pPr>
              <a:lnSpc>
                <a:spcPct val="110000"/>
              </a:lnSpc>
            </a:pPr>
            <a:r>
              <a:rPr lang="es-ES_tradnl" sz="1600" b="1">
                <a:ea typeface="ＭＳ Ｐゴシック" pitchFamily="8" charset="-128"/>
              </a:rPr>
              <a:t>20- 30 % KOH</a:t>
            </a:r>
          </a:p>
          <a:p>
            <a:pPr>
              <a:lnSpc>
                <a:spcPct val="110000"/>
              </a:lnSpc>
            </a:pPr>
            <a:r>
              <a:rPr lang="es-ES_tradnl" sz="1600" b="1">
                <a:ea typeface="ＭＳ Ｐゴシック" pitchFamily="8" charset="-128"/>
              </a:rPr>
              <a:t>Temperatura: 80 - 85 ºC</a:t>
            </a:r>
          </a:p>
          <a:p>
            <a:pPr>
              <a:lnSpc>
                <a:spcPct val="110000"/>
              </a:lnSpc>
            </a:pPr>
            <a:r>
              <a:rPr lang="es-ES_tradnl" sz="1600" b="1">
                <a:ea typeface="ＭＳ Ｐゴシック" pitchFamily="8" charset="-128"/>
              </a:rPr>
              <a:t>Voltaje: 1,8 - 2,2 V (teórico 1,24 V)</a:t>
            </a:r>
            <a:endParaRPr lang="es-ES_tradnl" sz="1600">
              <a:ea typeface="ＭＳ Ｐゴシック" pitchFamily="8" charset="-128"/>
            </a:endParaRPr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1193800" y="5557838"/>
            <a:ext cx="5845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1800" b="1">
                <a:solidFill>
                  <a:schemeClr val="accent2"/>
                </a:solidFill>
                <a:ea typeface="ＭＳ Ｐゴシック" pitchFamily="8" charset="-128"/>
              </a:rPr>
              <a:t>(5)	Laboratorio: Metales activos con ácidos diluidos</a:t>
            </a:r>
          </a:p>
        </p:txBody>
      </p:sp>
      <p:grpSp>
        <p:nvGrpSpPr>
          <p:cNvPr id="22534" name="Group 10"/>
          <p:cNvGrpSpPr>
            <a:grpSpLocks/>
          </p:cNvGrpSpPr>
          <p:nvPr/>
        </p:nvGrpSpPr>
        <p:grpSpPr bwMode="auto">
          <a:xfrm>
            <a:off x="1985963" y="5942013"/>
            <a:ext cx="5113337" cy="366712"/>
            <a:chOff x="657" y="3744"/>
            <a:chExt cx="3221" cy="231"/>
          </a:xfrm>
        </p:grpSpPr>
        <p:sp>
          <p:nvSpPr>
            <p:cNvPr id="22551" name="Text Box 11"/>
            <p:cNvSpPr txBox="1">
              <a:spLocks noChangeArrowheads="1"/>
            </p:cNvSpPr>
            <p:nvPr/>
          </p:nvSpPr>
          <p:spPr bwMode="auto">
            <a:xfrm>
              <a:off x="657" y="3744"/>
              <a:ext cx="32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_tradnl" sz="1800" b="1">
                  <a:latin typeface="Times New Roman" pitchFamily="18" charset="0"/>
                  <a:ea typeface="ＭＳ Ｐゴシック" pitchFamily="8" charset="-128"/>
                </a:rPr>
                <a:t>Zn(s)  +  2 HCl(aq)                ZnCl</a:t>
              </a:r>
              <a:r>
                <a:rPr lang="es-ES_tradnl" sz="1800" b="1" baseline="-25000">
                  <a:latin typeface="Times New Roman" pitchFamily="18" charset="0"/>
                  <a:ea typeface="ＭＳ Ｐゴシック" pitchFamily="8" charset="-128"/>
                </a:rPr>
                <a:t>2</a:t>
              </a:r>
              <a:r>
                <a:rPr lang="es-ES_tradnl" sz="1800" b="1">
                  <a:latin typeface="Times New Roman" pitchFamily="18" charset="0"/>
                  <a:ea typeface="ＭＳ Ｐゴシック" pitchFamily="8" charset="-128"/>
                </a:rPr>
                <a:t>(aq)  +  H</a:t>
              </a:r>
              <a:r>
                <a:rPr lang="es-ES_tradnl" sz="1800" b="1" baseline="-25000">
                  <a:latin typeface="Times New Roman" pitchFamily="18" charset="0"/>
                  <a:ea typeface="ＭＳ Ｐゴシック" pitchFamily="8" charset="-128"/>
                </a:rPr>
                <a:t>2</a:t>
              </a:r>
              <a:r>
                <a:rPr lang="es-ES_tradnl" sz="1800" b="1">
                  <a:latin typeface="Times New Roman" pitchFamily="18" charset="0"/>
                  <a:ea typeface="ＭＳ Ｐゴシック" pitchFamily="8" charset="-128"/>
                </a:rPr>
                <a:t> (g)</a:t>
              </a:r>
            </a:p>
          </p:txBody>
        </p:sp>
        <p:sp>
          <p:nvSpPr>
            <p:cNvPr id="22552" name="Line 12"/>
            <p:cNvSpPr>
              <a:spLocks noChangeShapeType="1"/>
            </p:cNvSpPr>
            <p:nvPr/>
          </p:nvSpPr>
          <p:spPr bwMode="auto">
            <a:xfrm>
              <a:off x="1927" y="388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2535" name="Group 13"/>
          <p:cNvGrpSpPr>
            <a:grpSpLocks/>
          </p:cNvGrpSpPr>
          <p:nvPr/>
        </p:nvGrpSpPr>
        <p:grpSpPr bwMode="auto">
          <a:xfrm>
            <a:off x="5435600" y="1916113"/>
            <a:ext cx="2689225" cy="3529012"/>
            <a:chOff x="3404" y="960"/>
            <a:chExt cx="1694" cy="2223"/>
          </a:xfrm>
        </p:grpSpPr>
        <p:pic>
          <p:nvPicPr>
            <p:cNvPr id="22548" name="Picture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0" y="960"/>
              <a:ext cx="1668" cy="2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9" name="Rectangle 15"/>
            <p:cNvSpPr>
              <a:spLocks noChangeArrowheads="1"/>
            </p:cNvSpPr>
            <p:nvPr/>
          </p:nvSpPr>
          <p:spPr bwMode="auto">
            <a:xfrm>
              <a:off x="4342" y="1680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s-ES_tradnl" sz="2000" b="1">
                  <a:solidFill>
                    <a:srgbClr val="CC3300"/>
                  </a:solidFill>
                  <a:ea typeface="ＭＳ Ｐゴシック" pitchFamily="8" charset="-128"/>
                </a:rPr>
                <a:t>H</a:t>
              </a:r>
              <a:r>
                <a:rPr lang="es-ES_tradnl" sz="2000" b="1" baseline="-25000">
                  <a:solidFill>
                    <a:srgbClr val="CC3300"/>
                  </a:solidFill>
                  <a:ea typeface="ＭＳ Ｐゴシック" pitchFamily="8" charset="-128"/>
                </a:rPr>
                <a:t>2</a:t>
              </a:r>
              <a:endParaRPr lang="es-ES" sz="2000" b="1" baseline="-25000">
                <a:solidFill>
                  <a:srgbClr val="CC3300"/>
                </a:solidFill>
                <a:ea typeface="ＭＳ Ｐゴシック" pitchFamily="8" charset="-128"/>
              </a:endParaRPr>
            </a:p>
          </p:txBody>
        </p:sp>
        <p:sp>
          <p:nvSpPr>
            <p:cNvPr id="22550" name="Text Box 16"/>
            <p:cNvSpPr txBox="1">
              <a:spLocks noChangeArrowheads="1"/>
            </p:cNvSpPr>
            <p:nvPr/>
          </p:nvSpPr>
          <p:spPr bwMode="auto">
            <a:xfrm>
              <a:off x="3404" y="1680"/>
              <a:ext cx="56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2000" b="1">
                  <a:solidFill>
                    <a:srgbClr val="CC3300"/>
                  </a:solidFill>
                  <a:ea typeface="ＭＳ Ｐゴシック" pitchFamily="8" charset="-128"/>
                </a:rPr>
                <a:t>1/2 O</a:t>
              </a:r>
              <a:r>
                <a:rPr lang="es-ES_tradnl" sz="2000" b="1" baseline="-25000">
                  <a:solidFill>
                    <a:srgbClr val="CC3300"/>
                  </a:solidFill>
                  <a:ea typeface="ＭＳ Ｐゴシック" pitchFamily="8" charset="-128"/>
                </a:rPr>
                <a:t>2</a:t>
              </a:r>
              <a:endParaRPr lang="es-ES" sz="2000" b="1">
                <a:solidFill>
                  <a:srgbClr val="CC3300"/>
                </a:solidFill>
                <a:latin typeface="Times New Roman" pitchFamily="18" charset="0"/>
                <a:ea typeface="ＭＳ Ｐゴシック" pitchFamily="8" charset="-128"/>
              </a:endParaRPr>
            </a:p>
          </p:txBody>
        </p:sp>
      </p:grpSp>
      <p:grpSp>
        <p:nvGrpSpPr>
          <p:cNvPr id="22536" name="Group 17"/>
          <p:cNvGrpSpPr>
            <a:grpSpLocks/>
          </p:cNvGrpSpPr>
          <p:nvPr/>
        </p:nvGrpSpPr>
        <p:grpSpPr bwMode="auto">
          <a:xfrm>
            <a:off x="2490788" y="1333500"/>
            <a:ext cx="4032250" cy="438150"/>
            <a:chOff x="1474" y="527"/>
            <a:chExt cx="2540" cy="276"/>
          </a:xfrm>
        </p:grpSpPr>
        <p:sp>
          <p:nvSpPr>
            <p:cNvPr id="22545" name="Text Box 18"/>
            <p:cNvSpPr txBox="1">
              <a:spLocks noChangeArrowheads="1"/>
            </p:cNvSpPr>
            <p:nvPr/>
          </p:nvSpPr>
          <p:spPr bwMode="auto">
            <a:xfrm>
              <a:off x="1474" y="572"/>
              <a:ext cx="2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800" b="1">
                  <a:latin typeface="Times New Roman" pitchFamily="18" charset="0"/>
                  <a:ea typeface="ＭＳ Ｐゴシック" pitchFamily="8" charset="-128"/>
                </a:rPr>
                <a:t>H</a:t>
              </a:r>
              <a:r>
                <a:rPr lang="es-ES_tradnl" sz="1800" b="1" baseline="-25000">
                  <a:latin typeface="Times New Roman" pitchFamily="18" charset="0"/>
                  <a:ea typeface="ＭＳ Ｐゴシック" pitchFamily="8" charset="-128"/>
                </a:rPr>
                <a:t>2</a:t>
              </a:r>
              <a:r>
                <a:rPr lang="es-ES_tradnl" sz="1800" b="1">
                  <a:latin typeface="Times New Roman" pitchFamily="18" charset="0"/>
                  <a:ea typeface="ＭＳ Ｐゴシック" pitchFamily="8" charset="-128"/>
                </a:rPr>
                <a:t>O(l)                          H</a:t>
              </a:r>
              <a:r>
                <a:rPr lang="es-ES_tradnl" sz="1800" b="1" baseline="-25000">
                  <a:latin typeface="Times New Roman" pitchFamily="18" charset="0"/>
                  <a:ea typeface="ＭＳ Ｐゴシック" pitchFamily="8" charset="-128"/>
                </a:rPr>
                <a:t>2</a:t>
              </a:r>
              <a:r>
                <a:rPr lang="es-ES_tradnl" sz="1800" b="1">
                  <a:latin typeface="Times New Roman" pitchFamily="18" charset="0"/>
                  <a:ea typeface="ＭＳ Ｐゴシック" pitchFamily="8" charset="-128"/>
                </a:rPr>
                <a:t>(g)</a:t>
              </a:r>
              <a:r>
                <a:rPr lang="es-ES_tradnl" sz="1800" b="1" baseline="-25000">
                  <a:latin typeface="Times New Roman" pitchFamily="18" charset="0"/>
                  <a:ea typeface="ＭＳ Ｐゴシック" pitchFamily="8" charset="-128"/>
                </a:rPr>
                <a:t>   </a:t>
              </a:r>
              <a:r>
                <a:rPr lang="es-ES_tradnl" sz="1800" b="1">
                  <a:latin typeface="Times New Roman" pitchFamily="18" charset="0"/>
                  <a:ea typeface="ＭＳ Ｐゴシック" pitchFamily="8" charset="-128"/>
                </a:rPr>
                <a:t>+  ½ O</a:t>
              </a:r>
              <a:r>
                <a:rPr lang="es-ES_tradnl" sz="1800" b="1" baseline="-25000">
                  <a:latin typeface="Times New Roman" pitchFamily="18" charset="0"/>
                  <a:ea typeface="ＭＳ Ｐゴシック" pitchFamily="8" charset="-128"/>
                </a:rPr>
                <a:t>2</a:t>
              </a:r>
              <a:r>
                <a:rPr lang="es-ES_tradnl" sz="1800" b="1">
                  <a:latin typeface="Times New Roman" pitchFamily="18" charset="0"/>
                  <a:ea typeface="ＭＳ Ｐゴシック" pitchFamily="8" charset="-128"/>
                </a:rPr>
                <a:t>(g)</a:t>
              </a:r>
              <a:r>
                <a:rPr lang="es-ES_tradnl" sz="1800" b="1" baseline="-25000">
                  <a:latin typeface="Times New Roman" pitchFamily="18" charset="0"/>
                  <a:ea typeface="ＭＳ Ｐゴシック" pitchFamily="8" charset="-128"/>
                </a:rPr>
                <a:t> </a:t>
              </a:r>
            </a:p>
          </p:txBody>
        </p:sp>
        <p:sp>
          <p:nvSpPr>
            <p:cNvPr id="22546" name="Line 19"/>
            <p:cNvSpPr>
              <a:spLocks noChangeShapeType="1"/>
            </p:cNvSpPr>
            <p:nvPr/>
          </p:nvSpPr>
          <p:spPr bwMode="auto">
            <a:xfrm>
              <a:off x="2018" y="709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547" name="Text Box 20"/>
            <p:cNvSpPr txBox="1">
              <a:spLocks noChangeArrowheads="1"/>
            </p:cNvSpPr>
            <p:nvPr/>
          </p:nvSpPr>
          <p:spPr bwMode="auto">
            <a:xfrm>
              <a:off x="1986" y="527"/>
              <a:ext cx="7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600" b="1">
                  <a:solidFill>
                    <a:schemeClr val="accent2"/>
                  </a:solidFill>
                  <a:latin typeface="Times New Roman" pitchFamily="18" charset="0"/>
                </a:rPr>
                <a:t>electricidad</a:t>
              </a:r>
              <a:endParaRPr lang="es-ES_tradnl" sz="1600" b="1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2537" name="Group 23"/>
          <p:cNvGrpSpPr>
            <a:grpSpLocks/>
          </p:cNvGrpSpPr>
          <p:nvPr/>
        </p:nvGrpSpPr>
        <p:grpSpPr bwMode="auto">
          <a:xfrm>
            <a:off x="827088" y="3789363"/>
            <a:ext cx="4622800" cy="1227137"/>
            <a:chOff x="521" y="2387"/>
            <a:chExt cx="2912" cy="773"/>
          </a:xfrm>
        </p:grpSpPr>
        <p:sp>
          <p:nvSpPr>
            <p:cNvPr id="22539" name="Text Box 3"/>
            <p:cNvSpPr txBox="1">
              <a:spLocks noChangeArrowheads="1"/>
            </p:cNvSpPr>
            <p:nvPr/>
          </p:nvSpPr>
          <p:spPr bwMode="auto">
            <a:xfrm>
              <a:off x="521" y="2387"/>
              <a:ext cx="2912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1800" b="1">
                  <a:latin typeface="Times New Roman" pitchFamily="18" charset="0"/>
                  <a:ea typeface="ＭＳ Ｐゴシック" pitchFamily="8" charset="-128"/>
                </a:rPr>
                <a:t>Cátodo:  2 H</a:t>
              </a:r>
              <a:r>
                <a:rPr lang="es-ES_tradnl" sz="1800" b="1" baseline="-25000">
                  <a:latin typeface="Times New Roman" pitchFamily="18" charset="0"/>
                  <a:ea typeface="ＭＳ Ｐゴシック" pitchFamily="8" charset="-128"/>
                </a:rPr>
                <a:t>2</a:t>
              </a:r>
              <a:r>
                <a:rPr lang="es-ES_tradnl" sz="1800" b="1">
                  <a:latin typeface="Times New Roman" pitchFamily="18" charset="0"/>
                  <a:ea typeface="ＭＳ Ｐゴシック" pitchFamily="8" charset="-128"/>
                </a:rPr>
                <a:t>O  +  2 e</a:t>
              </a:r>
              <a:r>
                <a:rPr lang="es-ES_tradnl" b="1" baseline="30000">
                  <a:latin typeface="Times New Roman" pitchFamily="18" charset="0"/>
                  <a:ea typeface="ＭＳ Ｐゴシック" pitchFamily="8" charset="-128"/>
                </a:rPr>
                <a:t>- </a:t>
              </a:r>
              <a:r>
                <a:rPr lang="es-ES_tradnl" sz="1800" b="1">
                  <a:latin typeface="Times New Roman" pitchFamily="18" charset="0"/>
                  <a:ea typeface="ＭＳ Ｐゴシック" pitchFamily="8" charset="-128"/>
                </a:rPr>
                <a:t>        H</a:t>
              </a:r>
              <a:r>
                <a:rPr lang="es-ES_tradnl" sz="1800" b="1" baseline="-25000">
                  <a:latin typeface="Times New Roman" pitchFamily="18" charset="0"/>
                  <a:ea typeface="ＭＳ Ｐゴシック" pitchFamily="8" charset="-128"/>
                </a:rPr>
                <a:t>2</a:t>
              </a:r>
              <a:r>
                <a:rPr lang="es-ES_tradnl" sz="1800" b="1">
                  <a:latin typeface="Times New Roman" pitchFamily="18" charset="0"/>
                  <a:ea typeface="ＭＳ Ｐゴシック" pitchFamily="8" charset="-128"/>
                </a:rPr>
                <a:t>  +  2 OH</a:t>
              </a:r>
              <a:r>
                <a:rPr lang="es-ES_tradnl" b="1" baseline="30000">
                  <a:latin typeface="Times New Roman" pitchFamily="18" charset="0"/>
                  <a:ea typeface="ＭＳ Ｐゴシック" pitchFamily="8" charset="-128"/>
                </a:rPr>
                <a:t>- </a:t>
              </a:r>
            </a:p>
            <a:p>
              <a:pPr>
                <a:lnSpc>
                  <a:spcPct val="170000"/>
                </a:lnSpc>
              </a:pPr>
              <a:r>
                <a:rPr lang="es-ES_tradnl" sz="1800" b="1">
                  <a:latin typeface="Times New Roman" pitchFamily="18" charset="0"/>
                  <a:ea typeface="ＭＳ Ｐゴシック" pitchFamily="8" charset="-128"/>
                </a:rPr>
                <a:t>Ánodo:   2 OH</a:t>
              </a:r>
              <a:r>
                <a:rPr lang="es-ES_tradnl" b="1" baseline="30000">
                  <a:latin typeface="Times New Roman" pitchFamily="18" charset="0"/>
                  <a:ea typeface="ＭＳ Ｐゴシック" pitchFamily="8" charset="-128"/>
                </a:rPr>
                <a:t>-             </a:t>
              </a:r>
              <a:r>
                <a:rPr lang="es-ES_tradnl" sz="1800" b="1">
                  <a:latin typeface="Times New Roman" pitchFamily="18" charset="0"/>
                  <a:ea typeface="ＭＳ Ｐゴシック" pitchFamily="8" charset="-128"/>
                </a:rPr>
                <a:t>H</a:t>
              </a:r>
              <a:r>
                <a:rPr lang="es-ES_tradnl" sz="1800" b="1" baseline="-25000">
                  <a:latin typeface="Times New Roman" pitchFamily="18" charset="0"/>
                  <a:ea typeface="ＭＳ Ｐゴシック" pitchFamily="8" charset="-128"/>
                </a:rPr>
                <a:t>2</a:t>
              </a:r>
              <a:r>
                <a:rPr lang="es-ES_tradnl" sz="1800" b="1">
                  <a:latin typeface="Times New Roman" pitchFamily="18" charset="0"/>
                  <a:ea typeface="ＭＳ Ｐゴシック" pitchFamily="8" charset="-128"/>
                </a:rPr>
                <a:t>O  +  1/2 O</a:t>
              </a:r>
              <a:r>
                <a:rPr lang="es-ES_tradnl" sz="1800" b="1" baseline="-25000">
                  <a:latin typeface="Times New Roman" pitchFamily="18" charset="0"/>
                  <a:ea typeface="ＭＳ Ｐゴシック" pitchFamily="8" charset="-128"/>
                </a:rPr>
                <a:t>2</a:t>
              </a:r>
              <a:r>
                <a:rPr lang="es-ES_tradnl" sz="1800" b="1">
                  <a:latin typeface="Times New Roman" pitchFamily="18" charset="0"/>
                  <a:ea typeface="ＭＳ Ｐゴシック" pitchFamily="8" charset="-128"/>
                </a:rPr>
                <a:t>  +  2 e</a:t>
              </a:r>
              <a:r>
                <a:rPr lang="es-ES_tradnl" b="1" baseline="30000">
                  <a:latin typeface="Times New Roman" pitchFamily="18" charset="0"/>
                  <a:ea typeface="ＭＳ Ｐゴシック" pitchFamily="8" charset="-128"/>
                </a:rPr>
                <a:t>- </a:t>
              </a:r>
            </a:p>
          </p:txBody>
        </p:sp>
        <p:sp>
          <p:nvSpPr>
            <p:cNvPr id="22540" name="Line 4"/>
            <p:cNvSpPr>
              <a:spLocks noChangeShapeType="1"/>
            </p:cNvSpPr>
            <p:nvPr/>
          </p:nvSpPr>
          <p:spPr bwMode="auto">
            <a:xfrm>
              <a:off x="1992" y="2525"/>
              <a:ext cx="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541" name="Line 5"/>
            <p:cNvSpPr>
              <a:spLocks noChangeShapeType="1"/>
            </p:cNvSpPr>
            <p:nvPr/>
          </p:nvSpPr>
          <p:spPr bwMode="auto">
            <a:xfrm>
              <a:off x="1565" y="2797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542" name="Text Box 7"/>
            <p:cNvSpPr txBox="1">
              <a:spLocks noChangeArrowheads="1"/>
            </p:cNvSpPr>
            <p:nvPr/>
          </p:nvSpPr>
          <p:spPr bwMode="auto">
            <a:xfrm>
              <a:off x="1156" y="2929"/>
              <a:ext cx="178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1800" b="1">
                  <a:latin typeface="Times New Roman" pitchFamily="18" charset="0"/>
                  <a:ea typeface="ＭＳ Ｐゴシック" pitchFamily="8" charset="-128"/>
                </a:rPr>
                <a:t>H</a:t>
              </a:r>
              <a:r>
                <a:rPr lang="es-ES_tradnl" sz="1800" b="1" baseline="-25000">
                  <a:latin typeface="Times New Roman" pitchFamily="18" charset="0"/>
                  <a:ea typeface="ＭＳ Ｐゴシック" pitchFamily="8" charset="-128"/>
                </a:rPr>
                <a:t>2</a:t>
              </a:r>
              <a:r>
                <a:rPr lang="es-ES_tradnl" sz="1800" b="1">
                  <a:latin typeface="Times New Roman" pitchFamily="18" charset="0"/>
                  <a:ea typeface="ＭＳ Ｐゴシック" pitchFamily="8" charset="-128"/>
                </a:rPr>
                <a:t>O           H</a:t>
              </a:r>
              <a:r>
                <a:rPr lang="es-ES_tradnl" sz="1800" b="1" baseline="-25000">
                  <a:latin typeface="Times New Roman" pitchFamily="18" charset="0"/>
                  <a:ea typeface="ＭＳ Ｐゴシック" pitchFamily="8" charset="-128"/>
                </a:rPr>
                <a:t>2</a:t>
              </a:r>
              <a:r>
                <a:rPr lang="es-ES_tradnl" sz="1800" b="1">
                  <a:latin typeface="Times New Roman" pitchFamily="18" charset="0"/>
                  <a:ea typeface="ＭＳ Ｐゴシック" pitchFamily="8" charset="-128"/>
                </a:rPr>
                <a:t>  +  1/2 O</a:t>
              </a:r>
              <a:r>
                <a:rPr lang="es-ES_tradnl" sz="1800" b="1" baseline="-25000">
                  <a:latin typeface="Times New Roman" pitchFamily="18" charset="0"/>
                  <a:ea typeface="ＭＳ Ｐゴシック" pitchFamily="8" charset="-128"/>
                </a:rPr>
                <a:t>2</a:t>
              </a:r>
              <a:endParaRPr lang="es-ES_tradnl" b="1" baseline="30000">
                <a:latin typeface="Times New Roman" pitchFamily="18" charset="0"/>
                <a:ea typeface="ＭＳ Ｐゴシック" pitchFamily="8" charset="-128"/>
              </a:endParaRPr>
            </a:p>
          </p:txBody>
        </p:sp>
        <p:sp>
          <p:nvSpPr>
            <p:cNvPr id="22543" name="Line 8"/>
            <p:cNvSpPr>
              <a:spLocks noChangeShapeType="1"/>
            </p:cNvSpPr>
            <p:nvPr/>
          </p:nvSpPr>
          <p:spPr bwMode="auto">
            <a:xfrm>
              <a:off x="1524" y="305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544" name="Line 21"/>
            <p:cNvSpPr>
              <a:spLocks noChangeShapeType="1"/>
            </p:cNvSpPr>
            <p:nvPr/>
          </p:nvSpPr>
          <p:spPr bwMode="auto">
            <a:xfrm>
              <a:off x="1066" y="2888"/>
              <a:ext cx="217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2538" name="Rectangle 22"/>
          <p:cNvSpPr>
            <a:spLocks noChangeArrowheads="1"/>
          </p:cNvSpPr>
          <p:nvPr/>
        </p:nvSpPr>
        <p:spPr bwMode="auto">
          <a:xfrm>
            <a:off x="0" y="-26988"/>
            <a:ext cx="9144000" cy="549276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"/>
              </a:spcBef>
              <a:spcAft>
                <a:spcPct val="5000"/>
              </a:spcAft>
            </a:pPr>
            <a:r>
              <a:rPr lang="es-ES">
                <a:solidFill>
                  <a:schemeClr val="bg1"/>
                </a:solidFill>
              </a:rPr>
              <a:t>Obtención de hidrógeno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/>
              <a:t>T20.</a:t>
            </a:r>
            <a:fld id="{961AF242-BD12-4296-A30D-6281A09D5D28}" type="slidenum">
              <a:rPr lang="es-ES" sz="1400" smtClean="0"/>
              <a:pPr eaLnBrk="1" hangingPunct="1"/>
              <a:t>17</a:t>
            </a:fld>
            <a:endParaRPr lang="es-ES" sz="1400" dirty="0"/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1476375" y="1012825"/>
            <a:ext cx="1993900" cy="336550"/>
          </a:xfrm>
          <a:prstGeom prst="rect">
            <a:avLst/>
          </a:prstGeom>
          <a:solidFill>
            <a:srgbClr val="D4FE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sz="1600" b="1"/>
              <a:t>Minerales de flúor: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521075" y="1011238"/>
            <a:ext cx="27797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sz="1600" b="1"/>
              <a:t>Fluorita (CaF</a:t>
            </a:r>
            <a:r>
              <a:rPr lang="es-ES_tradnl" sz="1600" b="1" baseline="-25000"/>
              <a:t>2</a:t>
            </a:r>
            <a:r>
              <a:rPr lang="es-ES_tradnl" sz="1600" b="1"/>
              <a:t>)</a:t>
            </a:r>
          </a:p>
          <a:p>
            <a:pPr eaLnBrk="1" hangingPunct="1"/>
            <a:r>
              <a:rPr lang="es-ES_tradnl" sz="1600" b="1"/>
              <a:t>Fluoroapatito  (Ca</a:t>
            </a:r>
            <a:r>
              <a:rPr lang="es-ES_tradnl" sz="1600" b="1" baseline="-25000"/>
              <a:t>5</a:t>
            </a:r>
            <a:r>
              <a:rPr lang="es-ES_tradnl" sz="1600" b="1"/>
              <a:t>(PO</a:t>
            </a:r>
            <a:r>
              <a:rPr lang="es-ES_tradnl" sz="1600" b="1" baseline="-25000"/>
              <a:t>4</a:t>
            </a:r>
            <a:r>
              <a:rPr lang="es-ES_tradnl" sz="1600" b="1"/>
              <a:t>)</a:t>
            </a:r>
            <a:r>
              <a:rPr lang="es-ES_tradnl" sz="1600" b="1" baseline="-25000"/>
              <a:t>3</a:t>
            </a:r>
            <a:r>
              <a:rPr lang="es-ES_tradnl" sz="1600" b="1"/>
              <a:t>F)</a:t>
            </a:r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2576513" y="2020888"/>
          <a:ext cx="3916362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CS ChemDraw Drawing" r:id="rId4" imgW="4066560" imgH="263880" progId="ChemDraw.Document.6.0">
                  <p:embed/>
                </p:oleObj>
              </mc:Choice>
              <mc:Fallback>
                <p:oleObj name="CS ChemDraw Drawing" r:id="rId4" imgW="4066560" imgH="263880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513" y="2020888"/>
                        <a:ext cx="3916362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403350" y="2779713"/>
            <a:ext cx="4295775" cy="336550"/>
          </a:xfrm>
          <a:prstGeom prst="rect">
            <a:avLst/>
          </a:prstGeom>
          <a:solidFill>
            <a:srgbClr val="D4FE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sz="1600" b="1"/>
              <a:t>Fuentes naturales de cloro, bromo y yodo: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651500" y="2779713"/>
            <a:ext cx="15970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s-ES_tradnl" sz="1600" b="1"/>
              <a:t> Agua del mar</a:t>
            </a:r>
          </a:p>
          <a:p>
            <a:pPr eaLnBrk="1" hangingPunct="1">
              <a:buFontTx/>
              <a:buChar char="-"/>
            </a:pPr>
            <a:r>
              <a:rPr lang="es-ES_tradnl" sz="1600" b="1"/>
              <a:t> Salmueras</a:t>
            </a:r>
          </a:p>
          <a:p>
            <a:pPr eaLnBrk="1" hangingPunct="1">
              <a:buFontTx/>
              <a:buChar char="-"/>
            </a:pPr>
            <a:r>
              <a:rPr lang="es-ES_tradnl" sz="1600" b="1"/>
              <a:t> NaIO</a:t>
            </a:r>
            <a:r>
              <a:rPr lang="es-ES_tradnl" sz="1600" b="1" baseline="-25000"/>
              <a:t>3</a:t>
            </a:r>
            <a:endParaRPr lang="es-ES_tradnl" sz="1600" b="1"/>
          </a:p>
        </p:txBody>
      </p:sp>
      <p:sp>
        <p:nvSpPr>
          <p:cNvPr id="12296" name="AutoShape 8"/>
          <p:cNvSpPr>
            <a:spLocks/>
          </p:cNvSpPr>
          <p:nvPr/>
        </p:nvSpPr>
        <p:spPr bwMode="auto">
          <a:xfrm>
            <a:off x="7185025" y="2827338"/>
            <a:ext cx="71438" cy="504825"/>
          </a:xfrm>
          <a:prstGeom prst="rightBrace">
            <a:avLst>
              <a:gd name="adj1" fmla="val 588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7254875" y="2922588"/>
            <a:ext cx="577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sz="1600" b="1"/>
              <a:t>NaX</a:t>
            </a:r>
          </a:p>
        </p:txBody>
      </p:sp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2940050" y="4624388"/>
            <a:ext cx="2160588" cy="1900237"/>
            <a:chOff x="1519" y="2959"/>
            <a:chExt cx="1361" cy="1197"/>
          </a:xfrm>
        </p:grpSpPr>
        <p:sp>
          <p:nvSpPr>
            <p:cNvPr id="12305" name="Rectangle 11"/>
            <p:cNvSpPr>
              <a:spLocks noChangeArrowheads="1"/>
            </p:cNvSpPr>
            <p:nvPr/>
          </p:nvSpPr>
          <p:spPr bwMode="auto">
            <a:xfrm>
              <a:off x="1519" y="2976"/>
              <a:ext cx="1361" cy="1180"/>
            </a:xfrm>
            <a:prstGeom prst="rect">
              <a:avLst/>
            </a:prstGeom>
            <a:solidFill>
              <a:srgbClr val="F7F9A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306" name="Rectangle 12"/>
            <p:cNvSpPr>
              <a:spLocks noChangeArrowheads="1"/>
            </p:cNvSpPr>
            <p:nvPr/>
          </p:nvSpPr>
          <p:spPr bwMode="auto">
            <a:xfrm>
              <a:off x="2179" y="2959"/>
              <a:ext cx="664" cy="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s-ES" sz="1600" b="1">
                  <a:sym typeface="Symbol" pitchFamily="18" charset="2"/>
                </a:rPr>
                <a:t>E</a:t>
              </a:r>
              <a:r>
                <a:rPr lang="es-ES" sz="2000" b="1" baseline="30000">
                  <a:sym typeface="Symbol" pitchFamily="18" charset="2"/>
                </a:rPr>
                <a:t>0 </a:t>
              </a:r>
              <a:r>
                <a:rPr lang="es-ES" sz="1600" b="1">
                  <a:sym typeface="Symbol" pitchFamily="18" charset="2"/>
                </a:rPr>
                <a:t>(X</a:t>
              </a:r>
              <a:r>
                <a:rPr lang="es-ES" sz="1600" b="1" baseline="-25000">
                  <a:sym typeface="Symbol" pitchFamily="18" charset="2"/>
                </a:rPr>
                <a:t>2</a:t>
              </a:r>
              <a:r>
                <a:rPr lang="es-ES" sz="1600" b="1">
                  <a:sym typeface="Symbol" pitchFamily="18" charset="2"/>
                </a:rPr>
                <a:t>/X</a:t>
              </a:r>
              <a:r>
                <a:rPr lang="es-ES" sz="2000" b="1" baseline="30000">
                  <a:sym typeface="Symbol" pitchFamily="18" charset="2"/>
                </a:rPr>
                <a:t>-</a:t>
              </a:r>
              <a:r>
                <a:rPr lang="es-ES" sz="1600" b="1">
                  <a:sym typeface="Symbol" pitchFamily="18" charset="2"/>
                </a:rPr>
                <a:t>)</a:t>
              </a:r>
            </a:p>
            <a:p>
              <a:pPr algn="ctr">
                <a:lnSpc>
                  <a:spcPct val="140000"/>
                </a:lnSpc>
              </a:pPr>
              <a:r>
                <a:rPr lang="es-ES_tradnl" sz="1600" b="1">
                  <a:sym typeface="Symbol" pitchFamily="18" charset="2"/>
                </a:rPr>
                <a:t>2,85 V</a:t>
              </a:r>
            </a:p>
            <a:p>
              <a:pPr algn="ctr">
                <a:lnSpc>
                  <a:spcPct val="140000"/>
                </a:lnSpc>
              </a:pPr>
              <a:r>
                <a:rPr lang="es-ES_tradnl" sz="1600" b="1">
                  <a:sym typeface="Symbol" pitchFamily="18" charset="2"/>
                </a:rPr>
                <a:t>1,36 V</a:t>
              </a:r>
            </a:p>
            <a:p>
              <a:pPr algn="ctr">
                <a:lnSpc>
                  <a:spcPct val="140000"/>
                </a:lnSpc>
              </a:pPr>
              <a:r>
                <a:rPr lang="es-ES_tradnl" sz="1600" b="1">
                  <a:sym typeface="Symbol" pitchFamily="18" charset="2"/>
                </a:rPr>
                <a:t>1,06 V</a:t>
              </a:r>
            </a:p>
            <a:p>
              <a:pPr algn="ctr">
                <a:lnSpc>
                  <a:spcPct val="140000"/>
                </a:lnSpc>
              </a:pPr>
              <a:r>
                <a:rPr lang="es-ES_tradnl" sz="1600" b="1">
                  <a:sym typeface="Symbol" pitchFamily="18" charset="2"/>
                </a:rPr>
                <a:t>0,54 V</a:t>
              </a:r>
            </a:p>
          </p:txBody>
        </p:sp>
        <p:sp>
          <p:nvSpPr>
            <p:cNvPr id="12307" name="Line 13"/>
            <p:cNvSpPr>
              <a:spLocks noChangeShapeType="1"/>
            </p:cNvSpPr>
            <p:nvPr/>
          </p:nvSpPr>
          <p:spPr bwMode="auto">
            <a:xfrm>
              <a:off x="2154" y="2976"/>
              <a:ext cx="0" cy="1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2308" name="Rectangle 14"/>
            <p:cNvSpPr>
              <a:spLocks noChangeArrowheads="1"/>
            </p:cNvSpPr>
            <p:nvPr/>
          </p:nvSpPr>
          <p:spPr bwMode="auto">
            <a:xfrm>
              <a:off x="1701" y="2959"/>
              <a:ext cx="307" cy="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s-ES" sz="1600" b="1">
                  <a:sym typeface="Symbol" pitchFamily="18" charset="2"/>
                </a:rPr>
                <a:t>X</a:t>
              </a:r>
              <a:r>
                <a:rPr lang="es-ES" sz="1600" b="1" baseline="-25000">
                  <a:sym typeface="Symbol" pitchFamily="18" charset="2"/>
                </a:rPr>
                <a:t>2</a:t>
              </a:r>
              <a:endParaRPr lang="es-ES" sz="1600" b="1">
                <a:sym typeface="Symbol" pitchFamily="18" charset="2"/>
              </a:endParaRPr>
            </a:p>
            <a:p>
              <a:pPr>
                <a:lnSpc>
                  <a:spcPct val="140000"/>
                </a:lnSpc>
              </a:pPr>
              <a:r>
                <a:rPr lang="es-ES" sz="1600" b="1">
                  <a:sym typeface="Symbol" pitchFamily="18" charset="2"/>
                </a:rPr>
                <a:t>F</a:t>
              </a:r>
              <a:r>
                <a:rPr lang="es-ES" sz="1600" b="1" baseline="-25000">
                  <a:sym typeface="Symbol" pitchFamily="18" charset="2"/>
                </a:rPr>
                <a:t>2</a:t>
              </a:r>
              <a:endParaRPr lang="es-ES" sz="1600" b="1">
                <a:sym typeface="Symbol" pitchFamily="18" charset="2"/>
              </a:endParaRPr>
            </a:p>
            <a:p>
              <a:pPr>
                <a:lnSpc>
                  <a:spcPct val="140000"/>
                </a:lnSpc>
              </a:pPr>
              <a:r>
                <a:rPr lang="es-ES" sz="1600" b="1">
                  <a:sym typeface="Symbol" pitchFamily="18" charset="2"/>
                </a:rPr>
                <a:t>Cl</a:t>
              </a:r>
              <a:r>
                <a:rPr lang="es-ES" sz="1600" b="1" baseline="-25000">
                  <a:sym typeface="Symbol" pitchFamily="18" charset="2"/>
                </a:rPr>
                <a:t>2</a:t>
              </a:r>
              <a:endParaRPr lang="es-ES" sz="1600" b="1">
                <a:sym typeface="Symbol" pitchFamily="18" charset="2"/>
              </a:endParaRPr>
            </a:p>
            <a:p>
              <a:pPr>
                <a:lnSpc>
                  <a:spcPct val="140000"/>
                </a:lnSpc>
              </a:pPr>
              <a:r>
                <a:rPr lang="es-ES" sz="1600" b="1">
                  <a:sym typeface="Symbol" pitchFamily="18" charset="2"/>
                </a:rPr>
                <a:t>Br</a:t>
              </a:r>
              <a:r>
                <a:rPr lang="es-ES" sz="1600" b="1" baseline="-25000">
                  <a:sym typeface="Symbol" pitchFamily="18" charset="2"/>
                </a:rPr>
                <a:t>2</a:t>
              </a:r>
              <a:endParaRPr lang="es-ES" sz="1600" b="1">
                <a:sym typeface="Symbol" pitchFamily="18" charset="2"/>
              </a:endParaRPr>
            </a:p>
            <a:p>
              <a:pPr>
                <a:lnSpc>
                  <a:spcPct val="140000"/>
                </a:lnSpc>
              </a:pPr>
              <a:r>
                <a:rPr lang="es-ES" sz="1600" b="1">
                  <a:sym typeface="Symbol" pitchFamily="18" charset="2"/>
                </a:rPr>
                <a:t>I</a:t>
              </a:r>
              <a:r>
                <a:rPr lang="es-ES" sz="1600" b="1" baseline="-25000">
                  <a:sym typeface="Symbol" pitchFamily="18" charset="2"/>
                </a:rPr>
                <a:t>2</a:t>
              </a:r>
              <a:endParaRPr lang="es-ES_tradnl" sz="1600" b="1">
                <a:sym typeface="Symbol" pitchFamily="18" charset="2"/>
              </a:endParaRPr>
            </a:p>
          </p:txBody>
        </p:sp>
        <p:sp>
          <p:nvSpPr>
            <p:cNvPr id="12309" name="Line 15"/>
            <p:cNvSpPr>
              <a:spLocks noChangeShapeType="1"/>
            </p:cNvSpPr>
            <p:nvPr/>
          </p:nvSpPr>
          <p:spPr bwMode="auto">
            <a:xfrm>
              <a:off x="1519" y="3203"/>
              <a:ext cx="13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2310" name="Line 16"/>
            <p:cNvSpPr>
              <a:spLocks noChangeShapeType="1"/>
            </p:cNvSpPr>
            <p:nvPr/>
          </p:nvSpPr>
          <p:spPr bwMode="auto">
            <a:xfrm>
              <a:off x="1519" y="3430"/>
              <a:ext cx="13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2311" name="Line 17"/>
            <p:cNvSpPr>
              <a:spLocks noChangeShapeType="1"/>
            </p:cNvSpPr>
            <p:nvPr/>
          </p:nvSpPr>
          <p:spPr bwMode="auto">
            <a:xfrm>
              <a:off x="1519" y="3657"/>
              <a:ext cx="13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2312" name="Line 18"/>
            <p:cNvSpPr>
              <a:spLocks noChangeShapeType="1"/>
            </p:cNvSpPr>
            <p:nvPr/>
          </p:nvSpPr>
          <p:spPr bwMode="auto">
            <a:xfrm>
              <a:off x="1519" y="3884"/>
              <a:ext cx="13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2299" name="AutoShape 19"/>
          <p:cNvSpPr>
            <a:spLocks/>
          </p:cNvSpPr>
          <p:nvPr/>
        </p:nvSpPr>
        <p:spPr bwMode="auto">
          <a:xfrm>
            <a:off x="5245100" y="5084763"/>
            <a:ext cx="71438" cy="576262"/>
          </a:xfrm>
          <a:prstGeom prst="rightBrace">
            <a:avLst>
              <a:gd name="adj1" fmla="val 67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00" name="Text Box 20"/>
          <p:cNvSpPr txBox="1">
            <a:spLocks noChangeArrowheads="1"/>
          </p:cNvSpPr>
          <p:nvPr/>
        </p:nvSpPr>
        <p:spPr bwMode="auto">
          <a:xfrm>
            <a:off x="5387975" y="5199063"/>
            <a:ext cx="1270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 b="1"/>
              <a:t>Electrolisis</a:t>
            </a:r>
            <a:endParaRPr lang="es-ES_tradnl" sz="1600" b="1"/>
          </a:p>
        </p:txBody>
      </p:sp>
      <p:sp>
        <p:nvSpPr>
          <p:cNvPr id="12301" name="AutoShape 21"/>
          <p:cNvSpPr>
            <a:spLocks/>
          </p:cNvSpPr>
          <p:nvPr/>
        </p:nvSpPr>
        <p:spPr bwMode="auto">
          <a:xfrm>
            <a:off x="5245100" y="5803900"/>
            <a:ext cx="71438" cy="576263"/>
          </a:xfrm>
          <a:prstGeom prst="rightBrace">
            <a:avLst>
              <a:gd name="adj1" fmla="val 67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02" name="Text Box 22"/>
          <p:cNvSpPr txBox="1">
            <a:spLocks noChangeArrowheads="1"/>
          </p:cNvSpPr>
          <p:nvPr/>
        </p:nvSpPr>
        <p:spPr bwMode="auto">
          <a:xfrm>
            <a:off x="5316538" y="5899150"/>
            <a:ext cx="1992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 b="1"/>
              <a:t>Oxidación química</a:t>
            </a:r>
            <a:endParaRPr lang="es-ES_tradnl" sz="1600" b="1"/>
          </a:p>
        </p:txBody>
      </p:sp>
      <p:sp>
        <p:nvSpPr>
          <p:cNvPr id="12303" name="Text Box 23"/>
          <p:cNvSpPr txBox="1">
            <a:spLocks noChangeArrowheads="1"/>
          </p:cNvSpPr>
          <p:nvPr/>
        </p:nvSpPr>
        <p:spPr bwMode="auto">
          <a:xfrm>
            <a:off x="1927225" y="3613150"/>
            <a:ext cx="51054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  <a:buClr>
                <a:schemeClr val="accent2"/>
              </a:buClr>
              <a:buFontTx/>
              <a:buChar char="•"/>
            </a:pPr>
            <a:r>
              <a:rPr lang="es-ES_tradnl" sz="1600" b="1">
                <a:ea typeface="ＭＳ Ｐゴシック" pitchFamily="8" charset="-128"/>
              </a:rPr>
              <a:t> Flúor y cloro son razonablemente abundantes</a:t>
            </a:r>
          </a:p>
          <a:p>
            <a:pPr algn="just" eaLnBrk="1" hangingPunct="1">
              <a:lnSpc>
                <a:spcPct val="120000"/>
              </a:lnSpc>
              <a:buClr>
                <a:schemeClr val="accent2"/>
              </a:buClr>
              <a:buFontTx/>
              <a:buChar char="•"/>
            </a:pPr>
            <a:r>
              <a:rPr lang="es-ES_tradnl" sz="1600" b="1">
                <a:ea typeface="ＭＳ Ｐゴシック" pitchFamily="8" charset="-128"/>
              </a:rPr>
              <a:t> Bromo y yodo son bastante escasos  </a:t>
            </a:r>
          </a:p>
        </p:txBody>
      </p:sp>
      <p:sp>
        <p:nvSpPr>
          <p:cNvPr id="12304" name="Rectangle 24"/>
          <p:cNvSpPr>
            <a:spLocks noChangeArrowheads="1"/>
          </p:cNvSpPr>
          <p:nvPr/>
        </p:nvSpPr>
        <p:spPr bwMode="auto">
          <a:xfrm>
            <a:off x="0" y="-26988"/>
            <a:ext cx="9144000" cy="549276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"/>
              </a:spcBef>
              <a:spcAft>
                <a:spcPct val="5000"/>
              </a:spcAft>
            </a:pPr>
            <a:r>
              <a:rPr lang="es-ES">
                <a:solidFill>
                  <a:schemeClr val="bg1"/>
                </a:solidFill>
              </a:rPr>
              <a:t>Obtención de halógenos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/>
              <a:t>T20.</a:t>
            </a:r>
            <a:fld id="{B317FB06-F207-41F0-92E4-37889F623333}" type="slidenum">
              <a:rPr lang="es-ES" sz="1400" smtClean="0"/>
              <a:pPr eaLnBrk="1" hangingPunct="1"/>
              <a:t>18</a:t>
            </a:fld>
            <a:endParaRPr lang="es-ES" sz="1400" dirty="0"/>
          </a:p>
        </p:txBody>
      </p:sp>
      <p:sp>
        <p:nvSpPr>
          <p:cNvPr id="13318" name="Rectangle 2"/>
          <p:cNvSpPr>
            <a:spLocks noChangeArrowheads="1"/>
          </p:cNvSpPr>
          <p:nvPr/>
        </p:nvSpPr>
        <p:spPr bwMode="auto">
          <a:xfrm>
            <a:off x="1277938" y="3009900"/>
            <a:ext cx="2808287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3319" name="Group 3"/>
          <p:cNvGrpSpPr>
            <a:grpSpLocks/>
          </p:cNvGrpSpPr>
          <p:nvPr/>
        </p:nvGrpSpPr>
        <p:grpSpPr bwMode="auto">
          <a:xfrm>
            <a:off x="4922838" y="1557338"/>
            <a:ext cx="2962275" cy="4213225"/>
            <a:chOff x="2919" y="1480"/>
            <a:chExt cx="1866" cy="2654"/>
          </a:xfrm>
        </p:grpSpPr>
        <p:pic>
          <p:nvPicPr>
            <p:cNvPr id="13329" name="Picture 4" descr="Obtención de flúo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" y="1518"/>
              <a:ext cx="1866" cy="2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0" name="Text Box 5"/>
            <p:cNvSpPr txBox="1">
              <a:spLocks noChangeArrowheads="1"/>
            </p:cNvSpPr>
            <p:nvPr/>
          </p:nvSpPr>
          <p:spPr bwMode="auto">
            <a:xfrm>
              <a:off x="3696" y="3793"/>
              <a:ext cx="63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s-ES_tradnl" sz="1400" b="1"/>
                <a:t>Ánodo de carbón</a:t>
              </a:r>
            </a:p>
          </p:txBody>
        </p:sp>
        <p:sp>
          <p:nvSpPr>
            <p:cNvPr id="13331" name="Text Box 6"/>
            <p:cNvSpPr txBox="1">
              <a:spLocks noChangeArrowheads="1"/>
            </p:cNvSpPr>
            <p:nvPr/>
          </p:nvSpPr>
          <p:spPr bwMode="auto">
            <a:xfrm>
              <a:off x="4105" y="3884"/>
              <a:ext cx="3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2000" b="1"/>
                <a:t>(+)</a:t>
              </a:r>
            </a:p>
          </p:txBody>
        </p:sp>
        <p:sp>
          <p:nvSpPr>
            <p:cNvPr id="13332" name="Text Box 7"/>
            <p:cNvSpPr txBox="1">
              <a:spLocks noChangeArrowheads="1"/>
            </p:cNvSpPr>
            <p:nvPr/>
          </p:nvSpPr>
          <p:spPr bwMode="auto">
            <a:xfrm>
              <a:off x="3288" y="3884"/>
              <a:ext cx="3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2000" b="1"/>
                <a:t>(-)</a:t>
              </a:r>
            </a:p>
          </p:txBody>
        </p:sp>
        <p:sp>
          <p:nvSpPr>
            <p:cNvPr id="13333" name="Text Box 8"/>
            <p:cNvSpPr txBox="1">
              <a:spLocks noChangeArrowheads="1"/>
            </p:cNvSpPr>
            <p:nvPr/>
          </p:nvSpPr>
          <p:spPr bwMode="auto">
            <a:xfrm>
              <a:off x="2971" y="3793"/>
              <a:ext cx="68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s-ES_tradnl" sz="1400" b="1"/>
                <a:t>Cátodo de acero</a:t>
              </a:r>
            </a:p>
          </p:txBody>
        </p:sp>
        <p:sp>
          <p:nvSpPr>
            <p:cNvPr id="13334" name="Text Box 9"/>
            <p:cNvSpPr txBox="1">
              <a:spLocks noChangeArrowheads="1"/>
            </p:cNvSpPr>
            <p:nvPr/>
          </p:nvSpPr>
          <p:spPr bwMode="auto">
            <a:xfrm>
              <a:off x="3638" y="1588"/>
              <a:ext cx="2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600" b="1"/>
                <a:t>F</a:t>
              </a:r>
              <a:r>
                <a:rPr lang="es-ES_tradnl" sz="1600" b="1" baseline="-25000"/>
                <a:t>2</a:t>
              </a:r>
              <a:endParaRPr lang="es-ES_tradnl" sz="1600" b="1"/>
            </a:p>
          </p:txBody>
        </p:sp>
        <p:sp>
          <p:nvSpPr>
            <p:cNvPr id="13335" name="Text Box 10"/>
            <p:cNvSpPr txBox="1">
              <a:spLocks noChangeArrowheads="1"/>
            </p:cNvSpPr>
            <p:nvPr/>
          </p:nvSpPr>
          <p:spPr bwMode="auto">
            <a:xfrm>
              <a:off x="4075" y="1616"/>
              <a:ext cx="25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600" b="1"/>
                <a:t>H</a:t>
              </a:r>
              <a:r>
                <a:rPr lang="es-ES_tradnl" sz="1600" b="1" baseline="-25000"/>
                <a:t>2</a:t>
              </a:r>
              <a:endParaRPr lang="es-ES_tradnl" sz="1600" b="1"/>
            </a:p>
          </p:txBody>
        </p:sp>
        <p:sp>
          <p:nvSpPr>
            <p:cNvPr id="13336" name="Text Box 11"/>
            <p:cNvSpPr txBox="1">
              <a:spLocks noChangeArrowheads="1"/>
            </p:cNvSpPr>
            <p:nvPr/>
          </p:nvSpPr>
          <p:spPr bwMode="auto">
            <a:xfrm>
              <a:off x="3288" y="1480"/>
              <a:ext cx="2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600" b="1"/>
                <a:t>HF</a:t>
              </a:r>
            </a:p>
          </p:txBody>
        </p:sp>
        <p:sp>
          <p:nvSpPr>
            <p:cNvPr id="13337" name="Text Box 12"/>
            <p:cNvSpPr txBox="1">
              <a:spLocks noChangeArrowheads="1"/>
            </p:cNvSpPr>
            <p:nvPr/>
          </p:nvSpPr>
          <p:spPr bwMode="auto">
            <a:xfrm>
              <a:off x="3167" y="1616"/>
              <a:ext cx="25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600" b="1"/>
                <a:t>H</a:t>
              </a:r>
              <a:r>
                <a:rPr lang="es-ES_tradnl" sz="1600" b="1" baseline="-25000"/>
                <a:t>2</a:t>
              </a:r>
              <a:endParaRPr lang="es-ES_tradnl" sz="1600" b="1"/>
            </a:p>
          </p:txBody>
        </p:sp>
      </p:grpSp>
      <p:grpSp>
        <p:nvGrpSpPr>
          <p:cNvPr id="13320" name="Group 14"/>
          <p:cNvGrpSpPr>
            <a:grpSpLocks/>
          </p:cNvGrpSpPr>
          <p:nvPr/>
        </p:nvGrpSpPr>
        <p:grpSpPr bwMode="auto">
          <a:xfrm>
            <a:off x="2627313" y="908050"/>
            <a:ext cx="3168650" cy="576263"/>
            <a:chOff x="793" y="663"/>
            <a:chExt cx="1996" cy="363"/>
          </a:xfrm>
        </p:grpSpPr>
        <p:sp>
          <p:nvSpPr>
            <p:cNvPr id="13328" name="Rectangle 15"/>
            <p:cNvSpPr>
              <a:spLocks noChangeArrowheads="1"/>
            </p:cNvSpPr>
            <p:nvPr/>
          </p:nvSpPr>
          <p:spPr bwMode="auto">
            <a:xfrm>
              <a:off x="793" y="663"/>
              <a:ext cx="1996" cy="363"/>
            </a:xfrm>
            <a:prstGeom prst="rect">
              <a:avLst/>
            </a:prstGeom>
            <a:solidFill>
              <a:srgbClr val="F7F9A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aphicFrame>
          <p:nvGraphicFramePr>
            <p:cNvPr id="13316" name="Object 16"/>
            <p:cNvGraphicFramePr>
              <a:graphicFrameLocks noChangeAspect="1"/>
            </p:cNvGraphicFramePr>
            <p:nvPr/>
          </p:nvGraphicFramePr>
          <p:xfrm>
            <a:off x="888" y="710"/>
            <a:ext cx="1765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89" name="CS ChemDraw Drawing" r:id="rId5" imgW="3162240" imgH="370800" progId="ChemDraw.Document.6.0">
                    <p:embed/>
                  </p:oleObj>
                </mc:Choice>
                <mc:Fallback>
                  <p:oleObj name="CS ChemDraw Drawing" r:id="rId5" imgW="3162240" imgH="370800" progId="ChemDraw.Document.6.0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8" y="710"/>
                          <a:ext cx="1765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21" name="Text Box 17"/>
          <p:cNvSpPr txBox="1">
            <a:spLocks noChangeArrowheads="1"/>
          </p:cNvSpPr>
          <p:nvPr/>
        </p:nvSpPr>
        <p:spPr bwMode="auto">
          <a:xfrm>
            <a:off x="1042988" y="2133600"/>
            <a:ext cx="30575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82563" indent="-1825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s-ES" sz="1600" b="1"/>
              <a:t>Electrolito: HF / KF fundido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s-ES" sz="1600" b="1"/>
              <a:t>Temp. trabajo </a:t>
            </a:r>
            <a:r>
              <a:rPr lang="es-ES" sz="1600" b="1">
                <a:cs typeface="Arial" charset="0"/>
              </a:rPr>
              <a:t>≈</a:t>
            </a:r>
            <a:r>
              <a:rPr lang="es-ES" sz="1600" b="1"/>
              <a:t> 100ºC</a:t>
            </a:r>
          </a:p>
        </p:txBody>
      </p:sp>
      <p:graphicFrame>
        <p:nvGraphicFramePr>
          <p:cNvPr id="13314" name="Object 18"/>
          <p:cNvGraphicFramePr>
            <a:graphicFrameLocks noChangeAspect="1"/>
          </p:cNvGraphicFramePr>
          <p:nvPr/>
        </p:nvGraphicFramePr>
        <p:xfrm>
          <a:off x="2357438" y="3038475"/>
          <a:ext cx="157797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0" name="CS ChemDraw Drawing" r:id="rId7" imgW="1780560" imgH="312120" progId="ChemDraw.Document.6.0">
                  <p:embed/>
                </p:oleObj>
              </mc:Choice>
              <mc:Fallback>
                <p:oleObj name="CS ChemDraw Drawing" r:id="rId7" imgW="1780560" imgH="312120" progId="ChemDraw.Document.6.0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3038475"/>
                        <a:ext cx="1577975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Text Box 19"/>
          <p:cNvSpPr txBox="1">
            <a:spLocks noChangeArrowheads="1"/>
          </p:cNvSpPr>
          <p:nvPr/>
        </p:nvSpPr>
        <p:spPr bwMode="auto">
          <a:xfrm>
            <a:off x="1316038" y="3009900"/>
            <a:ext cx="950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 b="1"/>
              <a:t>Cátodo:</a:t>
            </a:r>
          </a:p>
        </p:txBody>
      </p:sp>
      <p:graphicFrame>
        <p:nvGraphicFramePr>
          <p:cNvPr id="13315" name="Object 20"/>
          <p:cNvGraphicFramePr>
            <a:graphicFrameLocks noChangeAspect="1"/>
          </p:cNvGraphicFramePr>
          <p:nvPr/>
        </p:nvGraphicFramePr>
        <p:xfrm>
          <a:off x="2214563" y="3394075"/>
          <a:ext cx="17272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1" name="CS ChemDraw Drawing" r:id="rId9" imgW="1632960" imgH="251280" progId="ChemDraw.Document.6.0">
                  <p:embed/>
                </p:oleObj>
              </mc:Choice>
              <mc:Fallback>
                <p:oleObj name="CS ChemDraw Drawing" r:id="rId9" imgW="1632960" imgH="251280" progId="ChemDraw.Document.6.0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3394075"/>
                        <a:ext cx="172720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Text Box 21"/>
          <p:cNvSpPr txBox="1">
            <a:spLocks noChangeArrowheads="1"/>
          </p:cNvSpPr>
          <p:nvPr/>
        </p:nvSpPr>
        <p:spPr bwMode="auto">
          <a:xfrm>
            <a:off x="1316038" y="3346450"/>
            <a:ext cx="893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 b="1"/>
              <a:t>Ánodo:</a:t>
            </a:r>
          </a:p>
        </p:txBody>
      </p:sp>
      <p:sp>
        <p:nvSpPr>
          <p:cNvPr id="13324" name="Text Box 23"/>
          <p:cNvSpPr txBox="1">
            <a:spLocks noChangeArrowheads="1"/>
          </p:cNvSpPr>
          <p:nvPr/>
        </p:nvSpPr>
        <p:spPr bwMode="auto">
          <a:xfrm>
            <a:off x="1141413" y="5072063"/>
            <a:ext cx="32861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sz="1600" b="1"/>
              <a:t>Dificultades:</a:t>
            </a:r>
          </a:p>
          <a:p>
            <a:pPr eaLnBrk="1" hangingPunct="1">
              <a:lnSpc>
                <a:spcPct val="125000"/>
              </a:lnSpc>
              <a:buFontTx/>
              <a:buChar char="•"/>
            </a:pPr>
            <a:r>
              <a:rPr lang="es-ES" sz="1600" b="1"/>
              <a:t> F</a:t>
            </a:r>
            <a:r>
              <a:rPr lang="es-ES" sz="1600" b="1" baseline="-25000"/>
              <a:t>2 </a:t>
            </a:r>
            <a:r>
              <a:rPr lang="es-ES" sz="1600" b="1"/>
              <a:t>es extremadamente reactivo</a:t>
            </a:r>
          </a:p>
          <a:p>
            <a:pPr eaLnBrk="1" hangingPunct="1">
              <a:lnSpc>
                <a:spcPct val="125000"/>
              </a:lnSpc>
              <a:buFontTx/>
              <a:buChar char="•"/>
            </a:pPr>
            <a:r>
              <a:rPr lang="es-ES" sz="1600" b="1"/>
              <a:t> HF es muy corrosivo y tóxico</a:t>
            </a:r>
            <a:endParaRPr lang="es-ES_tradnl" sz="1600" b="1"/>
          </a:p>
        </p:txBody>
      </p:sp>
      <p:sp>
        <p:nvSpPr>
          <p:cNvPr id="13325" name="Rectangle 24"/>
          <p:cNvSpPr>
            <a:spLocks noChangeArrowheads="1"/>
          </p:cNvSpPr>
          <p:nvPr/>
        </p:nvSpPr>
        <p:spPr bwMode="auto">
          <a:xfrm>
            <a:off x="2809875" y="3752850"/>
            <a:ext cx="19732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s-ES" sz="1600" b="1">
                <a:sym typeface="Symbol" pitchFamily="18" charset="2"/>
              </a:rPr>
              <a:t>E</a:t>
            </a:r>
            <a:r>
              <a:rPr lang="es-ES" sz="1600" b="1" baseline="30000">
                <a:sym typeface="Symbol" pitchFamily="18" charset="2"/>
              </a:rPr>
              <a:t>0</a:t>
            </a:r>
            <a:r>
              <a:rPr lang="es-ES" sz="1600" b="1">
                <a:sym typeface="Symbol" pitchFamily="18" charset="2"/>
              </a:rPr>
              <a:t>(O</a:t>
            </a:r>
            <a:r>
              <a:rPr lang="es-ES" sz="1600" b="1" baseline="-25000">
                <a:sym typeface="Symbol" pitchFamily="18" charset="2"/>
              </a:rPr>
              <a:t>2</a:t>
            </a:r>
            <a:r>
              <a:rPr lang="es-ES" sz="1600" b="1">
                <a:sym typeface="Symbol" pitchFamily="18" charset="2"/>
              </a:rPr>
              <a:t>/H</a:t>
            </a:r>
            <a:r>
              <a:rPr lang="es-ES" sz="1600" b="1" baseline="-25000">
                <a:sym typeface="Symbol" pitchFamily="18" charset="2"/>
              </a:rPr>
              <a:t>2</a:t>
            </a:r>
            <a:r>
              <a:rPr lang="es-ES" sz="1600" b="1">
                <a:sym typeface="Symbol" pitchFamily="18" charset="2"/>
              </a:rPr>
              <a:t>O)= 1,23 V</a:t>
            </a:r>
          </a:p>
        </p:txBody>
      </p:sp>
      <p:sp>
        <p:nvSpPr>
          <p:cNvPr id="13326" name="Rectangle 25"/>
          <p:cNvSpPr>
            <a:spLocks noChangeArrowheads="1"/>
          </p:cNvSpPr>
          <p:nvPr/>
        </p:nvSpPr>
        <p:spPr bwMode="auto">
          <a:xfrm>
            <a:off x="1044575" y="3781425"/>
            <a:ext cx="18700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182563" indent="-182563">
              <a:lnSpc>
                <a:spcPct val="125000"/>
              </a:lnSpc>
              <a:buFontTx/>
              <a:buChar char="•"/>
            </a:pPr>
            <a:r>
              <a:rPr lang="es-ES_tradnl" sz="1600" b="1"/>
              <a:t>Medio anhidro,</a:t>
            </a:r>
            <a:r>
              <a:rPr lang="es-ES_tradnl" sz="1600"/>
              <a:t> </a:t>
            </a:r>
          </a:p>
        </p:txBody>
      </p:sp>
      <p:sp>
        <p:nvSpPr>
          <p:cNvPr id="13327" name="Rectangle 26"/>
          <p:cNvSpPr>
            <a:spLocks noChangeArrowheads="1"/>
          </p:cNvSpPr>
          <p:nvPr/>
        </p:nvSpPr>
        <p:spPr bwMode="auto">
          <a:xfrm>
            <a:off x="0" y="-26988"/>
            <a:ext cx="9144000" cy="549276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"/>
              </a:spcBef>
              <a:spcAft>
                <a:spcPct val="5000"/>
              </a:spcAft>
            </a:pPr>
            <a:r>
              <a:rPr lang="es-ES">
                <a:solidFill>
                  <a:schemeClr val="bg1"/>
                </a:solidFill>
              </a:rPr>
              <a:t>Obtención de flúor </a:t>
            </a:r>
            <a:r>
              <a:rPr lang="es-ES_tradnl">
                <a:solidFill>
                  <a:schemeClr val="bg1"/>
                </a:solidFill>
              </a:rPr>
              <a:t>(Moissan, 1886)</a:t>
            </a:r>
            <a:endParaRPr lang="es-E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/>
              <a:t>T20.</a:t>
            </a:r>
            <a:fld id="{0439BDCD-18E0-4BC3-806C-4EF5136E795F}" type="slidenum">
              <a:rPr lang="es-ES" sz="1400" smtClean="0"/>
              <a:pPr eaLnBrk="1" hangingPunct="1"/>
              <a:t>19</a:t>
            </a:fld>
            <a:endParaRPr lang="es-ES" sz="1400" dirty="0"/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1258888" y="860425"/>
            <a:ext cx="454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65125" indent="-36512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1600" b="1">
                <a:solidFill>
                  <a:schemeClr val="accent2"/>
                </a:solidFill>
                <a:ea typeface="ＭＳ Ｐゴシック" pitchFamily="8" charset="-128"/>
              </a:rPr>
              <a:t>(1) 	A partir de </a:t>
            </a:r>
            <a:r>
              <a:rPr lang="es-ES_tradnl" sz="1600" b="1">
                <a:solidFill>
                  <a:srgbClr val="CC3300"/>
                </a:solidFill>
                <a:ea typeface="ＭＳ Ｐゴシック" pitchFamily="8" charset="-128"/>
              </a:rPr>
              <a:t>disoluciones acuosas</a:t>
            </a:r>
            <a:r>
              <a:rPr lang="es-ES_tradnl" sz="1600" b="1">
                <a:solidFill>
                  <a:schemeClr val="accent2"/>
                </a:solidFill>
                <a:ea typeface="ＭＳ Ｐゴシック" pitchFamily="8" charset="-128"/>
              </a:rPr>
              <a:t> de NaCl</a:t>
            </a:r>
          </a:p>
        </p:txBody>
      </p:sp>
      <p:grpSp>
        <p:nvGrpSpPr>
          <p:cNvPr id="23556" name="Group 3"/>
          <p:cNvGrpSpPr>
            <a:grpSpLocks/>
          </p:cNvGrpSpPr>
          <p:nvPr/>
        </p:nvGrpSpPr>
        <p:grpSpPr bwMode="auto">
          <a:xfrm>
            <a:off x="2268538" y="1412875"/>
            <a:ext cx="4608512" cy="431800"/>
            <a:chOff x="1338" y="1298"/>
            <a:chExt cx="2903" cy="272"/>
          </a:xfrm>
        </p:grpSpPr>
        <p:sp>
          <p:nvSpPr>
            <p:cNvPr id="23567" name="Rectangle 4"/>
            <p:cNvSpPr>
              <a:spLocks noChangeArrowheads="1"/>
            </p:cNvSpPr>
            <p:nvPr/>
          </p:nvSpPr>
          <p:spPr bwMode="auto">
            <a:xfrm>
              <a:off x="1338" y="1298"/>
              <a:ext cx="2903" cy="272"/>
            </a:xfrm>
            <a:prstGeom prst="rect">
              <a:avLst/>
            </a:prstGeom>
            <a:solidFill>
              <a:srgbClr val="F7F9A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23568" name="Group 5"/>
            <p:cNvGrpSpPr>
              <a:grpSpLocks/>
            </p:cNvGrpSpPr>
            <p:nvPr/>
          </p:nvGrpSpPr>
          <p:grpSpPr bwMode="auto">
            <a:xfrm>
              <a:off x="1338" y="1313"/>
              <a:ext cx="2903" cy="212"/>
              <a:chOff x="1338" y="1313"/>
              <a:chExt cx="2903" cy="212"/>
            </a:xfrm>
          </p:grpSpPr>
          <p:sp>
            <p:nvSpPr>
              <p:cNvPr id="23569" name="Text Box 6"/>
              <p:cNvSpPr txBox="1">
                <a:spLocks noChangeArrowheads="1"/>
              </p:cNvSpPr>
              <p:nvPr/>
            </p:nvSpPr>
            <p:spPr bwMode="auto">
              <a:xfrm>
                <a:off x="1338" y="1313"/>
                <a:ext cx="290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s-ES_tradnl" sz="1600" b="1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8" charset="-128"/>
                  </a:rPr>
                  <a:t>2 NaCl (ac) + 2 H</a:t>
                </a:r>
                <a:r>
                  <a:rPr lang="es-ES_tradnl" sz="1600" b="1" baseline="-2500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8" charset="-128"/>
                  </a:rPr>
                  <a:t>2</a:t>
                </a:r>
                <a:r>
                  <a:rPr lang="es-ES_tradnl" sz="1600" b="1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8" charset="-128"/>
                  </a:rPr>
                  <a:t>O          Cl</a:t>
                </a:r>
                <a:r>
                  <a:rPr lang="es-ES_tradnl" sz="1600" b="1" baseline="-2500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8" charset="-128"/>
                  </a:rPr>
                  <a:t>2</a:t>
                </a:r>
                <a:r>
                  <a:rPr lang="es-ES_tradnl" sz="1600" b="1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8" charset="-128"/>
                  </a:rPr>
                  <a:t> +  H</a:t>
                </a:r>
                <a:r>
                  <a:rPr lang="es-ES_tradnl" sz="1600" b="1" baseline="-2500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8" charset="-128"/>
                  </a:rPr>
                  <a:t>2</a:t>
                </a:r>
                <a:r>
                  <a:rPr lang="es-ES_tradnl" sz="1600" b="1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8" charset="-128"/>
                  </a:rPr>
                  <a:t> +  2 NaOH (ac)</a:t>
                </a:r>
              </a:p>
            </p:txBody>
          </p:sp>
          <p:pic>
            <p:nvPicPr>
              <p:cNvPr id="23570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6" y="1390"/>
                <a:ext cx="24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1566863" y="2133600"/>
            <a:ext cx="6389687" cy="884238"/>
          </a:xfrm>
          <a:prstGeom prst="rect">
            <a:avLst/>
          </a:prstGeom>
          <a:solidFill>
            <a:srgbClr val="EBF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1400" b="1">
                <a:solidFill>
                  <a:srgbClr val="000000"/>
                </a:solidFill>
                <a:ea typeface="ＭＳ Ｐゴシック" pitchFamily="8" charset="-128"/>
              </a:rPr>
              <a:t>1.a.- </a:t>
            </a:r>
            <a:r>
              <a:rPr lang="es-ES_tradnl" sz="1400" b="1" u="sng">
                <a:solidFill>
                  <a:srgbClr val="000000"/>
                </a:solidFill>
                <a:ea typeface="ＭＳ Ｐゴシック" pitchFamily="8" charset="-128"/>
              </a:rPr>
              <a:t>Método del diafragma</a:t>
            </a:r>
          </a:p>
          <a:p>
            <a:pPr>
              <a:lnSpc>
                <a:spcPct val="120000"/>
              </a:lnSpc>
              <a:spcAft>
                <a:spcPct val="25000"/>
              </a:spcAft>
            </a:pPr>
            <a:r>
              <a:rPr lang="es-ES_tradnl" sz="1400" b="1">
                <a:solidFill>
                  <a:srgbClr val="000000"/>
                </a:solidFill>
                <a:ea typeface="ＭＳ Ｐゴシック" pitchFamily="8" charset="-128"/>
              </a:rPr>
              <a:t>        Separación ánodo/cátodo: asbesto         </a:t>
            </a:r>
            <a:r>
              <a:rPr lang="es-ES_tradnl" sz="1600" b="1">
                <a:solidFill>
                  <a:srgbClr val="000000"/>
                </a:solidFill>
                <a:latin typeface="Symbol" pitchFamily="18" charset="2"/>
                <a:ea typeface="ＭＳ Ｐゴシック" pitchFamily="8" charset="-128"/>
              </a:rPr>
              <a:t>DE</a:t>
            </a:r>
            <a:r>
              <a:rPr lang="es-ES_tradnl" sz="1800" b="1">
                <a:solidFill>
                  <a:srgbClr val="000000"/>
                </a:solidFill>
                <a:latin typeface="Symbol" pitchFamily="18" charset="2"/>
                <a:ea typeface="ＭＳ Ｐゴシック" pitchFamily="8" charset="-128"/>
              </a:rPr>
              <a:t> </a:t>
            </a:r>
            <a:r>
              <a:rPr lang="es-ES_tradnl" sz="1400" b="1">
                <a:solidFill>
                  <a:srgbClr val="000000"/>
                </a:solidFill>
                <a:ea typeface="ＭＳ Ｐゴシック" pitchFamily="8" charset="-128"/>
              </a:rPr>
              <a:t>= 3 V</a:t>
            </a:r>
          </a:p>
          <a:p>
            <a:pPr>
              <a:lnSpc>
                <a:spcPct val="85000"/>
              </a:lnSpc>
              <a:spcAft>
                <a:spcPct val="5000"/>
              </a:spcAft>
            </a:pPr>
            <a:endParaRPr lang="es-ES_tradnl" sz="1400" b="1">
              <a:solidFill>
                <a:srgbClr val="000000"/>
              </a:solidFill>
              <a:ea typeface="ＭＳ Ｐゴシック" pitchFamily="8" charset="-128"/>
            </a:endParaRPr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1547813" y="2844800"/>
            <a:ext cx="6408737" cy="944563"/>
          </a:xfrm>
          <a:prstGeom prst="rect">
            <a:avLst/>
          </a:prstGeom>
          <a:solidFill>
            <a:srgbClr val="EBF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20000"/>
              </a:spcAft>
            </a:pPr>
            <a:r>
              <a:rPr lang="es-ES_tradnl" sz="1400" b="1">
                <a:solidFill>
                  <a:srgbClr val="000000"/>
                </a:solidFill>
                <a:ea typeface="ＭＳ Ｐゴシック" pitchFamily="8" charset="-128"/>
              </a:rPr>
              <a:t>1.b.- </a:t>
            </a:r>
            <a:r>
              <a:rPr lang="es-ES_tradnl" sz="1400" b="1" u="sng">
                <a:solidFill>
                  <a:srgbClr val="000000"/>
                </a:solidFill>
                <a:ea typeface="ＭＳ Ｐゴシック" pitchFamily="8" charset="-128"/>
              </a:rPr>
              <a:t>Método de la membrana</a:t>
            </a:r>
            <a:r>
              <a:rPr lang="es-ES_tradnl" sz="1400" b="1">
                <a:solidFill>
                  <a:srgbClr val="000000"/>
                </a:solidFill>
                <a:ea typeface="ＭＳ Ｐゴシック" pitchFamily="8" charset="-128"/>
              </a:rPr>
              <a:t> </a:t>
            </a:r>
          </a:p>
          <a:p>
            <a:pPr>
              <a:spcAft>
                <a:spcPct val="20000"/>
              </a:spcAft>
            </a:pPr>
            <a:r>
              <a:rPr lang="es-ES_tradnl" sz="1400" b="1">
                <a:solidFill>
                  <a:srgbClr val="000000"/>
                </a:solidFill>
                <a:ea typeface="ＭＳ Ｐゴシック" pitchFamily="8" charset="-128"/>
              </a:rPr>
              <a:t>        Separación ánodo/cátodo: polímero fluorado </a:t>
            </a:r>
          </a:p>
          <a:p>
            <a:pPr>
              <a:lnSpc>
                <a:spcPct val="75000"/>
              </a:lnSpc>
              <a:spcAft>
                <a:spcPct val="20000"/>
              </a:spcAft>
            </a:pPr>
            <a:r>
              <a:rPr lang="es-ES_tradnl" sz="1400" b="1">
                <a:solidFill>
                  <a:srgbClr val="000000"/>
                </a:solidFill>
                <a:ea typeface="ＭＳ Ｐゴシック" pitchFamily="8" charset="-128"/>
              </a:rPr>
              <a:t>        con sustituyentes aniónicos (-COO</a:t>
            </a:r>
            <a:r>
              <a:rPr lang="es-ES_tradnl" sz="1600" b="1" baseline="32000">
                <a:solidFill>
                  <a:srgbClr val="000000"/>
                </a:solidFill>
                <a:ea typeface="ＭＳ Ｐゴシック" pitchFamily="8" charset="-128"/>
              </a:rPr>
              <a:t>-</a:t>
            </a:r>
            <a:r>
              <a:rPr lang="es-ES_tradnl" sz="1400" b="1">
                <a:solidFill>
                  <a:srgbClr val="000000"/>
                </a:solidFill>
                <a:ea typeface="ＭＳ Ｐゴシック" pitchFamily="8" charset="-128"/>
              </a:rPr>
              <a:t>, -SO</a:t>
            </a:r>
            <a:r>
              <a:rPr lang="es-ES_tradnl" sz="1400" b="1" baseline="-25000">
                <a:solidFill>
                  <a:srgbClr val="000000"/>
                </a:solidFill>
                <a:ea typeface="ＭＳ Ｐゴシック" pitchFamily="8" charset="-128"/>
              </a:rPr>
              <a:t>3</a:t>
            </a:r>
            <a:r>
              <a:rPr lang="es-ES_tradnl" sz="1400" b="1" baseline="30000">
                <a:solidFill>
                  <a:srgbClr val="000000"/>
                </a:solidFill>
                <a:ea typeface="ＭＳ Ｐゴシック" pitchFamily="8" charset="-128"/>
              </a:rPr>
              <a:t>-</a:t>
            </a:r>
            <a:r>
              <a:rPr lang="es-ES_tradnl" sz="1400" b="1">
                <a:solidFill>
                  <a:srgbClr val="000000"/>
                </a:solidFill>
                <a:ea typeface="ＭＳ Ｐゴシック" pitchFamily="8" charset="-128"/>
              </a:rPr>
              <a:t>)     </a:t>
            </a:r>
            <a:r>
              <a:rPr lang="es-ES_tradnl" sz="1400" b="1">
                <a:solidFill>
                  <a:srgbClr val="000000"/>
                </a:solidFill>
                <a:latin typeface="Symbol" pitchFamily="18" charset="2"/>
                <a:ea typeface="ＭＳ Ｐゴシック" pitchFamily="8" charset="-128"/>
              </a:rPr>
              <a:t>D</a:t>
            </a:r>
            <a:r>
              <a:rPr lang="es-ES_tradnl" sz="1600" b="1">
                <a:solidFill>
                  <a:srgbClr val="000000"/>
                </a:solidFill>
                <a:latin typeface="Symbol" pitchFamily="18" charset="2"/>
                <a:ea typeface="ＭＳ Ｐゴシック" pitchFamily="8" charset="-128"/>
              </a:rPr>
              <a:t>E</a:t>
            </a:r>
            <a:r>
              <a:rPr lang="es-ES_tradnl" sz="1400" b="1">
                <a:solidFill>
                  <a:srgbClr val="000000"/>
                </a:solidFill>
                <a:latin typeface="Symbol" pitchFamily="18" charset="2"/>
                <a:ea typeface="ＭＳ Ｐゴシック" pitchFamily="8" charset="-128"/>
              </a:rPr>
              <a:t> </a:t>
            </a:r>
            <a:r>
              <a:rPr lang="es-ES_tradnl" sz="1400" b="1">
                <a:solidFill>
                  <a:srgbClr val="000000"/>
                </a:solidFill>
                <a:ea typeface="ＭＳ Ｐゴシック" pitchFamily="8" charset="-128"/>
              </a:rPr>
              <a:t>= 3 - 3,8 V</a:t>
            </a:r>
          </a:p>
        </p:txBody>
      </p:sp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1550988" y="3789363"/>
            <a:ext cx="6405562" cy="825500"/>
          </a:xfrm>
          <a:prstGeom prst="rect">
            <a:avLst/>
          </a:prstGeom>
          <a:solidFill>
            <a:srgbClr val="EBF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1400" b="1" dirty="0">
                <a:solidFill>
                  <a:srgbClr val="000000"/>
                </a:solidFill>
                <a:ea typeface="ＭＳ Ｐゴシック" pitchFamily="8" charset="-128"/>
              </a:rPr>
              <a:t>1.c.- </a:t>
            </a:r>
            <a:r>
              <a:rPr lang="es-ES_tradnl" sz="1400" b="1" u="sng" dirty="0">
                <a:solidFill>
                  <a:srgbClr val="000000"/>
                </a:solidFill>
                <a:ea typeface="ＭＳ Ｐゴシック" pitchFamily="8" charset="-128"/>
              </a:rPr>
              <a:t>Método del cátodo de mercurio</a:t>
            </a:r>
            <a:r>
              <a:rPr lang="es-ES_tradnl" sz="1400" b="1" dirty="0">
                <a:solidFill>
                  <a:srgbClr val="000000"/>
                </a:solidFill>
                <a:ea typeface="ＭＳ Ｐゴシック" pitchFamily="8" charset="-128"/>
              </a:rPr>
              <a:t>  </a:t>
            </a:r>
          </a:p>
          <a:p>
            <a:pPr>
              <a:lnSpc>
                <a:spcPct val="130000"/>
              </a:lnSpc>
            </a:pPr>
            <a:r>
              <a:rPr lang="es-ES_tradnl" sz="1400" b="1" dirty="0">
                <a:solidFill>
                  <a:srgbClr val="000000"/>
                </a:solidFill>
                <a:ea typeface="ＭＳ Ｐゴシック" pitchFamily="8" charset="-128"/>
              </a:rPr>
              <a:t>        Celda de electrolisis  +  celda de descomposición de la amalgama  </a:t>
            </a:r>
          </a:p>
          <a:p>
            <a:r>
              <a:rPr lang="es-ES_tradnl" sz="1400" b="1" dirty="0">
                <a:solidFill>
                  <a:srgbClr val="000000"/>
                </a:solidFill>
                <a:ea typeface="ＭＳ Ｐゴシック" pitchFamily="8" charset="-128"/>
              </a:rPr>
              <a:t>         </a:t>
            </a:r>
            <a:r>
              <a:rPr lang="es-ES_tradnl" sz="1600" b="1" dirty="0">
                <a:solidFill>
                  <a:srgbClr val="000000"/>
                </a:solidFill>
                <a:latin typeface="Symbol" pitchFamily="18" charset="2"/>
                <a:ea typeface="ＭＳ Ｐゴシック" pitchFamily="8" charset="-128"/>
              </a:rPr>
              <a:t>DE </a:t>
            </a:r>
            <a:r>
              <a:rPr lang="es-ES_tradnl" sz="1400" b="1" dirty="0">
                <a:solidFill>
                  <a:srgbClr val="000000"/>
                </a:solidFill>
                <a:ea typeface="ＭＳ Ｐゴシック" pitchFamily="8" charset="-128"/>
              </a:rPr>
              <a:t>= 4 - 4,5 V</a:t>
            </a:r>
          </a:p>
        </p:txBody>
      </p:sp>
      <p:sp>
        <p:nvSpPr>
          <p:cNvPr id="23560" name="Text Box 11"/>
          <p:cNvSpPr txBox="1">
            <a:spLocks noChangeArrowheads="1"/>
          </p:cNvSpPr>
          <p:nvPr/>
        </p:nvSpPr>
        <p:spPr bwMode="auto">
          <a:xfrm>
            <a:off x="1258888" y="4892675"/>
            <a:ext cx="67691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Aft>
                <a:spcPct val="25000"/>
              </a:spcAft>
            </a:pPr>
            <a:r>
              <a:rPr lang="es-ES_tradnl" sz="1600" b="1">
                <a:solidFill>
                  <a:schemeClr val="accent2"/>
                </a:solidFill>
                <a:ea typeface="ＭＳ Ｐゴシック" pitchFamily="8" charset="-128"/>
              </a:rPr>
              <a:t>(2) 	A partir </a:t>
            </a:r>
            <a:r>
              <a:rPr lang="es-ES_tradnl" sz="1600" b="1">
                <a:solidFill>
                  <a:srgbClr val="333399"/>
                </a:solidFill>
                <a:ea typeface="ＭＳ Ｐゴシック" pitchFamily="8" charset="-128"/>
              </a:rPr>
              <a:t>de NaCl</a:t>
            </a:r>
            <a:r>
              <a:rPr lang="es-ES_tradnl" sz="1600" b="1">
                <a:solidFill>
                  <a:srgbClr val="000000"/>
                </a:solidFill>
                <a:ea typeface="ＭＳ Ｐゴシック" pitchFamily="8" charset="-128"/>
              </a:rPr>
              <a:t> </a:t>
            </a:r>
            <a:r>
              <a:rPr lang="es-ES_tradnl" sz="1600" b="1">
                <a:solidFill>
                  <a:srgbClr val="DC0209"/>
                </a:solidFill>
                <a:ea typeface="ＭＳ Ｐゴシック" pitchFamily="8" charset="-128"/>
              </a:rPr>
              <a:t>fundido</a:t>
            </a:r>
            <a:r>
              <a:rPr lang="es-ES_tradnl" sz="1600" b="1">
                <a:solidFill>
                  <a:srgbClr val="000000"/>
                </a:solidFill>
                <a:ea typeface="ＭＳ Ｐゴシック" pitchFamily="8" charset="-128"/>
              </a:rPr>
              <a:t> (</a:t>
            </a:r>
            <a:r>
              <a:rPr lang="es-ES_tradnl" sz="1600" b="1">
                <a:solidFill>
                  <a:schemeClr val="accent2"/>
                </a:solidFill>
                <a:ea typeface="ＭＳ Ｐゴシック" pitchFamily="8" charset="-128"/>
              </a:rPr>
              <a:t>método Downs, obtención de sodio</a:t>
            </a:r>
            <a:r>
              <a:rPr lang="es-ES_tradnl" sz="1600" b="1">
                <a:solidFill>
                  <a:srgbClr val="000000"/>
                </a:solidFill>
                <a:ea typeface="ＭＳ Ｐゴシック" pitchFamily="8" charset="-128"/>
              </a:rPr>
              <a:t>)  </a:t>
            </a:r>
          </a:p>
          <a:p>
            <a:r>
              <a:rPr lang="es-ES_tradnl" sz="1600" b="1">
                <a:solidFill>
                  <a:srgbClr val="000000"/>
                </a:solidFill>
                <a:ea typeface="ＭＳ Ｐゴシック" pitchFamily="8" charset="-128"/>
              </a:rPr>
              <a:t> 	Electrolito: NaCl 60%  + CaCl</a:t>
            </a:r>
            <a:r>
              <a:rPr lang="es-ES_tradnl" sz="1600" b="1" baseline="-25000">
                <a:solidFill>
                  <a:srgbClr val="000000"/>
                </a:solidFill>
                <a:ea typeface="ＭＳ Ｐゴシック" pitchFamily="8" charset="-128"/>
              </a:rPr>
              <a:t>2</a:t>
            </a:r>
            <a:r>
              <a:rPr lang="es-ES_tradnl" sz="1600" b="1">
                <a:solidFill>
                  <a:srgbClr val="000000"/>
                </a:solidFill>
                <a:ea typeface="ＭＳ Ｐゴシック" pitchFamily="8" charset="-128"/>
              </a:rPr>
              <a:t> 40%</a:t>
            </a:r>
          </a:p>
        </p:txBody>
      </p:sp>
      <p:grpSp>
        <p:nvGrpSpPr>
          <p:cNvPr id="23561" name="Group 12"/>
          <p:cNvGrpSpPr>
            <a:grpSpLocks/>
          </p:cNvGrpSpPr>
          <p:nvPr/>
        </p:nvGrpSpPr>
        <p:grpSpPr bwMode="auto">
          <a:xfrm>
            <a:off x="2698750" y="5734050"/>
            <a:ext cx="3313113" cy="431800"/>
            <a:chOff x="1746" y="3612"/>
            <a:chExt cx="2087" cy="272"/>
          </a:xfrm>
        </p:grpSpPr>
        <p:sp>
          <p:nvSpPr>
            <p:cNvPr id="23563" name="Rectangle 13"/>
            <p:cNvSpPr>
              <a:spLocks noChangeArrowheads="1"/>
            </p:cNvSpPr>
            <p:nvPr/>
          </p:nvSpPr>
          <p:spPr bwMode="auto">
            <a:xfrm>
              <a:off x="1746" y="3612"/>
              <a:ext cx="2041" cy="272"/>
            </a:xfrm>
            <a:prstGeom prst="rect">
              <a:avLst/>
            </a:prstGeom>
            <a:solidFill>
              <a:srgbClr val="F7F9A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23564" name="Group 14"/>
            <p:cNvGrpSpPr>
              <a:grpSpLocks/>
            </p:cNvGrpSpPr>
            <p:nvPr/>
          </p:nvGrpSpPr>
          <p:grpSpPr bwMode="auto">
            <a:xfrm>
              <a:off x="1792" y="3626"/>
              <a:ext cx="2041" cy="212"/>
              <a:chOff x="703" y="3385"/>
              <a:chExt cx="2041" cy="212"/>
            </a:xfrm>
          </p:grpSpPr>
          <p:pic>
            <p:nvPicPr>
              <p:cNvPr id="23565" name="Picture 1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7" y="3475"/>
                <a:ext cx="42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66" name="Text Box 16"/>
              <p:cNvSpPr txBox="1">
                <a:spLocks noChangeArrowheads="1"/>
              </p:cNvSpPr>
              <p:nvPr/>
            </p:nvSpPr>
            <p:spPr bwMode="auto">
              <a:xfrm>
                <a:off x="703" y="3385"/>
                <a:ext cx="204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s-ES_tradnl" sz="1600" b="1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8" charset="-128"/>
                  </a:rPr>
                  <a:t>2NaCl(l)                Cl</a:t>
                </a:r>
                <a:r>
                  <a:rPr lang="es-ES_tradnl" sz="1600" b="1" baseline="-2500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8" charset="-128"/>
                  </a:rPr>
                  <a:t>2</a:t>
                </a:r>
                <a:r>
                  <a:rPr lang="es-ES_tradnl" sz="1600" b="1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8" charset="-128"/>
                  </a:rPr>
                  <a:t>(g)  +  2Na(l)   </a:t>
                </a:r>
                <a:endParaRPr lang="es-ES_tradnl" sz="1600" b="1">
                  <a:latin typeface="Times New Roman" pitchFamily="18" charset="0"/>
                  <a:ea typeface="ＭＳ Ｐゴシック" pitchFamily="8" charset="-128"/>
                </a:endParaRPr>
              </a:p>
            </p:txBody>
          </p:sp>
        </p:grpSp>
      </p:grpSp>
      <p:sp>
        <p:nvSpPr>
          <p:cNvPr id="23562" name="Rectangle 18"/>
          <p:cNvSpPr>
            <a:spLocks noChangeArrowheads="1"/>
          </p:cNvSpPr>
          <p:nvPr/>
        </p:nvSpPr>
        <p:spPr bwMode="auto">
          <a:xfrm>
            <a:off x="0" y="-26988"/>
            <a:ext cx="9144000" cy="549276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"/>
              </a:spcBef>
              <a:spcAft>
                <a:spcPct val="5000"/>
              </a:spcAft>
            </a:pPr>
            <a:r>
              <a:rPr lang="es-ES">
                <a:solidFill>
                  <a:schemeClr val="bg1"/>
                </a:solidFill>
              </a:rPr>
              <a:t>Obtención de cloro </a:t>
            </a:r>
            <a:r>
              <a:rPr lang="es-ES_tradnl">
                <a:solidFill>
                  <a:schemeClr val="bg1"/>
                </a:solidFill>
              </a:rPr>
              <a:t>(electrolisis)</a:t>
            </a:r>
            <a:endParaRPr lang="es-E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/>
              <a:t>T20.</a:t>
            </a:r>
            <a:fld id="{502698E7-8821-411F-83C9-17C27BCCB1F7}" type="slidenum">
              <a:rPr lang="es-ES" sz="1400" smtClean="0"/>
              <a:pPr eaLnBrk="1" hangingPunct="1"/>
              <a:t>2</a:t>
            </a:fld>
            <a:endParaRPr lang="es-ES" sz="1400" dirty="0"/>
          </a:p>
        </p:txBody>
      </p:sp>
      <p:grpSp>
        <p:nvGrpSpPr>
          <p:cNvPr id="1031" name="Group 9"/>
          <p:cNvGrpSpPr>
            <a:grpSpLocks/>
          </p:cNvGrpSpPr>
          <p:nvPr/>
        </p:nvGrpSpPr>
        <p:grpSpPr bwMode="auto">
          <a:xfrm>
            <a:off x="3276600" y="588963"/>
            <a:ext cx="2305050" cy="463550"/>
            <a:chOff x="2154" y="391"/>
            <a:chExt cx="1452" cy="292"/>
          </a:xfrm>
        </p:grpSpPr>
        <p:sp>
          <p:nvSpPr>
            <p:cNvPr id="1051" name="Text Box 10"/>
            <p:cNvSpPr txBox="1">
              <a:spLocks noChangeArrowheads="1"/>
            </p:cNvSpPr>
            <p:nvPr/>
          </p:nvSpPr>
          <p:spPr bwMode="auto">
            <a:xfrm>
              <a:off x="2154" y="433"/>
              <a:ext cx="3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800" b="1"/>
                <a:t>M</a:t>
              </a:r>
              <a:r>
                <a:rPr lang="es-ES_tradnl" sz="2000" b="1" baseline="30000">
                  <a:solidFill>
                    <a:srgbClr val="CC3300"/>
                  </a:solidFill>
                  <a:cs typeface="Arial" charset="0"/>
                </a:rPr>
                <a:t>n+</a:t>
              </a:r>
              <a:endParaRPr lang="es-ES_tradnl" sz="1800" b="1"/>
            </a:p>
          </p:txBody>
        </p:sp>
        <p:sp>
          <p:nvSpPr>
            <p:cNvPr id="1052" name="Line 11"/>
            <p:cNvSpPr>
              <a:spLocks noChangeShapeType="1"/>
            </p:cNvSpPr>
            <p:nvPr/>
          </p:nvSpPr>
          <p:spPr bwMode="auto">
            <a:xfrm>
              <a:off x="2518" y="57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53" name="Text Box 12"/>
            <p:cNvSpPr txBox="1">
              <a:spLocks noChangeArrowheads="1"/>
            </p:cNvSpPr>
            <p:nvPr/>
          </p:nvSpPr>
          <p:spPr bwMode="auto">
            <a:xfrm>
              <a:off x="3370" y="436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800" b="1"/>
                <a:t>M</a:t>
              </a:r>
            </a:p>
          </p:txBody>
        </p:sp>
        <p:sp>
          <p:nvSpPr>
            <p:cNvPr id="1054" name="Text Box 13"/>
            <p:cNvSpPr txBox="1">
              <a:spLocks noChangeArrowheads="1"/>
            </p:cNvSpPr>
            <p:nvPr/>
          </p:nvSpPr>
          <p:spPr bwMode="auto">
            <a:xfrm>
              <a:off x="2494" y="391"/>
              <a:ext cx="7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400" b="1">
                  <a:solidFill>
                    <a:schemeClr val="accent2"/>
                  </a:solidFill>
                </a:rPr>
                <a:t>REDUCCIÓN</a:t>
              </a:r>
            </a:p>
          </p:txBody>
        </p:sp>
      </p:grpSp>
      <p:sp>
        <p:nvSpPr>
          <p:cNvPr id="1032" name="Text Box 14"/>
          <p:cNvSpPr txBox="1">
            <a:spLocks noChangeArrowheads="1"/>
          </p:cNvSpPr>
          <p:nvPr/>
        </p:nvSpPr>
        <p:spPr bwMode="auto">
          <a:xfrm>
            <a:off x="1476375" y="1478112"/>
            <a:ext cx="6584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82563" indent="-1825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sz="1800" b="1" dirty="0">
                <a:solidFill>
                  <a:schemeClr val="accent2"/>
                </a:solidFill>
              </a:rPr>
              <a:t>A partir de una disolución acuosa del compuesto del metal</a:t>
            </a:r>
          </a:p>
        </p:txBody>
      </p:sp>
      <p:sp>
        <p:nvSpPr>
          <p:cNvPr id="1033" name="Text Box 15"/>
          <p:cNvSpPr txBox="1">
            <a:spLocks noChangeArrowheads="1"/>
          </p:cNvSpPr>
          <p:nvPr/>
        </p:nvSpPr>
        <p:spPr bwMode="auto">
          <a:xfrm>
            <a:off x="1187450" y="1125538"/>
            <a:ext cx="3930650" cy="336550"/>
          </a:xfrm>
          <a:prstGeom prst="rect">
            <a:avLst/>
          </a:prstGeom>
          <a:solidFill>
            <a:srgbClr val="F6F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82563" indent="-1825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s-ES_tradnl" sz="1600" b="1"/>
              <a:t> PROCESOS HIDROMETALÚRGICOS</a:t>
            </a:r>
          </a:p>
        </p:txBody>
      </p:sp>
      <p:graphicFrame>
        <p:nvGraphicFramePr>
          <p:cNvPr id="102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05054"/>
              </p:ext>
            </p:extLst>
          </p:nvPr>
        </p:nvGraphicFramePr>
        <p:xfrm>
          <a:off x="2343150" y="1916832"/>
          <a:ext cx="41021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CS ChemDraw Drawing" r:id="rId4" imgW="4394160" imgH="327600" progId="ChemDraw.Document.6.0">
                  <p:embed/>
                </p:oleObj>
              </mc:Choice>
              <mc:Fallback>
                <p:oleObj name="CS ChemDraw Drawing" r:id="rId4" imgW="4394160" imgH="327600" progId="ChemDraw.Document.6.0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1916832"/>
                        <a:ext cx="410210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137353"/>
              </p:ext>
            </p:extLst>
          </p:nvPr>
        </p:nvGraphicFramePr>
        <p:xfrm>
          <a:off x="1679575" y="2762002"/>
          <a:ext cx="57721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CS ChemDraw Drawing" r:id="rId6" imgW="6182280" imgH="251280" progId="ChemDraw.Document.6.0">
                  <p:embed/>
                </p:oleObj>
              </mc:Choice>
              <mc:Fallback>
                <p:oleObj name="CS ChemDraw Drawing" r:id="rId6" imgW="6182280" imgH="251280" progId="ChemDraw.Document.6.0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575" y="2762002"/>
                        <a:ext cx="5772150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 Box 18"/>
          <p:cNvSpPr txBox="1">
            <a:spLocks noChangeArrowheads="1"/>
          </p:cNvSpPr>
          <p:nvPr/>
        </p:nvSpPr>
        <p:spPr bwMode="auto">
          <a:xfrm>
            <a:off x="1763737" y="3147690"/>
            <a:ext cx="5616575" cy="641350"/>
          </a:xfrm>
          <a:prstGeom prst="rect">
            <a:avLst/>
          </a:prstGeom>
          <a:solidFill>
            <a:srgbClr val="C4FC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sz="1800" b="1"/>
              <a:t>“Los </a:t>
            </a:r>
            <a:r>
              <a:rPr lang="es-ES_tradnl" sz="1800" b="1">
                <a:solidFill>
                  <a:schemeClr val="accent2"/>
                </a:solidFill>
              </a:rPr>
              <a:t>potenciales de reducción</a:t>
            </a:r>
            <a:r>
              <a:rPr lang="es-ES_tradnl" sz="1800" b="1"/>
              <a:t> nos informan sobre el reductor a utilizar”</a:t>
            </a:r>
          </a:p>
        </p:txBody>
      </p:sp>
      <p:sp>
        <p:nvSpPr>
          <p:cNvPr id="1035" name="Text Box 19"/>
          <p:cNvSpPr txBox="1">
            <a:spLocks noChangeArrowheads="1"/>
          </p:cNvSpPr>
          <p:nvPr/>
        </p:nvSpPr>
        <p:spPr bwMode="auto">
          <a:xfrm>
            <a:off x="1187450" y="3883868"/>
            <a:ext cx="3816350" cy="336550"/>
          </a:xfrm>
          <a:prstGeom prst="rect">
            <a:avLst/>
          </a:prstGeom>
          <a:solidFill>
            <a:srgbClr val="F6F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s-ES_tradnl" sz="1600" b="1"/>
              <a:t> PROCESOS PIROMETALÚRGICOS</a:t>
            </a:r>
          </a:p>
        </p:txBody>
      </p:sp>
      <p:graphicFrame>
        <p:nvGraphicFramePr>
          <p:cNvPr id="102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305974"/>
              </p:ext>
            </p:extLst>
          </p:nvPr>
        </p:nvGraphicFramePr>
        <p:xfrm>
          <a:off x="3119438" y="4709368"/>
          <a:ext cx="2260600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CS ChemDraw Drawing" r:id="rId8" imgW="2420640" imgH="248760" progId="ChemDraw.Document.6.0">
                  <p:embed/>
                </p:oleObj>
              </mc:Choice>
              <mc:Fallback>
                <p:oleObj name="CS ChemDraw Drawing" r:id="rId8" imgW="2420640" imgH="248760" progId="ChemDraw.Document.6.0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4709368"/>
                        <a:ext cx="2260600" cy="23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6" name="Group 21"/>
          <p:cNvGrpSpPr>
            <a:grpSpLocks/>
          </p:cNvGrpSpPr>
          <p:nvPr/>
        </p:nvGrpSpPr>
        <p:grpSpPr bwMode="auto">
          <a:xfrm>
            <a:off x="5727710" y="4580780"/>
            <a:ext cx="568326" cy="377825"/>
            <a:chOff x="3562" y="2781"/>
            <a:chExt cx="358" cy="238"/>
          </a:xfrm>
        </p:grpSpPr>
        <p:sp>
          <p:nvSpPr>
            <p:cNvPr id="1049" name="Text Box 22"/>
            <p:cNvSpPr txBox="1">
              <a:spLocks noChangeArrowheads="1"/>
            </p:cNvSpPr>
            <p:nvPr/>
          </p:nvSpPr>
          <p:spPr bwMode="auto">
            <a:xfrm>
              <a:off x="3562" y="2825"/>
              <a:ext cx="34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sz="1400" b="1" dirty="0">
                  <a:cs typeface="Arial" charset="0"/>
                </a:rPr>
                <a:t>Δ</a:t>
              </a:r>
              <a:r>
                <a:rPr lang="es-ES" sz="1400" b="1" i="1" dirty="0">
                  <a:cs typeface="Arial" charset="0"/>
                </a:rPr>
                <a:t>G </a:t>
              </a:r>
              <a:r>
                <a:rPr lang="es-ES" sz="1400" b="1" baseline="-25000" dirty="0">
                  <a:cs typeface="Arial" charset="0"/>
                </a:rPr>
                <a:t>f</a:t>
              </a:r>
              <a:endParaRPr lang="el-GR" sz="1400" b="1" dirty="0">
                <a:cs typeface="Arial" charset="0"/>
              </a:endParaRPr>
            </a:p>
          </p:txBody>
        </p:sp>
        <p:sp>
          <p:nvSpPr>
            <p:cNvPr id="1050" name="Text Box 23"/>
            <p:cNvSpPr txBox="1">
              <a:spLocks noChangeArrowheads="1"/>
            </p:cNvSpPr>
            <p:nvPr/>
          </p:nvSpPr>
          <p:spPr bwMode="auto">
            <a:xfrm>
              <a:off x="3742" y="2781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400" b="1"/>
                <a:t>0</a:t>
              </a:r>
              <a:endParaRPr lang="es-ES_tradnl" sz="1400" b="1"/>
            </a:p>
          </p:txBody>
        </p:sp>
      </p:grpSp>
      <p:graphicFrame>
        <p:nvGraphicFramePr>
          <p:cNvPr id="102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439194"/>
              </p:ext>
            </p:extLst>
          </p:nvPr>
        </p:nvGraphicFramePr>
        <p:xfrm>
          <a:off x="2700338" y="5098305"/>
          <a:ext cx="3822700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CS ChemDraw Drawing" r:id="rId10" imgW="4094280" imgH="291960" progId="ChemDraw.Document.6.0">
                  <p:embed/>
                </p:oleObj>
              </mc:Choice>
              <mc:Fallback>
                <p:oleObj name="CS ChemDraw Drawing" r:id="rId10" imgW="4094280" imgH="291960" progId="ChemDraw.Document.6.0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5098305"/>
                        <a:ext cx="3822700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Text Box 38"/>
          <p:cNvSpPr txBox="1">
            <a:spLocks noChangeArrowheads="1"/>
          </p:cNvSpPr>
          <p:nvPr/>
        </p:nvSpPr>
        <p:spPr bwMode="auto">
          <a:xfrm>
            <a:off x="1549400" y="4220418"/>
            <a:ext cx="567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sz="1800" b="1">
                <a:solidFill>
                  <a:schemeClr val="accent2"/>
                </a:solidFill>
              </a:rPr>
              <a:t>V</a:t>
            </a:r>
            <a:r>
              <a:rPr lang="es-ES" sz="1800" b="1">
                <a:solidFill>
                  <a:schemeClr val="accent2"/>
                </a:solidFill>
              </a:rPr>
              <a:t>ía seca, en ausencia de disolvente y a T elevadas</a:t>
            </a:r>
            <a:endParaRPr lang="es-ES_tradnl" sz="1800"/>
          </a:p>
        </p:txBody>
      </p:sp>
      <p:sp>
        <p:nvSpPr>
          <p:cNvPr id="1038" name="Rectangle 39"/>
          <p:cNvSpPr>
            <a:spLocks noChangeArrowheads="1"/>
          </p:cNvSpPr>
          <p:nvPr/>
        </p:nvSpPr>
        <p:spPr bwMode="auto">
          <a:xfrm>
            <a:off x="0" y="-26988"/>
            <a:ext cx="9144000" cy="508601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"/>
              </a:spcBef>
              <a:spcAft>
                <a:spcPct val="5000"/>
              </a:spcAft>
            </a:pPr>
            <a:r>
              <a:rPr lang="es-ES" dirty="0">
                <a:solidFill>
                  <a:schemeClr val="bg1"/>
                </a:solidFill>
              </a:rPr>
              <a:t>20.1. Obtención de metales</a:t>
            </a:r>
          </a:p>
        </p:txBody>
      </p:sp>
      <p:grpSp>
        <p:nvGrpSpPr>
          <p:cNvPr id="1039" name="Group 42"/>
          <p:cNvGrpSpPr>
            <a:grpSpLocks/>
          </p:cNvGrpSpPr>
          <p:nvPr/>
        </p:nvGrpSpPr>
        <p:grpSpPr bwMode="auto">
          <a:xfrm>
            <a:off x="1258888" y="5517405"/>
            <a:ext cx="6410325" cy="1223963"/>
            <a:chOff x="793" y="3294"/>
            <a:chExt cx="4038" cy="771"/>
          </a:xfrm>
        </p:grpSpPr>
        <p:sp>
          <p:nvSpPr>
            <p:cNvPr id="1040" name="Rectangle 26"/>
            <p:cNvSpPr>
              <a:spLocks noChangeArrowheads="1"/>
            </p:cNvSpPr>
            <p:nvPr/>
          </p:nvSpPr>
          <p:spPr bwMode="auto">
            <a:xfrm>
              <a:off x="793" y="3294"/>
              <a:ext cx="4038" cy="771"/>
            </a:xfrm>
            <a:prstGeom prst="rect">
              <a:avLst/>
            </a:prstGeom>
            <a:solidFill>
              <a:srgbClr val="F6FAA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41" name="Text Box 29"/>
            <p:cNvSpPr txBox="1">
              <a:spLocks noChangeArrowheads="1"/>
            </p:cNvSpPr>
            <p:nvPr/>
          </p:nvSpPr>
          <p:spPr bwMode="auto">
            <a:xfrm>
              <a:off x="839" y="3318"/>
              <a:ext cx="181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s-ES" sz="1600" b="1" dirty="0"/>
                <a:t> Cuanto más negativa </a:t>
              </a:r>
              <a:r>
                <a:rPr lang="el-GR" sz="1600" b="1" dirty="0"/>
                <a:t>Δ</a:t>
              </a:r>
              <a:r>
                <a:rPr lang="es-ES" sz="1600" b="1" i="1" dirty="0" err="1"/>
                <a:t>G</a:t>
              </a:r>
              <a:r>
                <a:rPr lang="es-ES" sz="1600" b="1" baseline="-25000" dirty="0" err="1"/>
                <a:t>f</a:t>
              </a:r>
              <a:r>
                <a:rPr lang="es-ES" sz="1600" b="1" baseline="-25000" dirty="0"/>
                <a:t>  </a:t>
              </a:r>
              <a:endParaRPr lang="el-GR" sz="1600" b="1" baseline="-25000" dirty="0"/>
            </a:p>
            <a:p>
              <a:pPr eaLnBrk="1" hangingPunct="1">
                <a:buFontTx/>
                <a:buChar char="•"/>
              </a:pPr>
              <a:endParaRPr lang="es-ES_tradnl" sz="1600" b="1" dirty="0"/>
            </a:p>
          </p:txBody>
        </p:sp>
        <p:sp>
          <p:nvSpPr>
            <p:cNvPr id="1042" name="Text Box 30"/>
            <p:cNvSpPr txBox="1">
              <a:spLocks noChangeArrowheads="1"/>
            </p:cNvSpPr>
            <p:nvPr/>
          </p:nvSpPr>
          <p:spPr bwMode="auto">
            <a:xfrm>
              <a:off x="2472" y="3299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200" b="1" dirty="0"/>
                <a:t>0</a:t>
              </a:r>
              <a:endParaRPr lang="es-ES_tradnl" sz="1200" b="1" dirty="0"/>
            </a:p>
          </p:txBody>
        </p:sp>
        <p:sp>
          <p:nvSpPr>
            <p:cNvPr id="1043" name="AutoShape 31"/>
            <p:cNvSpPr>
              <a:spLocks noChangeArrowheads="1"/>
            </p:cNvSpPr>
            <p:nvPr/>
          </p:nvSpPr>
          <p:spPr bwMode="auto">
            <a:xfrm>
              <a:off x="2653" y="3385"/>
              <a:ext cx="181" cy="95"/>
            </a:xfrm>
            <a:prstGeom prst="rightArrow">
              <a:avLst>
                <a:gd name="adj1" fmla="val 50000"/>
                <a:gd name="adj2" fmla="val 4763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44" name="Text Box 32"/>
            <p:cNvSpPr txBox="1">
              <a:spLocks noChangeArrowheads="1"/>
            </p:cNvSpPr>
            <p:nvPr/>
          </p:nvSpPr>
          <p:spPr bwMode="auto">
            <a:xfrm>
              <a:off x="2880" y="3328"/>
              <a:ext cx="182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600" b="1">
                  <a:solidFill>
                    <a:schemeClr val="accent2"/>
                  </a:solidFill>
                </a:rPr>
                <a:t>Más estable y más difícil </a:t>
              </a:r>
              <a:r>
                <a:rPr lang="es-ES" sz="1600" b="1"/>
                <a:t>de reducir es el óxido</a:t>
              </a:r>
              <a:endParaRPr lang="es-ES_tradnl" sz="1600" b="1"/>
            </a:p>
          </p:txBody>
        </p:sp>
        <p:sp>
          <p:nvSpPr>
            <p:cNvPr id="1045" name="AutoShape 33"/>
            <p:cNvSpPr>
              <a:spLocks noChangeArrowheads="1"/>
            </p:cNvSpPr>
            <p:nvPr/>
          </p:nvSpPr>
          <p:spPr bwMode="auto">
            <a:xfrm>
              <a:off x="2788" y="3766"/>
              <a:ext cx="181" cy="95"/>
            </a:xfrm>
            <a:prstGeom prst="rightArrow">
              <a:avLst>
                <a:gd name="adj1" fmla="val 50000"/>
                <a:gd name="adj2" fmla="val 4763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46" name="Text Box 34"/>
            <p:cNvSpPr txBox="1">
              <a:spLocks noChangeArrowheads="1"/>
            </p:cNvSpPr>
            <p:nvPr/>
          </p:nvSpPr>
          <p:spPr bwMode="auto">
            <a:xfrm>
              <a:off x="2970" y="3699"/>
              <a:ext cx="182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600" b="1">
                  <a:solidFill>
                    <a:schemeClr val="accent2"/>
                  </a:solidFill>
                </a:rPr>
                <a:t>Menos estable y más fácil</a:t>
              </a:r>
              <a:r>
                <a:rPr lang="es-ES" sz="1600" b="1"/>
                <a:t> de reducir es el óxido</a:t>
              </a:r>
              <a:endParaRPr lang="es-ES_tradnl" sz="1600" b="1"/>
            </a:p>
          </p:txBody>
        </p:sp>
        <p:sp>
          <p:nvSpPr>
            <p:cNvPr id="1047" name="Text Box 36"/>
            <p:cNvSpPr txBox="1">
              <a:spLocks noChangeArrowheads="1"/>
            </p:cNvSpPr>
            <p:nvPr/>
          </p:nvSpPr>
          <p:spPr bwMode="auto">
            <a:xfrm>
              <a:off x="839" y="3699"/>
              <a:ext cx="197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s-ES" sz="1600" b="1" dirty="0"/>
                <a:t> Cuanto menos negativa </a:t>
              </a:r>
              <a:r>
                <a:rPr lang="el-GR" sz="1600" b="1" dirty="0"/>
                <a:t>Δ</a:t>
              </a:r>
              <a:r>
                <a:rPr lang="es-ES" sz="1600" b="1" i="1" dirty="0" err="1"/>
                <a:t>G</a:t>
              </a:r>
              <a:r>
                <a:rPr lang="es-ES" sz="1600" b="1" baseline="-25000" dirty="0" err="1"/>
                <a:t>f</a:t>
              </a:r>
              <a:r>
                <a:rPr lang="es-ES" sz="1600" b="1" baseline="-25000" dirty="0"/>
                <a:t>  </a:t>
              </a:r>
              <a:endParaRPr lang="el-GR" sz="1600" b="1" baseline="-25000" dirty="0"/>
            </a:p>
            <a:p>
              <a:pPr eaLnBrk="1" hangingPunct="1">
                <a:buFontTx/>
                <a:buChar char="•"/>
              </a:pPr>
              <a:endParaRPr lang="es-ES_tradnl" sz="1600" b="1" dirty="0"/>
            </a:p>
          </p:txBody>
        </p:sp>
        <p:sp>
          <p:nvSpPr>
            <p:cNvPr id="1048" name="Text Box 41"/>
            <p:cNvSpPr txBox="1">
              <a:spLocks noChangeArrowheads="1"/>
            </p:cNvSpPr>
            <p:nvPr/>
          </p:nvSpPr>
          <p:spPr bwMode="auto">
            <a:xfrm>
              <a:off x="2621" y="3665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200" b="1"/>
                <a:t>0</a:t>
              </a:r>
              <a:endParaRPr lang="es-ES_tradnl" sz="1200" b="1"/>
            </a:p>
          </p:txBody>
        </p:sp>
      </p:grp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674344"/>
              </p:ext>
            </p:extLst>
          </p:nvPr>
        </p:nvGraphicFramePr>
        <p:xfrm>
          <a:off x="1298575" y="2334766"/>
          <a:ext cx="6534150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CS ChemDraw Drawing" r:id="rId12" imgW="6988680" imgH="279000" progId="ChemDraw.Document.6.0">
                  <p:embed/>
                </p:oleObj>
              </mc:Choice>
              <mc:Fallback>
                <p:oleObj name="CS ChemDraw Drawing" r:id="rId12" imgW="6988680" imgH="279000" progId="ChemDraw.Document.6.0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2334766"/>
                        <a:ext cx="6534150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/>
              <a:t>T20.</a:t>
            </a:r>
            <a:fld id="{7BC6D730-5C6F-439E-825A-0AAEBA145931}" type="slidenum">
              <a:rPr lang="es-ES" sz="1400" smtClean="0"/>
              <a:pPr eaLnBrk="1" hangingPunct="1"/>
              <a:t>20</a:t>
            </a:fld>
            <a:endParaRPr lang="es-ES" sz="1400" dirty="0"/>
          </a:p>
        </p:txBody>
      </p:sp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1692275" y="333375"/>
            <a:ext cx="5256213" cy="576263"/>
          </a:xfrm>
          <a:prstGeom prst="rect">
            <a:avLst/>
          </a:prstGeom>
          <a:solidFill>
            <a:srgbClr val="F7F9A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4346" name="Group 3"/>
          <p:cNvGrpSpPr>
            <a:grpSpLocks/>
          </p:cNvGrpSpPr>
          <p:nvPr/>
        </p:nvGrpSpPr>
        <p:grpSpPr bwMode="auto">
          <a:xfrm>
            <a:off x="4500563" y="3773488"/>
            <a:ext cx="4032250" cy="2824162"/>
            <a:chOff x="2971" y="2387"/>
            <a:chExt cx="2540" cy="1779"/>
          </a:xfrm>
        </p:grpSpPr>
        <p:pic>
          <p:nvPicPr>
            <p:cNvPr id="14372" name="Picture 4" descr="Obtención de clor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2537"/>
              <a:ext cx="1392" cy="1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73" name="Text Box 5"/>
            <p:cNvSpPr txBox="1">
              <a:spLocks noChangeArrowheads="1"/>
            </p:cNvSpPr>
            <p:nvPr/>
          </p:nvSpPr>
          <p:spPr bwMode="auto">
            <a:xfrm>
              <a:off x="3818" y="2492"/>
              <a:ext cx="3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600" b="1"/>
                <a:t>Cl</a:t>
              </a:r>
              <a:r>
                <a:rPr lang="es-ES" sz="1600" b="1" baseline="-25000"/>
                <a:t>2</a:t>
              </a:r>
              <a:endParaRPr lang="es-ES_tradnl" sz="1600" b="1"/>
            </a:p>
          </p:txBody>
        </p:sp>
        <p:sp>
          <p:nvSpPr>
            <p:cNvPr id="14374" name="Text Box 6"/>
            <p:cNvSpPr txBox="1">
              <a:spLocks noChangeArrowheads="1"/>
            </p:cNvSpPr>
            <p:nvPr/>
          </p:nvSpPr>
          <p:spPr bwMode="auto">
            <a:xfrm>
              <a:off x="4496" y="2513"/>
              <a:ext cx="25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600" b="1"/>
                <a:t>H</a:t>
              </a:r>
              <a:r>
                <a:rPr lang="es-ES" sz="1600" b="1" baseline="-25000"/>
                <a:t>2</a:t>
              </a:r>
              <a:endParaRPr lang="es-ES_tradnl" sz="1600" b="1"/>
            </a:p>
          </p:txBody>
        </p:sp>
        <p:sp>
          <p:nvSpPr>
            <p:cNvPr id="14375" name="Text Box 7"/>
            <p:cNvSpPr txBox="1">
              <a:spLocks noChangeArrowheads="1"/>
            </p:cNvSpPr>
            <p:nvPr/>
          </p:nvSpPr>
          <p:spPr bwMode="auto">
            <a:xfrm>
              <a:off x="3969" y="2387"/>
              <a:ext cx="67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400" b="1"/>
                <a:t>Membrana</a:t>
              </a:r>
              <a:endParaRPr lang="es-ES_tradnl" sz="1400" b="1"/>
            </a:p>
          </p:txBody>
        </p:sp>
        <p:sp>
          <p:nvSpPr>
            <p:cNvPr id="14376" name="Text Box 8"/>
            <p:cNvSpPr txBox="1">
              <a:spLocks noChangeArrowheads="1"/>
            </p:cNvSpPr>
            <p:nvPr/>
          </p:nvSpPr>
          <p:spPr bwMode="auto">
            <a:xfrm>
              <a:off x="4224" y="3797"/>
              <a:ext cx="3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600" b="1"/>
                <a:t>Na</a:t>
              </a:r>
              <a:r>
                <a:rPr lang="es-ES" sz="1600" b="1" baseline="30000"/>
                <a:t>+</a:t>
              </a:r>
              <a:endParaRPr lang="es-ES_tradnl" sz="1600" b="1"/>
            </a:p>
          </p:txBody>
        </p:sp>
        <p:sp>
          <p:nvSpPr>
            <p:cNvPr id="14377" name="Text Box 9"/>
            <p:cNvSpPr txBox="1">
              <a:spLocks noChangeArrowheads="1"/>
            </p:cNvSpPr>
            <p:nvPr/>
          </p:nvSpPr>
          <p:spPr bwMode="auto">
            <a:xfrm>
              <a:off x="2971" y="2712"/>
              <a:ext cx="86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sz="1400" b="1"/>
                <a:t>Alimentación de salmuera</a:t>
              </a:r>
              <a:endParaRPr lang="es-ES_tradnl" sz="1400" b="1"/>
            </a:p>
          </p:txBody>
        </p:sp>
        <p:sp>
          <p:nvSpPr>
            <p:cNvPr id="14378" name="Text Box 10"/>
            <p:cNvSpPr txBox="1">
              <a:spLocks noChangeArrowheads="1"/>
            </p:cNvSpPr>
            <p:nvPr/>
          </p:nvSpPr>
          <p:spPr bwMode="auto">
            <a:xfrm>
              <a:off x="4830" y="3612"/>
              <a:ext cx="63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sz="1400" b="1"/>
                <a:t>NaOH(ac) diluida</a:t>
              </a:r>
              <a:endParaRPr lang="es-ES_tradnl" sz="1400" b="1"/>
            </a:p>
          </p:txBody>
        </p:sp>
        <p:sp>
          <p:nvSpPr>
            <p:cNvPr id="14379" name="Text Box 11"/>
            <p:cNvSpPr txBox="1">
              <a:spLocks noChangeArrowheads="1"/>
            </p:cNvSpPr>
            <p:nvPr/>
          </p:nvSpPr>
          <p:spPr bwMode="auto">
            <a:xfrm>
              <a:off x="4850" y="2708"/>
              <a:ext cx="66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sz="1400" b="1"/>
                <a:t>NaOH(ac) 35%</a:t>
              </a:r>
              <a:endParaRPr lang="es-ES_tradnl" sz="1400" b="1"/>
            </a:p>
          </p:txBody>
        </p:sp>
        <p:sp>
          <p:nvSpPr>
            <p:cNvPr id="14380" name="Text Box 12"/>
            <p:cNvSpPr txBox="1">
              <a:spLocks noChangeArrowheads="1"/>
            </p:cNvSpPr>
            <p:nvPr/>
          </p:nvSpPr>
          <p:spPr bwMode="auto">
            <a:xfrm>
              <a:off x="4332" y="3974"/>
              <a:ext cx="6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400" b="1"/>
                <a:t>Cátodo(-)</a:t>
              </a:r>
              <a:endParaRPr lang="es-ES_tradnl" sz="1400" b="1"/>
            </a:p>
          </p:txBody>
        </p:sp>
        <p:sp>
          <p:nvSpPr>
            <p:cNvPr id="14381" name="Text Box 13"/>
            <p:cNvSpPr txBox="1">
              <a:spLocks noChangeArrowheads="1"/>
            </p:cNvSpPr>
            <p:nvPr/>
          </p:nvSpPr>
          <p:spPr bwMode="auto">
            <a:xfrm>
              <a:off x="3742" y="3974"/>
              <a:ext cx="6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400" b="1"/>
                <a:t>Ánodo(+)</a:t>
              </a:r>
              <a:endParaRPr lang="es-ES_tradnl" sz="1400" b="1"/>
            </a:p>
          </p:txBody>
        </p:sp>
      </p:grpSp>
      <p:sp>
        <p:nvSpPr>
          <p:cNvPr id="14347" name="Rectangle 14"/>
          <p:cNvSpPr>
            <a:spLocks noChangeArrowheads="1"/>
          </p:cNvSpPr>
          <p:nvPr/>
        </p:nvSpPr>
        <p:spPr bwMode="auto">
          <a:xfrm>
            <a:off x="1042988" y="1306513"/>
            <a:ext cx="3671887" cy="287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4348" name="Group 15"/>
          <p:cNvGrpSpPr>
            <a:grpSpLocks/>
          </p:cNvGrpSpPr>
          <p:nvPr/>
        </p:nvGrpSpPr>
        <p:grpSpPr bwMode="auto">
          <a:xfrm>
            <a:off x="971550" y="3716338"/>
            <a:ext cx="4032250" cy="3024187"/>
            <a:chOff x="431" y="2432"/>
            <a:chExt cx="2540" cy="1905"/>
          </a:xfrm>
        </p:grpSpPr>
        <p:grpSp>
          <p:nvGrpSpPr>
            <p:cNvPr id="14363" name="Group 16"/>
            <p:cNvGrpSpPr>
              <a:grpSpLocks/>
            </p:cNvGrpSpPr>
            <p:nvPr/>
          </p:nvGrpSpPr>
          <p:grpSpPr bwMode="auto">
            <a:xfrm>
              <a:off x="431" y="2541"/>
              <a:ext cx="2540" cy="1796"/>
              <a:chOff x="431" y="2451"/>
              <a:chExt cx="2540" cy="1796"/>
            </a:xfrm>
          </p:grpSpPr>
          <p:pic>
            <p:nvPicPr>
              <p:cNvPr id="14365" name="Picture 17" descr="Obtención de cloro-diafragma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" y="2483"/>
                <a:ext cx="1870" cy="1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66" name="Text Box 18"/>
              <p:cNvSpPr txBox="1">
                <a:spLocks noChangeArrowheads="1"/>
              </p:cNvSpPr>
              <p:nvPr/>
            </p:nvSpPr>
            <p:spPr bwMode="auto">
              <a:xfrm>
                <a:off x="1685" y="4054"/>
                <a:ext cx="61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400" b="1"/>
                  <a:t>Cátodo(-)</a:t>
                </a:r>
                <a:endParaRPr lang="es-ES_tradnl" sz="1400" b="1"/>
              </a:p>
            </p:txBody>
          </p:sp>
          <p:sp>
            <p:nvSpPr>
              <p:cNvPr id="14367" name="Text Box 19"/>
              <p:cNvSpPr txBox="1">
                <a:spLocks noChangeArrowheads="1"/>
              </p:cNvSpPr>
              <p:nvPr/>
            </p:nvSpPr>
            <p:spPr bwMode="auto">
              <a:xfrm>
                <a:off x="882" y="4054"/>
                <a:ext cx="608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400" b="1"/>
                  <a:t>Ánodo(+)</a:t>
                </a:r>
                <a:endParaRPr lang="es-ES_tradnl" sz="1400" b="1"/>
              </a:p>
            </p:txBody>
          </p:sp>
          <p:sp>
            <p:nvSpPr>
              <p:cNvPr id="14368" name="Text Box 20"/>
              <p:cNvSpPr txBox="1">
                <a:spLocks noChangeArrowheads="1"/>
              </p:cNvSpPr>
              <p:nvPr/>
            </p:nvSpPr>
            <p:spPr bwMode="auto">
              <a:xfrm>
                <a:off x="2007" y="2518"/>
                <a:ext cx="25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600" b="1"/>
                  <a:t>H</a:t>
                </a:r>
                <a:r>
                  <a:rPr lang="es-ES" sz="1600" b="1" baseline="-25000"/>
                  <a:t>2</a:t>
                </a:r>
                <a:endParaRPr lang="es-ES_tradnl" sz="1600" b="1"/>
              </a:p>
            </p:txBody>
          </p:sp>
          <p:sp>
            <p:nvSpPr>
              <p:cNvPr id="14369" name="Text Box 21"/>
              <p:cNvSpPr txBox="1">
                <a:spLocks noChangeArrowheads="1"/>
              </p:cNvSpPr>
              <p:nvPr/>
            </p:nvSpPr>
            <p:spPr bwMode="auto">
              <a:xfrm>
                <a:off x="963" y="2451"/>
                <a:ext cx="32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600" b="1"/>
                  <a:t>Cl</a:t>
                </a:r>
                <a:r>
                  <a:rPr lang="es-ES" sz="1600" b="1" baseline="-25000"/>
                  <a:t>2</a:t>
                </a:r>
                <a:endParaRPr lang="es-ES_tradnl" sz="1600" b="1"/>
              </a:p>
            </p:txBody>
          </p:sp>
          <p:sp>
            <p:nvSpPr>
              <p:cNvPr id="14370" name="Rectangle 22"/>
              <p:cNvSpPr>
                <a:spLocks noChangeArrowheads="1"/>
              </p:cNvSpPr>
              <p:nvPr/>
            </p:nvSpPr>
            <p:spPr bwMode="auto">
              <a:xfrm>
                <a:off x="431" y="2558"/>
                <a:ext cx="60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ES" sz="1400" b="1"/>
                  <a:t>salmuera</a:t>
                </a:r>
                <a:endParaRPr lang="es-ES_tradnl" sz="1400" b="1"/>
              </a:p>
            </p:txBody>
          </p:sp>
          <p:sp>
            <p:nvSpPr>
              <p:cNvPr id="14371" name="Text Box 23"/>
              <p:cNvSpPr txBox="1">
                <a:spLocks noChangeArrowheads="1"/>
              </p:cNvSpPr>
              <p:nvPr/>
            </p:nvSpPr>
            <p:spPr bwMode="auto">
              <a:xfrm>
                <a:off x="2329" y="3722"/>
                <a:ext cx="64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s-ES" sz="1400" b="1"/>
                  <a:t>NaOH(ac) </a:t>
                </a:r>
                <a:endParaRPr lang="es-ES_tradnl" sz="1400" b="1"/>
              </a:p>
            </p:txBody>
          </p:sp>
        </p:grpSp>
        <p:sp>
          <p:nvSpPr>
            <p:cNvPr id="14364" name="Text Box 24"/>
            <p:cNvSpPr txBox="1">
              <a:spLocks noChangeArrowheads="1"/>
            </p:cNvSpPr>
            <p:nvPr/>
          </p:nvSpPr>
          <p:spPr bwMode="auto">
            <a:xfrm>
              <a:off x="1204" y="2432"/>
              <a:ext cx="89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sz="1400" b="1"/>
                <a:t>Diafragma de asbesto</a:t>
              </a:r>
              <a:endParaRPr lang="es-ES_tradnl" sz="1400" b="1"/>
            </a:p>
          </p:txBody>
        </p:sp>
      </p:grpSp>
      <p:graphicFrame>
        <p:nvGraphicFramePr>
          <p:cNvPr id="14338" name="Object 25"/>
          <p:cNvGraphicFramePr>
            <a:graphicFrameLocks noChangeAspect="1"/>
          </p:cNvGraphicFramePr>
          <p:nvPr/>
        </p:nvGraphicFramePr>
        <p:xfrm>
          <a:off x="1993900" y="1352550"/>
          <a:ext cx="2649538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4" name="CS ChemDraw Drawing" r:id="rId6" imgW="2783520" imgH="251280" progId="ChemDraw.Document.6.0">
                  <p:embed/>
                </p:oleObj>
              </mc:Choice>
              <mc:Fallback>
                <p:oleObj name="CS ChemDraw Drawing" r:id="rId6" imgW="2783520" imgH="251280" progId="ChemDraw.Document.6.0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1352550"/>
                        <a:ext cx="2649538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9" name="Text Box 26"/>
          <p:cNvSpPr txBox="1">
            <a:spLocks noChangeArrowheads="1"/>
          </p:cNvSpPr>
          <p:nvPr/>
        </p:nvSpPr>
        <p:spPr bwMode="auto">
          <a:xfrm>
            <a:off x="1057275" y="1279525"/>
            <a:ext cx="950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 b="1"/>
              <a:t>Cátodo:</a:t>
            </a:r>
          </a:p>
        </p:txBody>
      </p:sp>
      <p:graphicFrame>
        <p:nvGraphicFramePr>
          <p:cNvPr id="14339" name="Object 27"/>
          <p:cNvGraphicFramePr>
            <a:graphicFrameLocks noChangeAspect="1"/>
          </p:cNvGraphicFramePr>
          <p:nvPr/>
        </p:nvGraphicFramePr>
        <p:xfrm>
          <a:off x="2017713" y="2174875"/>
          <a:ext cx="1776412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5" name="CS ChemDraw Drawing" r:id="rId8" imgW="1790640" imgH="251280" progId="ChemDraw.Document.6.0">
                  <p:embed/>
                </p:oleObj>
              </mc:Choice>
              <mc:Fallback>
                <p:oleObj name="CS ChemDraw Drawing" r:id="rId8" imgW="1790640" imgH="251280" progId="ChemDraw.Document.6.0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3" y="2174875"/>
                        <a:ext cx="1776412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0" name="Text Box 28"/>
          <p:cNvSpPr txBox="1">
            <a:spLocks noChangeArrowheads="1"/>
          </p:cNvSpPr>
          <p:nvPr/>
        </p:nvSpPr>
        <p:spPr bwMode="auto">
          <a:xfrm>
            <a:off x="1057275" y="2085975"/>
            <a:ext cx="893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 b="1"/>
              <a:t>Ánodo:</a:t>
            </a:r>
          </a:p>
        </p:txBody>
      </p:sp>
      <p:graphicFrame>
        <p:nvGraphicFramePr>
          <p:cNvPr id="1434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488171"/>
              </p:ext>
            </p:extLst>
          </p:nvPr>
        </p:nvGraphicFramePr>
        <p:xfrm>
          <a:off x="1842392" y="2889261"/>
          <a:ext cx="4713983" cy="272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6" name="CS ChemDraw Drawing" r:id="rId10" imgW="4937760" imgH="278640" progId="ChemDraw.Document.6.0">
                  <p:embed/>
                </p:oleObj>
              </mc:Choice>
              <mc:Fallback>
                <p:oleObj name="CS ChemDraw Drawing" r:id="rId10" imgW="4937760" imgH="278640" progId="ChemDraw.Document.6.0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2392" y="2889261"/>
                        <a:ext cx="4713983" cy="2720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Text Box 30"/>
          <p:cNvSpPr txBox="1">
            <a:spLocks noChangeArrowheads="1"/>
          </p:cNvSpPr>
          <p:nvPr/>
        </p:nvSpPr>
        <p:spPr bwMode="auto">
          <a:xfrm>
            <a:off x="1527175" y="3357563"/>
            <a:ext cx="2286000" cy="33655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 b="1">
                <a:solidFill>
                  <a:schemeClr val="bg1"/>
                </a:solidFill>
              </a:rPr>
              <a:t>Método del diafragma</a:t>
            </a:r>
            <a:endParaRPr lang="es-ES_tradnl" sz="1600" b="1">
              <a:solidFill>
                <a:schemeClr val="bg1"/>
              </a:solidFill>
            </a:endParaRPr>
          </a:p>
        </p:txBody>
      </p:sp>
      <p:sp>
        <p:nvSpPr>
          <p:cNvPr id="14352" name="Text Box 31"/>
          <p:cNvSpPr txBox="1">
            <a:spLocks noChangeArrowheads="1"/>
          </p:cNvSpPr>
          <p:nvPr/>
        </p:nvSpPr>
        <p:spPr bwMode="auto">
          <a:xfrm>
            <a:off x="5300663" y="3357563"/>
            <a:ext cx="2511425" cy="33655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 b="1" dirty="0">
                <a:solidFill>
                  <a:schemeClr val="bg1"/>
                </a:solidFill>
              </a:rPr>
              <a:t>Método de la membrana</a:t>
            </a:r>
            <a:endParaRPr lang="es-ES_tradnl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4341" name="Object 32"/>
          <p:cNvGraphicFramePr>
            <a:graphicFrameLocks noChangeAspect="1"/>
          </p:cNvGraphicFramePr>
          <p:nvPr/>
        </p:nvGraphicFramePr>
        <p:xfrm>
          <a:off x="1835150" y="434975"/>
          <a:ext cx="49371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7" name="CS ChemDraw Drawing" r:id="rId12" imgW="5882400" imgH="370800" progId="ChemDraw.Document.6.0">
                  <p:embed/>
                </p:oleObj>
              </mc:Choice>
              <mc:Fallback>
                <p:oleObj name="CS ChemDraw Drawing" r:id="rId12" imgW="5882400" imgH="370800" progId="ChemDraw.Document.6.0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34975"/>
                        <a:ext cx="49371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3" name="Rectangle 33"/>
          <p:cNvSpPr>
            <a:spLocks noChangeArrowheads="1"/>
          </p:cNvSpPr>
          <p:nvPr/>
        </p:nvSpPr>
        <p:spPr bwMode="auto">
          <a:xfrm>
            <a:off x="4664075" y="1236663"/>
            <a:ext cx="30828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  <a:sym typeface="Symbol" pitchFamily="18" charset="2"/>
              </a:rPr>
              <a:t>E</a:t>
            </a:r>
            <a:r>
              <a:rPr lang="es-ES" sz="1600" b="1" baseline="30000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s-ES" sz="1600" b="1" dirty="0">
                <a:solidFill>
                  <a:srgbClr val="0000FF"/>
                </a:solidFill>
                <a:sym typeface="Symbol" pitchFamily="18" charset="2"/>
              </a:rPr>
              <a:t>(H</a:t>
            </a:r>
            <a:r>
              <a:rPr lang="es-ES" sz="1600" b="1" baseline="-25000" dirty="0">
                <a:solidFill>
                  <a:srgbClr val="0000FF"/>
                </a:solidFill>
                <a:sym typeface="Symbol" pitchFamily="18" charset="2"/>
              </a:rPr>
              <a:t>2</a:t>
            </a:r>
            <a:r>
              <a:rPr lang="es-ES" sz="1600" b="1" dirty="0">
                <a:solidFill>
                  <a:srgbClr val="0000FF"/>
                </a:solidFill>
                <a:sym typeface="Symbol" pitchFamily="18" charset="2"/>
              </a:rPr>
              <a:t>O/H</a:t>
            </a:r>
            <a:r>
              <a:rPr lang="es-ES" sz="1600" b="1" baseline="-25000" dirty="0">
                <a:solidFill>
                  <a:srgbClr val="0000FF"/>
                </a:solidFill>
                <a:sym typeface="Symbol" pitchFamily="18" charset="2"/>
              </a:rPr>
              <a:t>2</a:t>
            </a:r>
            <a:r>
              <a:rPr lang="es-ES" sz="1600" b="1" dirty="0">
                <a:solidFill>
                  <a:srgbClr val="0000FF"/>
                </a:solidFill>
                <a:sym typeface="Symbol" pitchFamily="18" charset="2"/>
              </a:rPr>
              <a:t>)</a:t>
            </a:r>
            <a:r>
              <a:rPr lang="es-ES" sz="2000" b="1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s-ES" sz="1800" b="1" dirty="0">
                <a:solidFill>
                  <a:srgbClr val="0000FF"/>
                </a:solidFill>
                <a:sym typeface="Symbol" pitchFamily="18" charset="2"/>
              </a:rPr>
              <a:t>=</a:t>
            </a:r>
            <a:r>
              <a:rPr lang="es-ES" sz="1600" b="1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s-ES" sz="1800" b="1" dirty="0">
                <a:solidFill>
                  <a:srgbClr val="0000FF"/>
                </a:solidFill>
                <a:sym typeface="Symbol" pitchFamily="18" charset="2"/>
              </a:rPr>
              <a:t>-</a:t>
            </a:r>
            <a:r>
              <a:rPr lang="es-ES" sz="1600" b="1" dirty="0">
                <a:solidFill>
                  <a:srgbClr val="0000FF"/>
                </a:solidFill>
                <a:sym typeface="Symbol" pitchFamily="18" charset="2"/>
              </a:rPr>
              <a:t> 0,413 V </a:t>
            </a:r>
            <a:r>
              <a:rPr lang="es-ES" sz="1600" b="1" dirty="0">
                <a:sym typeface="Symbol" pitchFamily="18" charset="2"/>
              </a:rPr>
              <a:t>(pH = 7)</a:t>
            </a:r>
          </a:p>
        </p:txBody>
      </p:sp>
      <p:sp>
        <p:nvSpPr>
          <p:cNvPr id="14354" name="Rectangle 34"/>
          <p:cNvSpPr>
            <a:spLocks noChangeArrowheads="1"/>
          </p:cNvSpPr>
          <p:nvPr/>
        </p:nvSpPr>
        <p:spPr bwMode="auto">
          <a:xfrm>
            <a:off x="3778250" y="1560513"/>
            <a:ext cx="2265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  <a:sym typeface="Symbol" pitchFamily="18" charset="2"/>
              </a:rPr>
              <a:t>E</a:t>
            </a:r>
            <a:r>
              <a:rPr lang="es-ES" sz="1600" b="1" baseline="30000" dirty="0">
                <a:solidFill>
                  <a:srgbClr val="0000FF"/>
                </a:solidFill>
                <a:sym typeface="Symbol" pitchFamily="18" charset="2"/>
              </a:rPr>
              <a:t>0 </a:t>
            </a:r>
            <a:r>
              <a:rPr lang="es-ES" sz="1600" b="1" dirty="0">
                <a:solidFill>
                  <a:srgbClr val="0000FF"/>
                </a:solidFill>
                <a:sym typeface="Symbol" pitchFamily="18" charset="2"/>
              </a:rPr>
              <a:t>(</a:t>
            </a:r>
            <a:r>
              <a:rPr lang="es-ES" sz="1600" b="1" dirty="0" err="1">
                <a:solidFill>
                  <a:srgbClr val="0000FF"/>
                </a:solidFill>
                <a:sym typeface="Symbol" pitchFamily="18" charset="2"/>
              </a:rPr>
              <a:t>Na</a:t>
            </a:r>
            <a:r>
              <a:rPr lang="es-ES" sz="1600" b="1" baseline="30000" dirty="0">
                <a:solidFill>
                  <a:srgbClr val="0000FF"/>
                </a:solidFill>
                <a:sym typeface="Symbol" pitchFamily="18" charset="2"/>
              </a:rPr>
              <a:t>+</a:t>
            </a:r>
            <a:r>
              <a:rPr lang="es-ES" sz="1600" b="1" dirty="0">
                <a:solidFill>
                  <a:srgbClr val="0000FF"/>
                </a:solidFill>
                <a:sym typeface="Symbol" pitchFamily="18" charset="2"/>
              </a:rPr>
              <a:t>/</a:t>
            </a:r>
            <a:r>
              <a:rPr lang="es-ES" sz="1600" b="1" dirty="0" err="1">
                <a:solidFill>
                  <a:srgbClr val="0000FF"/>
                </a:solidFill>
                <a:sym typeface="Symbol" pitchFamily="18" charset="2"/>
              </a:rPr>
              <a:t>Na</a:t>
            </a:r>
            <a:r>
              <a:rPr lang="es-ES" sz="1600" b="1" dirty="0">
                <a:solidFill>
                  <a:srgbClr val="0000FF"/>
                </a:solidFill>
                <a:sym typeface="Symbol" pitchFamily="18" charset="2"/>
              </a:rPr>
              <a:t>)</a:t>
            </a:r>
            <a:r>
              <a:rPr lang="es-ES" sz="2000" b="1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s-ES" sz="1800" b="1" dirty="0">
                <a:solidFill>
                  <a:srgbClr val="0000FF"/>
                </a:solidFill>
                <a:sym typeface="Symbol" pitchFamily="18" charset="2"/>
              </a:rPr>
              <a:t>=</a:t>
            </a:r>
            <a:r>
              <a:rPr lang="es-ES" sz="1600" b="1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s-ES" sz="1800" b="1" dirty="0">
                <a:solidFill>
                  <a:srgbClr val="0000FF"/>
                </a:solidFill>
                <a:sym typeface="Symbol" pitchFamily="18" charset="2"/>
              </a:rPr>
              <a:t>-</a:t>
            </a:r>
            <a:r>
              <a:rPr lang="es-ES" sz="1600" b="1" dirty="0">
                <a:solidFill>
                  <a:srgbClr val="0000FF"/>
                </a:solidFill>
                <a:sym typeface="Symbol" pitchFamily="18" charset="2"/>
              </a:rPr>
              <a:t> 2,71 V </a:t>
            </a:r>
          </a:p>
        </p:txBody>
      </p:sp>
      <p:grpSp>
        <p:nvGrpSpPr>
          <p:cNvPr id="14355" name="Group 35"/>
          <p:cNvGrpSpPr>
            <a:grpSpLocks/>
          </p:cNvGrpSpPr>
          <p:nvPr/>
        </p:nvGrpSpPr>
        <p:grpSpPr bwMode="auto">
          <a:xfrm>
            <a:off x="2046288" y="1584328"/>
            <a:ext cx="1731963" cy="347663"/>
            <a:chOff x="1768" y="1156"/>
            <a:chExt cx="1091" cy="219"/>
          </a:xfrm>
        </p:grpSpPr>
        <p:graphicFrame>
          <p:nvGraphicFramePr>
            <p:cNvPr id="14343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2103711"/>
                </p:ext>
              </p:extLst>
            </p:nvPr>
          </p:nvGraphicFramePr>
          <p:xfrm>
            <a:off x="1768" y="1156"/>
            <a:ext cx="1091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88" name="CS ChemDraw Drawing" r:id="rId14" imgW="1822758" imgH="367449" progId="ChemDraw.Document.6.0">
                    <p:embed/>
                  </p:oleObj>
                </mc:Choice>
                <mc:Fallback>
                  <p:oleObj name="CS ChemDraw Drawing" r:id="rId14" imgW="1822758" imgH="367449" progId="ChemDraw.Document.6.0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8" y="1156"/>
                          <a:ext cx="1091" cy="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1" name="Line 37"/>
            <p:cNvSpPr>
              <a:spLocks noChangeShapeType="1"/>
            </p:cNvSpPr>
            <p:nvPr/>
          </p:nvSpPr>
          <p:spPr bwMode="auto">
            <a:xfrm flipH="1">
              <a:off x="2382" y="1207"/>
              <a:ext cx="136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4362" name="Line 38"/>
            <p:cNvSpPr>
              <a:spLocks noChangeShapeType="1"/>
            </p:cNvSpPr>
            <p:nvPr/>
          </p:nvSpPr>
          <p:spPr bwMode="auto">
            <a:xfrm>
              <a:off x="2381" y="1207"/>
              <a:ext cx="137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4356" name="Rectangle 39"/>
          <p:cNvSpPr>
            <a:spLocks noChangeArrowheads="1"/>
          </p:cNvSpPr>
          <p:nvPr/>
        </p:nvSpPr>
        <p:spPr bwMode="auto">
          <a:xfrm>
            <a:off x="3922713" y="2028825"/>
            <a:ext cx="2073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  <a:sym typeface="Symbol" pitchFamily="18" charset="2"/>
              </a:rPr>
              <a:t>E</a:t>
            </a:r>
            <a:r>
              <a:rPr lang="es-ES" sz="1600" b="1" baseline="30000" dirty="0">
                <a:solidFill>
                  <a:srgbClr val="0000FF"/>
                </a:solidFill>
                <a:sym typeface="Symbol" pitchFamily="18" charset="2"/>
              </a:rPr>
              <a:t>0 </a:t>
            </a:r>
            <a:r>
              <a:rPr lang="es-ES" sz="1600" b="1" dirty="0">
                <a:solidFill>
                  <a:srgbClr val="0000FF"/>
                </a:solidFill>
                <a:sym typeface="Symbol" pitchFamily="18" charset="2"/>
              </a:rPr>
              <a:t>(Cl</a:t>
            </a:r>
            <a:r>
              <a:rPr lang="es-ES" sz="1600" b="1" baseline="-25000" dirty="0">
                <a:solidFill>
                  <a:srgbClr val="0000FF"/>
                </a:solidFill>
                <a:sym typeface="Symbol" pitchFamily="18" charset="2"/>
              </a:rPr>
              <a:t>2</a:t>
            </a:r>
            <a:r>
              <a:rPr lang="es-ES" sz="1600" b="1" dirty="0">
                <a:solidFill>
                  <a:srgbClr val="0000FF"/>
                </a:solidFill>
                <a:sym typeface="Symbol" pitchFamily="18" charset="2"/>
              </a:rPr>
              <a:t>/Cl</a:t>
            </a:r>
            <a:r>
              <a:rPr lang="es-ES" sz="2000" b="1" baseline="30000" dirty="0">
                <a:solidFill>
                  <a:srgbClr val="0000FF"/>
                </a:solidFill>
                <a:sym typeface="Symbol" pitchFamily="18" charset="2"/>
              </a:rPr>
              <a:t>-</a:t>
            </a:r>
            <a:r>
              <a:rPr lang="es-ES" sz="1600" b="1" dirty="0">
                <a:solidFill>
                  <a:srgbClr val="0000FF"/>
                </a:solidFill>
                <a:sym typeface="Symbol" pitchFamily="18" charset="2"/>
              </a:rPr>
              <a:t>)</a:t>
            </a:r>
            <a:r>
              <a:rPr lang="es-ES" sz="2000" b="1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s-ES" sz="1800" b="1" dirty="0">
                <a:solidFill>
                  <a:srgbClr val="0000FF"/>
                </a:solidFill>
                <a:sym typeface="Symbol" pitchFamily="18" charset="2"/>
              </a:rPr>
              <a:t>=</a:t>
            </a:r>
            <a:r>
              <a:rPr lang="es-ES" sz="1600" b="1" dirty="0">
                <a:solidFill>
                  <a:srgbClr val="0000FF"/>
                </a:solidFill>
                <a:sym typeface="Symbol" pitchFamily="18" charset="2"/>
              </a:rPr>
              <a:t> 1,36 V </a:t>
            </a:r>
          </a:p>
        </p:txBody>
      </p:sp>
      <p:sp>
        <p:nvSpPr>
          <p:cNvPr id="14357" name="Rectangle 40"/>
          <p:cNvSpPr>
            <a:spLocks noChangeArrowheads="1"/>
          </p:cNvSpPr>
          <p:nvPr/>
        </p:nvSpPr>
        <p:spPr bwMode="auto">
          <a:xfrm>
            <a:off x="4670425" y="2424113"/>
            <a:ext cx="2827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  <a:sym typeface="Symbol" pitchFamily="18" charset="2"/>
              </a:rPr>
              <a:t>E</a:t>
            </a:r>
            <a:r>
              <a:rPr lang="es-ES" sz="1600" b="1" baseline="30000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s-ES" sz="1600" b="1" dirty="0">
                <a:solidFill>
                  <a:srgbClr val="0000FF"/>
                </a:solidFill>
                <a:sym typeface="Symbol" pitchFamily="18" charset="2"/>
              </a:rPr>
              <a:t>(O</a:t>
            </a:r>
            <a:r>
              <a:rPr lang="es-ES" sz="1600" b="1" baseline="-25000" dirty="0">
                <a:solidFill>
                  <a:srgbClr val="0000FF"/>
                </a:solidFill>
                <a:sym typeface="Symbol" pitchFamily="18" charset="2"/>
              </a:rPr>
              <a:t>2</a:t>
            </a:r>
            <a:r>
              <a:rPr lang="es-ES" sz="1600" b="1" dirty="0">
                <a:solidFill>
                  <a:srgbClr val="0000FF"/>
                </a:solidFill>
                <a:sym typeface="Symbol" pitchFamily="18" charset="2"/>
              </a:rPr>
              <a:t>/H</a:t>
            </a:r>
            <a:r>
              <a:rPr lang="es-ES" sz="1600" b="1" baseline="-25000" dirty="0">
                <a:solidFill>
                  <a:srgbClr val="0000FF"/>
                </a:solidFill>
                <a:sym typeface="Symbol" pitchFamily="18" charset="2"/>
              </a:rPr>
              <a:t>2</a:t>
            </a:r>
            <a:r>
              <a:rPr lang="es-ES" sz="1600" b="1" dirty="0">
                <a:solidFill>
                  <a:srgbClr val="0000FF"/>
                </a:solidFill>
                <a:sym typeface="Symbol" pitchFamily="18" charset="2"/>
              </a:rPr>
              <a:t>O)</a:t>
            </a:r>
            <a:r>
              <a:rPr lang="es-ES" sz="2000" b="1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s-ES" sz="1800" b="1" dirty="0">
                <a:solidFill>
                  <a:srgbClr val="0000FF"/>
                </a:solidFill>
                <a:sym typeface="Symbol" pitchFamily="18" charset="2"/>
              </a:rPr>
              <a:t>=</a:t>
            </a:r>
            <a:r>
              <a:rPr lang="es-ES" sz="1600" b="1" dirty="0">
                <a:solidFill>
                  <a:srgbClr val="0000FF"/>
                </a:solidFill>
                <a:sym typeface="Symbol" pitchFamily="18" charset="2"/>
              </a:rPr>
              <a:t> 0,82 V </a:t>
            </a:r>
            <a:r>
              <a:rPr lang="es-ES" sz="1600" b="1" dirty="0">
                <a:sym typeface="Symbol" pitchFamily="18" charset="2"/>
              </a:rPr>
              <a:t>(pH = 7)</a:t>
            </a:r>
          </a:p>
        </p:txBody>
      </p:sp>
      <p:grpSp>
        <p:nvGrpSpPr>
          <p:cNvPr id="14358" name="Group 41"/>
          <p:cNvGrpSpPr>
            <a:grpSpLocks/>
          </p:cNvGrpSpPr>
          <p:nvPr/>
        </p:nvGrpSpPr>
        <p:grpSpPr bwMode="auto">
          <a:xfrm>
            <a:off x="1863725" y="2359025"/>
            <a:ext cx="2851150" cy="387350"/>
            <a:chOff x="1338" y="1616"/>
            <a:chExt cx="1796" cy="244"/>
          </a:xfrm>
        </p:grpSpPr>
        <p:graphicFrame>
          <p:nvGraphicFramePr>
            <p:cNvPr id="14342" name="Object 42"/>
            <p:cNvGraphicFramePr>
              <a:graphicFrameLocks noChangeAspect="1"/>
            </p:cNvGraphicFramePr>
            <p:nvPr/>
          </p:nvGraphicFramePr>
          <p:xfrm>
            <a:off x="1338" y="1686"/>
            <a:ext cx="1796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89" name="CS ChemDraw Drawing" r:id="rId16" imgW="3218040" imgH="312120" progId="ChemDraw.Document.6.0">
                    <p:embed/>
                  </p:oleObj>
                </mc:Choice>
                <mc:Fallback>
                  <p:oleObj name="CS ChemDraw Drawing" r:id="rId16" imgW="3218040" imgH="312120" progId="ChemDraw.Document.6.0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8" y="1686"/>
                          <a:ext cx="1796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0" name="Text Box 43"/>
            <p:cNvSpPr txBox="1">
              <a:spLocks noChangeArrowheads="1"/>
            </p:cNvSpPr>
            <p:nvPr/>
          </p:nvSpPr>
          <p:spPr bwMode="auto">
            <a:xfrm>
              <a:off x="1597" y="1616"/>
              <a:ext cx="3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400" b="1">
                  <a:solidFill>
                    <a:srgbClr val="3333FF"/>
                  </a:solidFill>
                </a:rPr>
                <a:t>lenta</a:t>
              </a:r>
            </a:p>
          </p:txBody>
        </p:sp>
      </p:grpSp>
      <p:sp>
        <p:nvSpPr>
          <p:cNvPr id="14359" name="Rectangle 44"/>
          <p:cNvSpPr>
            <a:spLocks noChangeArrowheads="1"/>
          </p:cNvSpPr>
          <p:nvPr/>
        </p:nvSpPr>
        <p:spPr bwMode="auto">
          <a:xfrm>
            <a:off x="1042988" y="2098675"/>
            <a:ext cx="2808287" cy="287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/>
              <a:t>T20.</a:t>
            </a:r>
            <a:fld id="{187B7427-A04D-45EE-BE0F-984A40DE1278}" type="slidenum">
              <a:rPr lang="es-ES" sz="1400" smtClean="0"/>
              <a:pPr eaLnBrk="1" hangingPunct="1"/>
              <a:t>21</a:t>
            </a:fld>
            <a:endParaRPr lang="es-ES" sz="1400" dirty="0"/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539750" y="890588"/>
            <a:ext cx="25908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buClr>
                <a:srgbClr val="FF0710"/>
              </a:buClr>
              <a:buFontTx/>
              <a:buChar char="•"/>
            </a:pPr>
            <a:r>
              <a:rPr lang="es-ES_tradnl" sz="1800" b="1">
                <a:solidFill>
                  <a:srgbClr val="0000FF"/>
                </a:solidFill>
                <a:ea typeface="ＭＳ Ｐゴシック" pitchFamily="8" charset="-128"/>
              </a:rPr>
              <a:t> Celda de electrolisis</a:t>
            </a:r>
          </a:p>
        </p:txBody>
      </p:sp>
      <p:grpSp>
        <p:nvGrpSpPr>
          <p:cNvPr id="24580" name="Group 3"/>
          <p:cNvGrpSpPr>
            <a:grpSpLocks/>
          </p:cNvGrpSpPr>
          <p:nvPr/>
        </p:nvGrpSpPr>
        <p:grpSpPr bwMode="auto">
          <a:xfrm>
            <a:off x="1187452" y="1917700"/>
            <a:ext cx="2232025" cy="369888"/>
            <a:chOff x="2132" y="754"/>
            <a:chExt cx="1406" cy="233"/>
          </a:xfrm>
        </p:grpSpPr>
        <p:sp>
          <p:nvSpPr>
            <p:cNvPr id="24626" name="Line 4"/>
            <p:cNvSpPr>
              <a:spLocks noChangeShapeType="1"/>
            </p:cNvSpPr>
            <p:nvPr/>
          </p:nvSpPr>
          <p:spPr bwMode="auto">
            <a:xfrm>
              <a:off x="2517" y="890"/>
              <a:ext cx="2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4627" name="Text Box 5"/>
            <p:cNvSpPr txBox="1">
              <a:spLocks noChangeArrowheads="1"/>
            </p:cNvSpPr>
            <p:nvPr/>
          </p:nvSpPr>
          <p:spPr bwMode="auto">
            <a:xfrm>
              <a:off x="2132" y="754"/>
              <a:ext cx="14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1800" b="1" dirty="0">
                  <a:latin typeface="Times New Roman" pitchFamily="18" charset="0"/>
                  <a:ea typeface="ＭＳ Ｐゴシック" pitchFamily="8" charset="-128"/>
                </a:rPr>
                <a:t>2 Cl</a:t>
              </a:r>
              <a:r>
                <a:rPr lang="es-ES_tradnl" sz="1800" b="1" baseline="30000" dirty="0">
                  <a:latin typeface="Times New Roman" pitchFamily="18" charset="0"/>
                  <a:ea typeface="ＭＳ Ｐゴシック" pitchFamily="8" charset="-128"/>
                </a:rPr>
                <a:t>-</a:t>
              </a:r>
              <a:r>
                <a:rPr lang="es-ES_tradnl" sz="1800" b="1" dirty="0">
                  <a:latin typeface="Times New Roman" pitchFamily="18" charset="0"/>
                  <a:ea typeface="ＭＳ Ｐゴシック" pitchFamily="8" charset="-128"/>
                </a:rPr>
                <a:t>          Cl</a:t>
              </a:r>
              <a:r>
                <a:rPr lang="es-ES_tradnl" sz="1800" b="1" baseline="-25000" dirty="0">
                  <a:latin typeface="Times New Roman" pitchFamily="18" charset="0"/>
                  <a:ea typeface="ＭＳ Ｐゴシック" pitchFamily="8" charset="-128"/>
                </a:rPr>
                <a:t>2</a:t>
              </a:r>
              <a:r>
                <a:rPr lang="es-ES_tradnl" sz="1800" b="1" dirty="0">
                  <a:latin typeface="Times New Roman" pitchFamily="18" charset="0"/>
                  <a:ea typeface="ＭＳ Ｐゴシック" pitchFamily="8" charset="-128"/>
                </a:rPr>
                <a:t>  +  2 e</a:t>
              </a:r>
              <a:r>
                <a:rPr lang="es-ES_tradnl" b="1" baseline="30000" dirty="0">
                  <a:latin typeface="Times New Roman" pitchFamily="18" charset="0"/>
                  <a:ea typeface="ＭＳ Ｐゴシック" pitchFamily="8" charset="-128"/>
                </a:rPr>
                <a:t>-</a:t>
              </a:r>
            </a:p>
          </p:txBody>
        </p:sp>
      </p:grp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739775" y="1492250"/>
            <a:ext cx="410368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buClr>
                <a:srgbClr val="E91611"/>
              </a:buClr>
              <a:buFont typeface="Wingdings" pitchFamily="2" charset="2"/>
              <a:buChar char="ü"/>
            </a:pPr>
            <a:r>
              <a:rPr lang="es-ES_tradnl" sz="1600" b="1">
                <a:ea typeface="ＭＳ Ｐゴシック" pitchFamily="8" charset="-128"/>
              </a:rPr>
              <a:t> Ánodo (Ti, acero recubierto de Ti)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739775" y="2308225"/>
            <a:ext cx="1620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E12306"/>
              </a:buClr>
              <a:buFont typeface="Wingdings" pitchFamily="2" charset="2"/>
              <a:buChar char="ü"/>
            </a:pPr>
            <a:r>
              <a:rPr lang="es-ES_tradnl" sz="1600" b="1">
                <a:ea typeface="ＭＳ Ｐゴシック" pitchFamily="8" charset="-128"/>
              </a:rPr>
              <a:t>  Cátodo (Hg)</a:t>
            </a:r>
          </a:p>
        </p:txBody>
      </p:sp>
      <p:grpSp>
        <p:nvGrpSpPr>
          <p:cNvPr id="24583" name="Group 8"/>
          <p:cNvGrpSpPr>
            <a:grpSpLocks/>
          </p:cNvGrpSpPr>
          <p:nvPr/>
        </p:nvGrpSpPr>
        <p:grpSpPr bwMode="auto">
          <a:xfrm>
            <a:off x="1008063" y="2651125"/>
            <a:ext cx="3187700" cy="641350"/>
            <a:chOff x="192" y="1706"/>
            <a:chExt cx="2008" cy="404"/>
          </a:xfrm>
        </p:grpSpPr>
        <p:sp>
          <p:nvSpPr>
            <p:cNvPr id="24623" name="Line 9"/>
            <p:cNvSpPr>
              <a:spLocks noChangeShapeType="1"/>
            </p:cNvSpPr>
            <p:nvPr/>
          </p:nvSpPr>
          <p:spPr bwMode="auto">
            <a:xfrm>
              <a:off x="1020" y="1842"/>
              <a:ext cx="287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4624" name="Text Box 10"/>
            <p:cNvSpPr txBox="1">
              <a:spLocks noChangeArrowheads="1"/>
            </p:cNvSpPr>
            <p:nvPr/>
          </p:nvSpPr>
          <p:spPr bwMode="auto">
            <a:xfrm>
              <a:off x="192" y="1706"/>
              <a:ext cx="20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800225" indent="-1800225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1800" b="1">
                  <a:latin typeface="Times New Roman" pitchFamily="18" charset="0"/>
                  <a:ea typeface="ＭＳ Ｐゴシック" pitchFamily="8" charset="-128"/>
                </a:rPr>
                <a:t>2 Na</a:t>
              </a:r>
              <a:r>
                <a:rPr lang="es-ES_tradnl" b="1" baseline="30000">
                  <a:latin typeface="Times New Roman" pitchFamily="18" charset="0"/>
                  <a:ea typeface="ＭＳ Ｐゴシック" pitchFamily="8" charset="-128"/>
                </a:rPr>
                <a:t>+</a:t>
              </a:r>
              <a:r>
                <a:rPr lang="es-ES_tradnl" sz="1800" b="1">
                  <a:latin typeface="Times New Roman" pitchFamily="18" charset="0"/>
                  <a:ea typeface="ＭＳ Ｐゴシック" pitchFamily="8" charset="-128"/>
                </a:rPr>
                <a:t>  + 2e</a:t>
              </a:r>
              <a:r>
                <a:rPr lang="es-ES_tradnl" b="1" baseline="30000">
                  <a:latin typeface="Times New Roman" pitchFamily="18" charset="0"/>
                  <a:ea typeface="ＭＳ Ｐゴシック" pitchFamily="8" charset="-128"/>
                </a:rPr>
                <a:t>-</a:t>
              </a:r>
              <a:r>
                <a:rPr lang="es-ES_tradnl" sz="1800" b="1">
                  <a:latin typeface="Times New Roman" pitchFamily="18" charset="0"/>
                  <a:ea typeface="ＭＳ Ｐゴシック" pitchFamily="8" charset="-128"/>
                </a:rPr>
                <a:t>           2 NaHg</a:t>
              </a:r>
              <a:r>
                <a:rPr lang="es-ES_tradnl" sz="1800" b="1" baseline="-25000">
                  <a:latin typeface="Times New Roman" pitchFamily="18" charset="0"/>
                  <a:ea typeface="ＭＳ Ｐゴシック" pitchFamily="8" charset="-128"/>
                </a:rPr>
                <a:t>n</a:t>
              </a:r>
              <a:r>
                <a:rPr lang="es-ES_tradnl" sz="1800" b="1">
                  <a:latin typeface="Times New Roman" pitchFamily="18" charset="0"/>
                  <a:ea typeface="ＭＳ Ｐゴシック" pitchFamily="8" charset="-128"/>
                </a:rPr>
                <a:t> </a:t>
              </a:r>
            </a:p>
            <a:p>
              <a:r>
                <a:rPr lang="es-ES_tradnl" sz="1800" b="1">
                  <a:latin typeface="Times New Roman" pitchFamily="18" charset="0"/>
                  <a:ea typeface="ＭＳ Ｐゴシック" pitchFamily="8" charset="-128"/>
                </a:rPr>
                <a:t>	(n = 70-80)</a:t>
              </a:r>
              <a:endParaRPr lang="es-ES_tradnl" sz="1800">
                <a:latin typeface="Times New Roman" pitchFamily="18" charset="0"/>
                <a:ea typeface="ＭＳ Ｐゴシック" pitchFamily="8" charset="-128"/>
              </a:endParaRPr>
            </a:p>
          </p:txBody>
        </p:sp>
        <p:sp>
          <p:nvSpPr>
            <p:cNvPr id="24625" name="Text Box 11"/>
            <p:cNvSpPr txBox="1">
              <a:spLocks noChangeArrowheads="1"/>
            </p:cNvSpPr>
            <p:nvPr/>
          </p:nvSpPr>
          <p:spPr bwMode="auto">
            <a:xfrm>
              <a:off x="975" y="1832"/>
              <a:ext cx="3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1400" b="1">
                  <a:latin typeface="Times New Roman" pitchFamily="18" charset="0"/>
                  <a:ea typeface="ＭＳ Ｐゴシック" pitchFamily="8" charset="-128"/>
                </a:rPr>
                <a:t>2 Hg</a:t>
              </a:r>
              <a:r>
                <a:rPr lang="es-ES_tradnl" sz="1400" b="1" baseline="-25000">
                  <a:latin typeface="Times New Roman" pitchFamily="18" charset="0"/>
                  <a:ea typeface="ＭＳ Ｐゴシック" pitchFamily="8" charset="-128"/>
                </a:rPr>
                <a:t>n</a:t>
              </a:r>
              <a:endParaRPr lang="es-ES_tradnl" sz="1400" b="1">
                <a:latin typeface="Times New Roman" pitchFamily="18" charset="0"/>
                <a:ea typeface="ＭＳ Ｐゴシック" pitchFamily="8" charset="-128"/>
              </a:endParaRPr>
            </a:p>
          </p:txBody>
        </p:sp>
      </p:grpSp>
      <p:grpSp>
        <p:nvGrpSpPr>
          <p:cNvPr id="24584" name="Group 12"/>
          <p:cNvGrpSpPr>
            <a:grpSpLocks/>
          </p:cNvGrpSpPr>
          <p:nvPr/>
        </p:nvGrpSpPr>
        <p:grpSpPr bwMode="auto">
          <a:xfrm>
            <a:off x="4340225" y="836613"/>
            <a:ext cx="4192588" cy="3032125"/>
            <a:chOff x="2880" y="391"/>
            <a:chExt cx="2641" cy="1910"/>
          </a:xfrm>
        </p:grpSpPr>
        <p:pic>
          <p:nvPicPr>
            <p:cNvPr id="24608" name="Picture 13" descr="Celda Catodo de mercurio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391"/>
              <a:ext cx="2177" cy="1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9" name="Text Box 14"/>
            <p:cNvSpPr txBox="1">
              <a:spLocks noChangeArrowheads="1"/>
            </p:cNvSpPr>
            <p:nvPr/>
          </p:nvSpPr>
          <p:spPr bwMode="auto">
            <a:xfrm>
              <a:off x="3787" y="626"/>
              <a:ext cx="33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200" b="1"/>
                <a:t>NaCl</a:t>
              </a:r>
              <a:endParaRPr lang="es-ES_tradnl" sz="1200" b="1"/>
            </a:p>
          </p:txBody>
        </p:sp>
        <p:sp>
          <p:nvSpPr>
            <p:cNvPr id="24610" name="Line 15"/>
            <p:cNvSpPr>
              <a:spLocks noChangeShapeType="1"/>
            </p:cNvSpPr>
            <p:nvPr/>
          </p:nvSpPr>
          <p:spPr bwMode="auto">
            <a:xfrm>
              <a:off x="3969" y="799"/>
              <a:ext cx="0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611" name="Line 16"/>
            <p:cNvSpPr>
              <a:spLocks noChangeShapeType="1"/>
            </p:cNvSpPr>
            <p:nvPr/>
          </p:nvSpPr>
          <p:spPr bwMode="auto">
            <a:xfrm flipH="1" flipV="1">
              <a:off x="4649" y="754"/>
              <a:ext cx="0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612" name="Text Box 17"/>
            <p:cNvSpPr txBox="1">
              <a:spLocks noChangeArrowheads="1"/>
            </p:cNvSpPr>
            <p:nvPr/>
          </p:nvSpPr>
          <p:spPr bwMode="auto">
            <a:xfrm>
              <a:off x="4468" y="618"/>
              <a:ext cx="36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200" b="1"/>
                <a:t>Cloro</a:t>
              </a:r>
              <a:endParaRPr lang="es-ES_tradnl" sz="1200" b="1"/>
            </a:p>
          </p:txBody>
        </p:sp>
        <p:sp>
          <p:nvSpPr>
            <p:cNvPr id="24613" name="Line 18"/>
            <p:cNvSpPr>
              <a:spLocks noChangeShapeType="1"/>
            </p:cNvSpPr>
            <p:nvPr/>
          </p:nvSpPr>
          <p:spPr bwMode="auto">
            <a:xfrm flipH="1">
              <a:off x="4694" y="1116"/>
              <a:ext cx="363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614" name="Text Box 19"/>
            <p:cNvSpPr txBox="1">
              <a:spLocks noChangeArrowheads="1"/>
            </p:cNvSpPr>
            <p:nvPr/>
          </p:nvSpPr>
          <p:spPr bwMode="auto">
            <a:xfrm>
              <a:off x="4924" y="944"/>
              <a:ext cx="40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200" b="1"/>
                <a:t>ánodo</a:t>
              </a:r>
              <a:endParaRPr lang="es-ES_tradnl" sz="1200" b="1"/>
            </a:p>
          </p:txBody>
        </p:sp>
        <p:sp>
          <p:nvSpPr>
            <p:cNvPr id="24615" name="Text Box 20"/>
            <p:cNvSpPr txBox="1">
              <a:spLocks noChangeArrowheads="1"/>
            </p:cNvSpPr>
            <p:nvPr/>
          </p:nvSpPr>
          <p:spPr bwMode="auto">
            <a:xfrm>
              <a:off x="4921" y="1464"/>
              <a:ext cx="6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sz="1200" b="1"/>
                <a:t>Amalgama</a:t>
              </a:r>
            </a:p>
            <a:p>
              <a:pPr algn="ctr" eaLnBrk="1" hangingPunct="1"/>
              <a:r>
                <a:rPr lang="es-ES" sz="1200" b="1"/>
                <a:t>Na-Hg</a:t>
              </a:r>
              <a:endParaRPr lang="es-ES_tradnl" sz="1200" b="1"/>
            </a:p>
          </p:txBody>
        </p:sp>
        <p:sp>
          <p:nvSpPr>
            <p:cNvPr id="24616" name="Text Box 21"/>
            <p:cNvSpPr txBox="1">
              <a:spLocks noChangeArrowheads="1"/>
            </p:cNvSpPr>
            <p:nvPr/>
          </p:nvSpPr>
          <p:spPr bwMode="auto">
            <a:xfrm>
              <a:off x="4056" y="1488"/>
              <a:ext cx="36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200" b="1"/>
                <a:t>NaHg</a:t>
              </a:r>
              <a:endParaRPr lang="es-ES_tradnl" sz="1200" b="1"/>
            </a:p>
          </p:txBody>
        </p:sp>
        <p:sp>
          <p:nvSpPr>
            <p:cNvPr id="24617" name="Text Box 22"/>
            <p:cNvSpPr txBox="1">
              <a:spLocks noChangeArrowheads="1"/>
            </p:cNvSpPr>
            <p:nvPr/>
          </p:nvSpPr>
          <p:spPr bwMode="auto">
            <a:xfrm>
              <a:off x="3651" y="1298"/>
              <a:ext cx="2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200" b="1"/>
                <a:t>Na</a:t>
              </a:r>
              <a:r>
                <a:rPr lang="es-ES" sz="1200" b="1" baseline="30000"/>
                <a:t>+</a:t>
              </a:r>
              <a:endParaRPr lang="es-ES_tradnl" sz="1200" b="1"/>
            </a:p>
          </p:txBody>
        </p:sp>
        <p:sp>
          <p:nvSpPr>
            <p:cNvPr id="24618" name="Text Box 23"/>
            <p:cNvSpPr txBox="1">
              <a:spLocks noChangeArrowheads="1"/>
            </p:cNvSpPr>
            <p:nvPr/>
          </p:nvSpPr>
          <p:spPr bwMode="auto">
            <a:xfrm>
              <a:off x="4377" y="1352"/>
              <a:ext cx="23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200" b="1"/>
                <a:t>Cl</a:t>
              </a:r>
              <a:r>
                <a:rPr lang="es-ES" sz="1200" b="1" baseline="30000"/>
                <a:t>-</a:t>
              </a:r>
              <a:endParaRPr lang="es-ES_tradnl" sz="1200" b="1"/>
            </a:p>
          </p:txBody>
        </p:sp>
        <p:sp>
          <p:nvSpPr>
            <p:cNvPr id="24619" name="Text Box 24"/>
            <p:cNvSpPr txBox="1">
              <a:spLocks noChangeArrowheads="1"/>
            </p:cNvSpPr>
            <p:nvPr/>
          </p:nvSpPr>
          <p:spPr bwMode="auto">
            <a:xfrm>
              <a:off x="4426" y="1061"/>
              <a:ext cx="26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400" b="1"/>
                <a:t>Cl</a:t>
              </a:r>
              <a:r>
                <a:rPr lang="es-ES" sz="1400" b="1" baseline="-25000"/>
                <a:t>2</a:t>
              </a:r>
              <a:endParaRPr lang="es-ES_tradnl" sz="1400" b="1"/>
            </a:p>
          </p:txBody>
        </p:sp>
        <p:sp>
          <p:nvSpPr>
            <p:cNvPr id="24620" name="Line 25"/>
            <p:cNvSpPr>
              <a:spLocks noChangeShapeType="1"/>
            </p:cNvSpPr>
            <p:nvPr/>
          </p:nvSpPr>
          <p:spPr bwMode="auto">
            <a:xfrm>
              <a:off x="4740" y="1570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621" name="Line 26"/>
            <p:cNvSpPr>
              <a:spLocks noChangeShapeType="1"/>
            </p:cNvSpPr>
            <p:nvPr/>
          </p:nvSpPr>
          <p:spPr bwMode="auto">
            <a:xfrm flipH="1">
              <a:off x="3424" y="120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622" name="Text Box 27"/>
            <p:cNvSpPr txBox="1">
              <a:spLocks noChangeArrowheads="1"/>
            </p:cNvSpPr>
            <p:nvPr/>
          </p:nvSpPr>
          <p:spPr bwMode="auto">
            <a:xfrm>
              <a:off x="2880" y="1117"/>
              <a:ext cx="646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200" b="1"/>
                <a:t>Desechos </a:t>
              </a:r>
            </a:p>
            <a:p>
              <a:pPr eaLnBrk="1" hangingPunct="1"/>
              <a:r>
                <a:rPr lang="es-ES" sz="1200" b="1"/>
                <a:t>de disol. de</a:t>
              </a:r>
            </a:p>
            <a:p>
              <a:pPr eaLnBrk="1" hangingPunct="1"/>
              <a:r>
                <a:rPr lang="es-ES" sz="1200" b="1"/>
                <a:t>NaCl</a:t>
              </a:r>
              <a:endParaRPr lang="es-ES_tradnl" sz="1200" b="1"/>
            </a:p>
          </p:txBody>
        </p:sp>
      </p:grpSp>
      <p:grpSp>
        <p:nvGrpSpPr>
          <p:cNvPr id="24585" name="Group 28"/>
          <p:cNvGrpSpPr>
            <a:grpSpLocks/>
          </p:cNvGrpSpPr>
          <p:nvPr/>
        </p:nvGrpSpPr>
        <p:grpSpPr bwMode="auto">
          <a:xfrm>
            <a:off x="2081213" y="4587875"/>
            <a:ext cx="4922837" cy="1978025"/>
            <a:chOff x="2773" y="2305"/>
            <a:chExt cx="3101" cy="1246"/>
          </a:xfrm>
        </p:grpSpPr>
        <p:pic>
          <p:nvPicPr>
            <p:cNvPr id="24593" name="Picture 29" descr="Celda Catodo de mercurio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2341"/>
              <a:ext cx="2404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4" name="Line 30"/>
            <p:cNvSpPr>
              <a:spLocks noChangeShapeType="1"/>
            </p:cNvSpPr>
            <p:nvPr/>
          </p:nvSpPr>
          <p:spPr bwMode="auto">
            <a:xfrm flipH="1" flipV="1">
              <a:off x="3329" y="2477"/>
              <a:ext cx="0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595" name="Text Box 31"/>
            <p:cNvSpPr txBox="1">
              <a:spLocks noChangeArrowheads="1"/>
            </p:cNvSpPr>
            <p:nvPr/>
          </p:nvSpPr>
          <p:spPr bwMode="auto">
            <a:xfrm>
              <a:off x="3222" y="2305"/>
              <a:ext cx="2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200" b="1"/>
                <a:t>Cl</a:t>
              </a:r>
              <a:r>
                <a:rPr lang="es-ES" sz="1200" b="1" baseline="-25000"/>
                <a:t>2</a:t>
              </a:r>
              <a:endParaRPr lang="es-ES_tradnl" sz="1200" b="1"/>
            </a:p>
          </p:txBody>
        </p:sp>
        <p:sp>
          <p:nvSpPr>
            <p:cNvPr id="24596" name="Text Box 32"/>
            <p:cNvSpPr txBox="1">
              <a:spLocks noChangeArrowheads="1"/>
            </p:cNvSpPr>
            <p:nvPr/>
          </p:nvSpPr>
          <p:spPr bwMode="auto">
            <a:xfrm>
              <a:off x="2773" y="2568"/>
              <a:ext cx="33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200" b="1"/>
                <a:t>NaCl</a:t>
              </a:r>
              <a:endParaRPr lang="es-ES_tradnl" sz="1200" b="1"/>
            </a:p>
          </p:txBody>
        </p:sp>
        <p:sp>
          <p:nvSpPr>
            <p:cNvPr id="24597" name="Line 33"/>
            <p:cNvSpPr>
              <a:spLocks noChangeShapeType="1"/>
            </p:cNvSpPr>
            <p:nvPr/>
          </p:nvSpPr>
          <p:spPr bwMode="auto">
            <a:xfrm>
              <a:off x="3061" y="2659"/>
              <a:ext cx="137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598" name="Text Box 34"/>
            <p:cNvSpPr txBox="1">
              <a:spLocks noChangeArrowheads="1"/>
            </p:cNvSpPr>
            <p:nvPr/>
          </p:nvSpPr>
          <p:spPr bwMode="auto">
            <a:xfrm>
              <a:off x="3107" y="3022"/>
              <a:ext cx="5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400" b="1"/>
                <a:t>mercurio</a:t>
              </a:r>
              <a:endParaRPr lang="es-ES_tradnl" sz="1400" b="1"/>
            </a:p>
          </p:txBody>
        </p:sp>
        <p:sp>
          <p:nvSpPr>
            <p:cNvPr id="24599" name="Text Box 35"/>
            <p:cNvSpPr txBox="1">
              <a:spLocks noChangeArrowheads="1"/>
            </p:cNvSpPr>
            <p:nvPr/>
          </p:nvSpPr>
          <p:spPr bwMode="auto">
            <a:xfrm>
              <a:off x="4077" y="3067"/>
              <a:ext cx="66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400" b="1"/>
                <a:t>amalgama</a:t>
              </a:r>
            </a:p>
            <a:p>
              <a:pPr eaLnBrk="1" hangingPunct="1"/>
              <a:r>
                <a:rPr lang="es-ES" sz="1400" b="1"/>
                <a:t> de Na</a:t>
              </a:r>
              <a:endParaRPr lang="es-ES_tradnl" sz="1400" b="1"/>
            </a:p>
          </p:txBody>
        </p:sp>
        <p:sp>
          <p:nvSpPr>
            <p:cNvPr id="24600" name="Freeform 36"/>
            <p:cNvSpPr>
              <a:spLocks/>
            </p:cNvSpPr>
            <p:nvPr/>
          </p:nvSpPr>
          <p:spPr bwMode="auto">
            <a:xfrm>
              <a:off x="4468" y="2953"/>
              <a:ext cx="408" cy="160"/>
            </a:xfrm>
            <a:custGeom>
              <a:avLst/>
              <a:gdLst>
                <a:gd name="T0" fmla="*/ 0 w 408"/>
                <a:gd name="T1" fmla="*/ 160 h 160"/>
                <a:gd name="T2" fmla="*/ 272 w 408"/>
                <a:gd name="T3" fmla="*/ 23 h 160"/>
                <a:gd name="T4" fmla="*/ 408 w 408"/>
                <a:gd name="T5" fmla="*/ 23 h 160"/>
                <a:gd name="T6" fmla="*/ 0 60000 65536"/>
                <a:gd name="T7" fmla="*/ 0 60000 65536"/>
                <a:gd name="T8" fmla="*/ 0 60000 65536"/>
                <a:gd name="T9" fmla="*/ 0 w 408"/>
                <a:gd name="T10" fmla="*/ 0 h 160"/>
                <a:gd name="T11" fmla="*/ 408 w 408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8" h="160">
                  <a:moveTo>
                    <a:pt x="0" y="160"/>
                  </a:moveTo>
                  <a:cubicBezTo>
                    <a:pt x="102" y="103"/>
                    <a:pt x="204" y="46"/>
                    <a:pt x="272" y="23"/>
                  </a:cubicBezTo>
                  <a:cubicBezTo>
                    <a:pt x="340" y="0"/>
                    <a:pt x="374" y="11"/>
                    <a:pt x="408" y="2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601" name="Text Box 37"/>
            <p:cNvSpPr txBox="1">
              <a:spLocks noChangeArrowheads="1"/>
            </p:cNvSpPr>
            <p:nvPr/>
          </p:nvSpPr>
          <p:spPr bwMode="auto">
            <a:xfrm>
              <a:off x="4785" y="3257"/>
              <a:ext cx="41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200" b="1"/>
                <a:t>grafito</a:t>
              </a:r>
              <a:endParaRPr lang="es-ES_tradnl" sz="1200" b="1"/>
            </a:p>
          </p:txBody>
        </p:sp>
        <p:sp>
          <p:nvSpPr>
            <p:cNvPr id="24602" name="Line 38"/>
            <p:cNvSpPr>
              <a:spLocks noChangeShapeType="1"/>
            </p:cNvSpPr>
            <p:nvPr/>
          </p:nvSpPr>
          <p:spPr bwMode="auto">
            <a:xfrm>
              <a:off x="5103" y="30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603" name="Text Box 39"/>
            <p:cNvSpPr txBox="1">
              <a:spLocks noChangeArrowheads="1"/>
            </p:cNvSpPr>
            <p:nvPr/>
          </p:nvSpPr>
          <p:spPr bwMode="auto">
            <a:xfrm>
              <a:off x="5192" y="2931"/>
              <a:ext cx="6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400" b="1"/>
                <a:t>NaOH 50%</a:t>
              </a:r>
              <a:endParaRPr lang="es-ES_tradnl" sz="1400" b="1"/>
            </a:p>
          </p:txBody>
        </p:sp>
        <p:sp>
          <p:nvSpPr>
            <p:cNvPr id="24604" name="Line 40"/>
            <p:cNvSpPr>
              <a:spLocks noChangeShapeType="1"/>
            </p:cNvSpPr>
            <p:nvPr/>
          </p:nvSpPr>
          <p:spPr bwMode="auto">
            <a:xfrm flipH="1">
              <a:off x="5103" y="320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605" name="Text Box 41"/>
            <p:cNvSpPr txBox="1">
              <a:spLocks noChangeArrowheads="1"/>
            </p:cNvSpPr>
            <p:nvPr/>
          </p:nvSpPr>
          <p:spPr bwMode="auto">
            <a:xfrm>
              <a:off x="5239" y="3113"/>
              <a:ext cx="3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400" b="1"/>
                <a:t>H</a:t>
              </a:r>
              <a:r>
                <a:rPr lang="es-ES" sz="1400" b="1" baseline="-25000"/>
                <a:t>2</a:t>
              </a:r>
              <a:r>
                <a:rPr lang="es-ES" sz="1400" b="1"/>
                <a:t>O</a:t>
              </a:r>
              <a:endParaRPr lang="es-ES_tradnl" sz="1400" b="1"/>
            </a:p>
          </p:txBody>
        </p:sp>
        <p:sp>
          <p:nvSpPr>
            <p:cNvPr id="24606" name="Line 42"/>
            <p:cNvSpPr>
              <a:spLocks noChangeShapeType="1"/>
            </p:cNvSpPr>
            <p:nvPr/>
          </p:nvSpPr>
          <p:spPr bwMode="auto">
            <a:xfrm flipV="1">
              <a:off x="5057" y="279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607" name="Text Box 43"/>
            <p:cNvSpPr txBox="1">
              <a:spLocks noChangeArrowheads="1"/>
            </p:cNvSpPr>
            <p:nvPr/>
          </p:nvSpPr>
          <p:spPr bwMode="auto">
            <a:xfrm>
              <a:off x="4967" y="2613"/>
              <a:ext cx="2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400" b="1"/>
                <a:t>H</a:t>
              </a:r>
              <a:r>
                <a:rPr lang="es-ES" sz="1400" b="1" baseline="-25000"/>
                <a:t>2</a:t>
              </a:r>
              <a:endParaRPr lang="es-ES_tradnl" sz="1400" b="1"/>
            </a:p>
          </p:txBody>
        </p:sp>
      </p:grpSp>
      <p:sp>
        <p:nvSpPr>
          <p:cNvPr id="24586" name="Text Box 44"/>
          <p:cNvSpPr txBox="1">
            <a:spLocks noChangeArrowheads="1"/>
          </p:cNvSpPr>
          <p:nvPr/>
        </p:nvSpPr>
        <p:spPr bwMode="auto">
          <a:xfrm>
            <a:off x="1979613" y="295275"/>
            <a:ext cx="4679950" cy="3968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_tradnl" sz="2000" b="1">
                <a:solidFill>
                  <a:schemeClr val="bg1"/>
                </a:solidFill>
                <a:ea typeface="ＭＳ Ｐゴシック" pitchFamily="8" charset="-128"/>
              </a:rPr>
              <a:t>Método del cátodo de mercurio</a:t>
            </a:r>
          </a:p>
        </p:txBody>
      </p:sp>
      <p:grpSp>
        <p:nvGrpSpPr>
          <p:cNvPr id="24587" name="Group 45"/>
          <p:cNvGrpSpPr>
            <a:grpSpLocks/>
          </p:cNvGrpSpPr>
          <p:nvPr/>
        </p:nvGrpSpPr>
        <p:grpSpPr bwMode="auto">
          <a:xfrm>
            <a:off x="2436813" y="3795713"/>
            <a:ext cx="3775075" cy="728662"/>
            <a:chOff x="910" y="2432"/>
            <a:chExt cx="2378" cy="459"/>
          </a:xfrm>
        </p:grpSpPr>
        <p:sp>
          <p:nvSpPr>
            <p:cNvPr id="24589" name="Text Box 46"/>
            <p:cNvSpPr txBox="1">
              <a:spLocks noChangeArrowheads="1"/>
            </p:cNvSpPr>
            <p:nvPr/>
          </p:nvSpPr>
          <p:spPr bwMode="auto">
            <a:xfrm>
              <a:off x="953" y="2432"/>
              <a:ext cx="23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1800" b="1">
                  <a:latin typeface="Times New Roman" pitchFamily="18" charset="0"/>
                  <a:ea typeface="ＭＳ Ｐゴシック" pitchFamily="8" charset="-128"/>
                </a:rPr>
                <a:t>2 H</a:t>
              </a:r>
              <a:r>
                <a:rPr lang="es-ES_tradnl" sz="1800" b="1" baseline="-25000">
                  <a:latin typeface="Times New Roman" pitchFamily="18" charset="0"/>
                  <a:ea typeface="ＭＳ Ｐゴシック" pitchFamily="8" charset="-128"/>
                </a:rPr>
                <a:t>2</a:t>
              </a:r>
              <a:r>
                <a:rPr lang="es-ES_tradnl" sz="1800" b="1">
                  <a:latin typeface="Times New Roman" pitchFamily="18" charset="0"/>
                  <a:ea typeface="ＭＳ Ｐゴシック" pitchFamily="8" charset="-128"/>
                </a:rPr>
                <a:t>O  +  2 e</a:t>
              </a:r>
              <a:r>
                <a:rPr lang="es-ES_tradnl" b="1" baseline="30000">
                  <a:latin typeface="Times New Roman" pitchFamily="18" charset="0"/>
                  <a:ea typeface="ＭＳ Ｐゴシック" pitchFamily="8" charset="-128"/>
                </a:rPr>
                <a:t>-</a:t>
              </a:r>
              <a:r>
                <a:rPr lang="es-ES_tradnl" sz="1800" b="1">
                  <a:latin typeface="Times New Roman" pitchFamily="18" charset="0"/>
                  <a:ea typeface="ＭＳ Ｐゴシック" pitchFamily="8" charset="-128"/>
                </a:rPr>
                <a:t> 	      H</a:t>
              </a:r>
              <a:r>
                <a:rPr lang="es-ES_tradnl" sz="1800" b="1" baseline="-25000">
                  <a:latin typeface="Times New Roman" pitchFamily="18" charset="0"/>
                  <a:ea typeface="ＭＳ Ｐゴシック" pitchFamily="8" charset="-128"/>
                </a:rPr>
                <a:t>2</a:t>
              </a:r>
              <a:r>
                <a:rPr lang="es-ES_tradnl" sz="1800" b="1">
                  <a:latin typeface="Times New Roman" pitchFamily="18" charset="0"/>
                  <a:ea typeface="ＭＳ Ｐゴシック" pitchFamily="8" charset="-128"/>
                </a:rPr>
                <a:t>  +  2 OH</a:t>
              </a:r>
              <a:r>
                <a:rPr lang="es-ES_tradnl" b="1" baseline="30000">
                  <a:latin typeface="Times New Roman" pitchFamily="18" charset="0"/>
                  <a:ea typeface="ＭＳ Ｐゴシック" pitchFamily="8" charset="-128"/>
                </a:rPr>
                <a:t>-</a:t>
              </a:r>
            </a:p>
          </p:txBody>
        </p:sp>
        <p:sp>
          <p:nvSpPr>
            <p:cNvPr id="24590" name="Text Box 47"/>
            <p:cNvSpPr txBox="1">
              <a:spLocks noChangeArrowheads="1"/>
            </p:cNvSpPr>
            <p:nvPr/>
          </p:nvSpPr>
          <p:spPr bwMode="auto">
            <a:xfrm>
              <a:off x="910" y="2660"/>
              <a:ext cx="2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1800" b="1">
                  <a:latin typeface="Times New Roman" pitchFamily="18" charset="0"/>
                  <a:ea typeface="ＭＳ Ｐゴシック" pitchFamily="8" charset="-128"/>
                </a:rPr>
                <a:t>2 NaHg</a:t>
              </a:r>
              <a:r>
                <a:rPr lang="es-ES_tradnl" sz="1800" b="1" baseline="-25000">
                  <a:latin typeface="Times New Roman" pitchFamily="18" charset="0"/>
                  <a:ea typeface="ＭＳ Ｐゴシック" pitchFamily="8" charset="-128"/>
                </a:rPr>
                <a:t>n</a:t>
              </a:r>
              <a:r>
                <a:rPr lang="es-ES_tradnl" sz="1800" b="1">
                  <a:latin typeface="Times New Roman" pitchFamily="18" charset="0"/>
                  <a:ea typeface="ＭＳ Ｐゴシック" pitchFamily="8" charset="-128"/>
                </a:rPr>
                <a:t> -  2e </a:t>
              </a:r>
              <a:r>
                <a:rPr lang="es-ES_tradnl" b="1" baseline="30000">
                  <a:latin typeface="Times New Roman" pitchFamily="18" charset="0"/>
                  <a:ea typeface="ＭＳ Ｐゴシック" pitchFamily="8" charset="-128"/>
                </a:rPr>
                <a:t>-           </a:t>
              </a:r>
              <a:r>
                <a:rPr lang="es-ES_tradnl" sz="1800" b="1">
                  <a:latin typeface="Times New Roman" pitchFamily="18" charset="0"/>
                  <a:ea typeface="ＭＳ Ｐゴシック" pitchFamily="8" charset="-128"/>
                </a:rPr>
                <a:t> 2 Na</a:t>
              </a:r>
              <a:r>
                <a:rPr lang="es-ES_tradnl" b="1" baseline="30000">
                  <a:latin typeface="Times New Roman" pitchFamily="18" charset="0"/>
                  <a:ea typeface="ＭＳ Ｐゴシック" pitchFamily="8" charset="-128"/>
                </a:rPr>
                <a:t>+</a:t>
              </a:r>
              <a:r>
                <a:rPr lang="es-ES_tradnl" sz="1800" b="1">
                  <a:latin typeface="Times New Roman" pitchFamily="18" charset="0"/>
                  <a:ea typeface="ＭＳ Ｐゴシック" pitchFamily="8" charset="-128"/>
                </a:rPr>
                <a:t> +  2 Hg</a:t>
              </a:r>
              <a:r>
                <a:rPr lang="es-ES_tradnl" sz="1800" b="1" baseline="-25000">
                  <a:latin typeface="Times New Roman" pitchFamily="18" charset="0"/>
                  <a:ea typeface="ＭＳ Ｐゴシック" pitchFamily="8" charset="-128"/>
                </a:rPr>
                <a:t>n</a:t>
              </a:r>
            </a:p>
          </p:txBody>
        </p:sp>
        <p:sp>
          <p:nvSpPr>
            <p:cNvPr id="24591" name="Line 48"/>
            <p:cNvSpPr>
              <a:spLocks noChangeShapeType="1"/>
            </p:cNvSpPr>
            <p:nvPr/>
          </p:nvSpPr>
          <p:spPr bwMode="auto">
            <a:xfrm>
              <a:off x="1927" y="2568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592" name="Line 49"/>
            <p:cNvSpPr>
              <a:spLocks noChangeShapeType="1"/>
            </p:cNvSpPr>
            <p:nvPr/>
          </p:nvSpPr>
          <p:spPr bwMode="auto">
            <a:xfrm>
              <a:off x="1927" y="2795"/>
              <a:ext cx="2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4588" name="Text Box 50"/>
          <p:cNvSpPr txBox="1">
            <a:spLocks noChangeArrowheads="1"/>
          </p:cNvSpPr>
          <p:nvPr/>
        </p:nvSpPr>
        <p:spPr bwMode="auto">
          <a:xfrm>
            <a:off x="468313" y="3422650"/>
            <a:ext cx="7777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80C20"/>
              </a:buClr>
              <a:buFontTx/>
              <a:buChar char="•"/>
            </a:pPr>
            <a:r>
              <a:rPr lang="es-ES_tradnl" sz="1800">
                <a:solidFill>
                  <a:srgbClr val="0000FF"/>
                </a:solidFill>
                <a:ea typeface="ＭＳ Ｐゴシック" pitchFamily="8" charset="-128"/>
              </a:rPr>
              <a:t> </a:t>
            </a:r>
            <a:r>
              <a:rPr lang="es-ES_tradnl" sz="1800" b="1">
                <a:solidFill>
                  <a:srgbClr val="0000FF"/>
                </a:solidFill>
                <a:ea typeface="ＭＳ Ｐゴシック" pitchFamily="8" charset="-128"/>
              </a:rPr>
              <a:t>Celda de descomposición de la amalgama (rellena de grafito)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/>
              <a:t>T20.</a:t>
            </a:r>
            <a:fld id="{37F39C60-CCE2-4CF2-883E-E7EB1898A98E}" type="slidenum">
              <a:rPr lang="es-ES" sz="1400" smtClean="0"/>
              <a:pPr eaLnBrk="1" hangingPunct="1"/>
              <a:t>22</a:t>
            </a:fld>
            <a:endParaRPr lang="es-ES" sz="1400" dirty="0"/>
          </a:p>
        </p:txBody>
      </p:sp>
      <p:sp>
        <p:nvSpPr>
          <p:cNvPr id="15371" name="Oval 2"/>
          <p:cNvSpPr>
            <a:spLocks noChangeArrowheads="1"/>
          </p:cNvSpPr>
          <p:nvPr/>
        </p:nvSpPr>
        <p:spPr bwMode="auto">
          <a:xfrm>
            <a:off x="5345113" y="5106988"/>
            <a:ext cx="431800" cy="3587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372" name="Rectangle 3"/>
          <p:cNvSpPr>
            <a:spLocks noChangeArrowheads="1"/>
          </p:cNvSpPr>
          <p:nvPr/>
        </p:nvSpPr>
        <p:spPr bwMode="auto">
          <a:xfrm>
            <a:off x="6691313" y="2636838"/>
            <a:ext cx="9366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373" name="Rectangle 4"/>
          <p:cNvSpPr>
            <a:spLocks noChangeArrowheads="1"/>
          </p:cNvSpPr>
          <p:nvPr/>
        </p:nvSpPr>
        <p:spPr bwMode="auto">
          <a:xfrm>
            <a:off x="4603750" y="2852738"/>
            <a:ext cx="1008063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374" name="Rectangle 5"/>
          <p:cNvSpPr>
            <a:spLocks noChangeArrowheads="1"/>
          </p:cNvSpPr>
          <p:nvPr/>
        </p:nvSpPr>
        <p:spPr bwMode="auto">
          <a:xfrm>
            <a:off x="1866900" y="3198813"/>
            <a:ext cx="1800225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5362" name="Object 7"/>
          <p:cNvGraphicFramePr>
            <a:graphicFrameLocks noChangeAspect="1"/>
          </p:cNvGraphicFramePr>
          <p:nvPr/>
        </p:nvGraphicFramePr>
        <p:xfrm>
          <a:off x="2859088" y="630238"/>
          <a:ext cx="3152775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4" name="CS ChemDraw Drawing" r:id="rId4" imgW="3012120" imgH="251280" progId="ChemDraw.Document.6.0">
                  <p:embed/>
                </p:oleObj>
              </mc:Choice>
              <mc:Fallback>
                <p:oleObj name="CS ChemDraw Drawing" r:id="rId4" imgW="3012120" imgH="251280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630238"/>
                        <a:ext cx="3152775" cy="27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9"/>
          <p:cNvGraphicFramePr>
            <a:graphicFrameLocks noChangeAspect="1"/>
          </p:cNvGraphicFramePr>
          <p:nvPr/>
        </p:nvGraphicFramePr>
        <p:xfrm>
          <a:off x="2927350" y="2133600"/>
          <a:ext cx="2508250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5" name="CS ChemDraw Drawing" r:id="rId6" imgW="2661840" imgH="263880" progId="ChemDraw.Document.6.0">
                  <p:embed/>
                </p:oleObj>
              </mc:Choice>
              <mc:Fallback>
                <p:oleObj name="CS ChemDraw Drawing" r:id="rId6" imgW="2661840" imgH="263880" progId="ChemDraw.Document.6.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2133600"/>
                        <a:ext cx="2508250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5" name="Text Box 10"/>
          <p:cNvSpPr txBox="1">
            <a:spLocks noChangeArrowheads="1"/>
          </p:cNvSpPr>
          <p:nvPr/>
        </p:nvSpPr>
        <p:spPr bwMode="auto">
          <a:xfrm>
            <a:off x="1435100" y="1628775"/>
            <a:ext cx="6592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sz="1600" b="1">
                <a:solidFill>
                  <a:srgbClr val="0000FF"/>
                </a:solidFill>
              </a:rPr>
              <a:t>(1) A partir del NaI presente en las cenizas de calcinación de algas</a:t>
            </a:r>
          </a:p>
        </p:txBody>
      </p:sp>
      <p:sp>
        <p:nvSpPr>
          <p:cNvPr id="15376" name="Text Box 11"/>
          <p:cNvSpPr txBox="1">
            <a:spLocks noChangeArrowheads="1"/>
          </p:cNvSpPr>
          <p:nvPr/>
        </p:nvSpPr>
        <p:spPr bwMode="auto">
          <a:xfrm>
            <a:off x="1435100" y="2565400"/>
            <a:ext cx="2174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sz="1600" b="1">
                <a:solidFill>
                  <a:srgbClr val="0000FF"/>
                </a:solidFill>
              </a:rPr>
              <a:t>(2) A partir del NaIO</a:t>
            </a:r>
            <a:r>
              <a:rPr lang="es-ES_tradnl" sz="1600" b="1" baseline="-25000">
                <a:solidFill>
                  <a:srgbClr val="0000FF"/>
                </a:solidFill>
              </a:rPr>
              <a:t>3</a:t>
            </a:r>
            <a:endParaRPr lang="es-ES_tradnl" sz="1600" b="1">
              <a:solidFill>
                <a:srgbClr val="0000FF"/>
              </a:solidFill>
            </a:endParaRPr>
          </a:p>
        </p:txBody>
      </p:sp>
      <p:sp>
        <p:nvSpPr>
          <p:cNvPr id="15377" name="Text Box 12"/>
          <p:cNvSpPr txBox="1">
            <a:spLocks noChangeArrowheads="1"/>
          </p:cNvSpPr>
          <p:nvPr/>
        </p:nvSpPr>
        <p:spPr bwMode="auto">
          <a:xfrm>
            <a:off x="1866900" y="3198813"/>
            <a:ext cx="17938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sz="1400" b="1"/>
              <a:t>NaNO</a:t>
            </a:r>
            <a:r>
              <a:rPr lang="es-ES_tradnl" sz="1400" b="1" baseline="-25000"/>
              <a:t>3</a:t>
            </a:r>
            <a:r>
              <a:rPr lang="es-ES_tradnl" sz="1400" b="1"/>
              <a:t>, NaIO</a:t>
            </a:r>
            <a:r>
              <a:rPr lang="es-ES_tradnl" sz="1400" b="1" baseline="-25000"/>
              <a:t>3</a:t>
            </a:r>
          </a:p>
          <a:p>
            <a:pPr algn="ctr" eaLnBrk="1" hangingPunct="1"/>
            <a:r>
              <a:rPr lang="es-ES_tradnl" sz="1400" b="1"/>
              <a:t>SiO</a:t>
            </a:r>
            <a:r>
              <a:rPr lang="es-ES_tradnl" sz="1400" b="1" baseline="-25000"/>
              <a:t>2</a:t>
            </a:r>
            <a:r>
              <a:rPr lang="es-ES_tradnl" sz="1400" b="1"/>
              <a:t>, Mat. orgánica</a:t>
            </a:r>
          </a:p>
        </p:txBody>
      </p:sp>
      <p:sp>
        <p:nvSpPr>
          <p:cNvPr id="15378" name="Line 13"/>
          <p:cNvSpPr>
            <a:spLocks noChangeShapeType="1"/>
          </p:cNvSpPr>
          <p:nvPr/>
        </p:nvSpPr>
        <p:spPr bwMode="auto">
          <a:xfrm>
            <a:off x="3667125" y="3486150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379" name="Text Box 14"/>
          <p:cNvSpPr txBox="1">
            <a:spLocks noChangeArrowheads="1"/>
          </p:cNvSpPr>
          <p:nvPr/>
        </p:nvSpPr>
        <p:spPr bwMode="auto">
          <a:xfrm>
            <a:off x="3667125" y="3181350"/>
            <a:ext cx="514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sz="1400" b="1"/>
              <a:t>H</a:t>
            </a:r>
            <a:r>
              <a:rPr lang="es-ES_tradnl" sz="1400" b="1" baseline="-25000"/>
              <a:t>2</a:t>
            </a:r>
            <a:r>
              <a:rPr lang="es-ES_tradnl" sz="1400" b="1"/>
              <a:t>O</a:t>
            </a:r>
          </a:p>
        </p:txBody>
      </p:sp>
      <p:sp>
        <p:nvSpPr>
          <p:cNvPr id="15380" name="Line 15"/>
          <p:cNvSpPr>
            <a:spLocks noChangeShapeType="1"/>
          </p:cNvSpPr>
          <p:nvPr/>
        </p:nvSpPr>
        <p:spPr bwMode="auto">
          <a:xfrm flipV="1">
            <a:off x="4243388" y="3198813"/>
            <a:ext cx="3603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381" name="Line 16"/>
          <p:cNvSpPr>
            <a:spLocks noChangeShapeType="1"/>
          </p:cNvSpPr>
          <p:nvPr/>
        </p:nvSpPr>
        <p:spPr bwMode="auto">
          <a:xfrm>
            <a:off x="4314825" y="3559175"/>
            <a:ext cx="2889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382" name="Text Box 17"/>
          <p:cNvSpPr txBox="1">
            <a:spLocks noChangeArrowheads="1"/>
          </p:cNvSpPr>
          <p:nvPr/>
        </p:nvSpPr>
        <p:spPr bwMode="auto">
          <a:xfrm>
            <a:off x="4595813" y="2838450"/>
            <a:ext cx="10874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sz="1400" b="1"/>
              <a:t>NaNO</a:t>
            </a:r>
            <a:r>
              <a:rPr lang="es-ES_tradnl" sz="1400" b="1" baseline="-25000"/>
              <a:t>3 </a:t>
            </a:r>
            <a:r>
              <a:rPr lang="es-ES_tradnl" sz="1400" b="1"/>
              <a:t>(ac)</a:t>
            </a:r>
          </a:p>
          <a:p>
            <a:pPr eaLnBrk="1" hangingPunct="1"/>
            <a:r>
              <a:rPr lang="es-ES_tradnl" sz="1400" b="1"/>
              <a:t>NaIO</a:t>
            </a:r>
            <a:r>
              <a:rPr lang="es-ES_tradnl" sz="1400" b="1" baseline="-25000"/>
              <a:t>3</a:t>
            </a:r>
            <a:r>
              <a:rPr lang="es-ES_tradnl" sz="1400" b="1"/>
              <a:t>(ac)</a:t>
            </a:r>
          </a:p>
        </p:txBody>
      </p:sp>
      <p:sp>
        <p:nvSpPr>
          <p:cNvPr id="15383" name="Text Box 18"/>
          <p:cNvSpPr txBox="1">
            <a:spLocks noChangeArrowheads="1"/>
          </p:cNvSpPr>
          <p:nvPr/>
        </p:nvSpPr>
        <p:spPr bwMode="auto">
          <a:xfrm>
            <a:off x="4532313" y="3700463"/>
            <a:ext cx="2020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sz="1400" b="1"/>
              <a:t>SiO</a:t>
            </a:r>
            <a:r>
              <a:rPr lang="es-ES_tradnl" sz="1400" b="1" baseline="-25000"/>
              <a:t>2</a:t>
            </a:r>
            <a:r>
              <a:rPr lang="es-ES_tradnl" sz="1400" b="1"/>
              <a:t>, mat.orgánica (s)</a:t>
            </a:r>
          </a:p>
        </p:txBody>
      </p:sp>
      <p:sp>
        <p:nvSpPr>
          <p:cNvPr id="15384" name="Line 19"/>
          <p:cNvSpPr>
            <a:spLocks noChangeShapeType="1"/>
          </p:cNvSpPr>
          <p:nvPr/>
        </p:nvSpPr>
        <p:spPr bwMode="auto">
          <a:xfrm>
            <a:off x="5756275" y="3125788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385" name="Line 20"/>
          <p:cNvSpPr>
            <a:spLocks noChangeShapeType="1"/>
          </p:cNvSpPr>
          <p:nvPr/>
        </p:nvSpPr>
        <p:spPr bwMode="auto">
          <a:xfrm flipV="1">
            <a:off x="6332538" y="2838450"/>
            <a:ext cx="360362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386" name="Line 21"/>
          <p:cNvSpPr>
            <a:spLocks noChangeShapeType="1"/>
          </p:cNvSpPr>
          <p:nvPr/>
        </p:nvSpPr>
        <p:spPr bwMode="auto">
          <a:xfrm>
            <a:off x="6332538" y="3125788"/>
            <a:ext cx="2889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387" name="Text Box 22"/>
          <p:cNvSpPr txBox="1">
            <a:spLocks noChangeArrowheads="1"/>
          </p:cNvSpPr>
          <p:nvPr/>
        </p:nvSpPr>
        <p:spPr bwMode="auto">
          <a:xfrm>
            <a:off x="6673850" y="2620963"/>
            <a:ext cx="976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sz="1400" b="1"/>
              <a:t>NaIO</a:t>
            </a:r>
            <a:r>
              <a:rPr lang="es-ES_tradnl" sz="1400" b="1" baseline="-25000"/>
              <a:t>3</a:t>
            </a:r>
            <a:r>
              <a:rPr lang="es-ES_tradnl" sz="1400" b="1"/>
              <a:t>(ac)</a:t>
            </a:r>
          </a:p>
        </p:txBody>
      </p:sp>
      <p:sp>
        <p:nvSpPr>
          <p:cNvPr id="15388" name="Text Box 23"/>
          <p:cNvSpPr txBox="1">
            <a:spLocks noChangeArrowheads="1"/>
          </p:cNvSpPr>
          <p:nvPr/>
        </p:nvSpPr>
        <p:spPr bwMode="auto">
          <a:xfrm>
            <a:off x="6548438" y="3197225"/>
            <a:ext cx="957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sz="1400" b="1"/>
              <a:t>NaNO</a:t>
            </a:r>
            <a:r>
              <a:rPr lang="es-ES_tradnl" sz="1400" b="1" baseline="-25000"/>
              <a:t>3</a:t>
            </a:r>
            <a:r>
              <a:rPr lang="es-ES_tradnl" sz="1400" b="1"/>
              <a:t>(s)</a:t>
            </a:r>
          </a:p>
        </p:txBody>
      </p:sp>
      <p:sp>
        <p:nvSpPr>
          <p:cNvPr id="15389" name="Text Box 24"/>
          <p:cNvSpPr txBox="1">
            <a:spLocks noChangeArrowheads="1"/>
          </p:cNvSpPr>
          <p:nvPr/>
        </p:nvSpPr>
        <p:spPr bwMode="auto">
          <a:xfrm>
            <a:off x="5611813" y="2851150"/>
            <a:ext cx="941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sz="1400" b="1"/>
              <a:t>Concent.</a:t>
            </a:r>
          </a:p>
        </p:txBody>
      </p:sp>
      <p:graphicFrame>
        <p:nvGraphicFramePr>
          <p:cNvPr id="15364" name="Object 25"/>
          <p:cNvGraphicFramePr>
            <a:graphicFrameLocks noChangeAspect="1"/>
          </p:cNvGraphicFramePr>
          <p:nvPr/>
        </p:nvGraphicFramePr>
        <p:xfrm>
          <a:off x="3325813" y="4241800"/>
          <a:ext cx="363061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6" name="CS ChemDraw Drawing" r:id="rId8" imgW="4076640" imgH="325080" progId="ChemDraw.Document.6.0">
                  <p:embed/>
                </p:oleObj>
              </mc:Choice>
              <mc:Fallback>
                <p:oleObj name="CS ChemDraw Drawing" r:id="rId8" imgW="4076640" imgH="325080" progId="ChemDraw.Document.6.0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813" y="4241800"/>
                        <a:ext cx="3630612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26"/>
          <p:cNvGraphicFramePr>
            <a:graphicFrameLocks noChangeAspect="1"/>
          </p:cNvGraphicFramePr>
          <p:nvPr/>
        </p:nvGraphicFramePr>
        <p:xfrm>
          <a:off x="2947988" y="4610100"/>
          <a:ext cx="426878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7" name="CS ChemDraw Drawing" r:id="rId10" imgW="4792680" imgH="342720" progId="ChemDraw.Document.6.0">
                  <p:embed/>
                </p:oleObj>
              </mc:Choice>
              <mc:Fallback>
                <p:oleObj name="CS ChemDraw Drawing" r:id="rId10" imgW="4792680" imgH="342720" progId="ChemDraw.Document.6.0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4610100"/>
                        <a:ext cx="4268787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90" name="Line 27"/>
          <p:cNvSpPr>
            <a:spLocks noChangeShapeType="1"/>
          </p:cNvSpPr>
          <p:nvPr/>
        </p:nvSpPr>
        <p:spPr bwMode="auto">
          <a:xfrm>
            <a:off x="2752725" y="5033963"/>
            <a:ext cx="4608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aphicFrame>
        <p:nvGraphicFramePr>
          <p:cNvPr id="15366" name="Object 28"/>
          <p:cNvGraphicFramePr>
            <a:graphicFrameLocks noChangeAspect="1"/>
          </p:cNvGraphicFramePr>
          <p:nvPr/>
        </p:nvGraphicFramePr>
        <p:xfrm>
          <a:off x="3321050" y="5099050"/>
          <a:ext cx="34401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8" name="CS ChemDraw Drawing" r:id="rId12" imgW="3863160" imgH="342720" progId="ChemDraw.Document.6.0">
                  <p:embed/>
                </p:oleObj>
              </mc:Choice>
              <mc:Fallback>
                <p:oleObj name="CS ChemDraw Drawing" r:id="rId12" imgW="3863160" imgH="342720" progId="ChemDraw.Document.6.0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0" y="5099050"/>
                        <a:ext cx="3440113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91" name="Line 29"/>
          <p:cNvSpPr>
            <a:spLocks noChangeShapeType="1"/>
          </p:cNvSpPr>
          <p:nvPr/>
        </p:nvSpPr>
        <p:spPr bwMode="auto">
          <a:xfrm flipH="1">
            <a:off x="3616325" y="5394325"/>
            <a:ext cx="1871663" cy="36036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aphicFrame>
        <p:nvGraphicFramePr>
          <p:cNvPr id="15367" name="Object 30"/>
          <p:cNvGraphicFramePr>
            <a:graphicFrameLocks noChangeAspect="1"/>
          </p:cNvGraphicFramePr>
          <p:nvPr/>
        </p:nvGraphicFramePr>
        <p:xfrm>
          <a:off x="3211513" y="5805488"/>
          <a:ext cx="1998662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9" name="CS ChemDraw Drawing" r:id="rId14" imgW="2242800" imgH="251280" progId="ChemDraw.Document.6.0">
                  <p:embed/>
                </p:oleObj>
              </mc:Choice>
              <mc:Fallback>
                <p:oleObj name="CS ChemDraw Drawing" r:id="rId14" imgW="2242800" imgH="251280" progId="ChemDraw.Document.6.0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513" y="5805488"/>
                        <a:ext cx="1998662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31"/>
          <p:cNvGraphicFramePr>
            <a:graphicFrameLocks noChangeAspect="1"/>
          </p:cNvGraphicFramePr>
          <p:nvPr/>
        </p:nvGraphicFramePr>
        <p:xfrm>
          <a:off x="2895600" y="6064250"/>
          <a:ext cx="357981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0" name="CS ChemDraw Drawing" r:id="rId16" imgW="3756600" imgH="314640" progId="ChemDraw.Document.6.0">
                  <p:embed/>
                </p:oleObj>
              </mc:Choice>
              <mc:Fallback>
                <p:oleObj name="CS ChemDraw Drawing" r:id="rId16" imgW="3756600" imgH="314640" progId="ChemDraw.Document.6.0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6064250"/>
                        <a:ext cx="357981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32"/>
          <p:cNvGraphicFramePr>
            <a:graphicFrameLocks noChangeAspect="1"/>
          </p:cNvGraphicFramePr>
          <p:nvPr/>
        </p:nvGraphicFramePr>
        <p:xfrm>
          <a:off x="3336925" y="6573838"/>
          <a:ext cx="2608263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1" name="CS ChemDraw Drawing" r:id="rId18" imgW="2928600" imgH="253800" progId="ChemDraw.Document.6.0">
                  <p:embed/>
                </p:oleObj>
              </mc:Choice>
              <mc:Fallback>
                <p:oleObj name="CS ChemDraw Drawing" r:id="rId18" imgW="2928600" imgH="253800" progId="ChemDraw.Document.6.0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6573838"/>
                        <a:ext cx="2608263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92" name="Line 33"/>
          <p:cNvSpPr>
            <a:spLocks noChangeShapeType="1"/>
          </p:cNvSpPr>
          <p:nvPr/>
        </p:nvSpPr>
        <p:spPr bwMode="auto">
          <a:xfrm>
            <a:off x="2752725" y="6473825"/>
            <a:ext cx="3743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393" name="Text Box 34"/>
          <p:cNvSpPr txBox="1">
            <a:spLocks noChangeArrowheads="1"/>
          </p:cNvSpPr>
          <p:nvPr/>
        </p:nvSpPr>
        <p:spPr bwMode="auto">
          <a:xfrm>
            <a:off x="2011363" y="4252913"/>
            <a:ext cx="466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sz="1600" b="1"/>
              <a:t>5</a:t>
            </a:r>
            <a:r>
              <a:rPr lang="es-ES" sz="1600" b="1"/>
              <a:t>/6</a:t>
            </a:r>
            <a:endParaRPr lang="es-ES_tradnl" sz="1600" b="1"/>
          </a:p>
        </p:txBody>
      </p:sp>
      <p:sp>
        <p:nvSpPr>
          <p:cNvPr id="15394" name="Text Box 35"/>
          <p:cNvSpPr txBox="1">
            <a:spLocks noChangeArrowheads="1"/>
          </p:cNvSpPr>
          <p:nvPr/>
        </p:nvSpPr>
        <p:spPr bwMode="auto">
          <a:xfrm>
            <a:off x="2032000" y="5753100"/>
            <a:ext cx="466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sz="1600" b="1"/>
              <a:t>1</a:t>
            </a:r>
            <a:r>
              <a:rPr lang="es-ES" sz="1600" b="1"/>
              <a:t>/6</a:t>
            </a:r>
            <a:endParaRPr lang="es-ES_tradnl" sz="1600" b="1"/>
          </a:p>
        </p:txBody>
      </p:sp>
      <p:sp>
        <p:nvSpPr>
          <p:cNvPr id="15395" name="Oval 36"/>
          <p:cNvSpPr>
            <a:spLocks noChangeArrowheads="1"/>
          </p:cNvSpPr>
          <p:nvPr/>
        </p:nvSpPr>
        <p:spPr bwMode="auto">
          <a:xfrm>
            <a:off x="3162300" y="5734050"/>
            <a:ext cx="431800" cy="3587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396" name="Rectangle 38"/>
          <p:cNvSpPr>
            <a:spLocks noChangeArrowheads="1"/>
          </p:cNvSpPr>
          <p:nvPr/>
        </p:nvSpPr>
        <p:spPr bwMode="auto">
          <a:xfrm>
            <a:off x="0" y="1125538"/>
            <a:ext cx="9144000" cy="41275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</a:pPr>
            <a:r>
              <a:rPr lang="es-ES" sz="2000">
                <a:solidFill>
                  <a:schemeClr val="bg1"/>
                </a:solidFill>
              </a:rPr>
              <a:t>Obtención de iodo</a:t>
            </a:r>
          </a:p>
        </p:txBody>
      </p:sp>
      <p:sp>
        <p:nvSpPr>
          <p:cNvPr id="15397" name="Rectangle 39"/>
          <p:cNvSpPr>
            <a:spLocks noChangeArrowheads="1"/>
          </p:cNvSpPr>
          <p:nvPr/>
        </p:nvSpPr>
        <p:spPr bwMode="auto">
          <a:xfrm>
            <a:off x="0" y="-7938"/>
            <a:ext cx="9144000" cy="412751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</a:pPr>
            <a:r>
              <a:rPr lang="es-ES" sz="2000">
                <a:solidFill>
                  <a:schemeClr val="bg1"/>
                </a:solidFill>
              </a:rPr>
              <a:t>Obtención de bromo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/>
              <a:t>T20.</a:t>
            </a:r>
            <a:fld id="{E2F57C03-CF9F-413A-A060-B21DA05E89D9}" type="slidenum">
              <a:rPr lang="es-ES" sz="1400" smtClean="0"/>
              <a:pPr eaLnBrk="1" hangingPunct="1"/>
              <a:t>23</a:t>
            </a:fld>
            <a:endParaRPr lang="es-ES" sz="1400" dirty="0"/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1116013" y="836613"/>
            <a:ext cx="2266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1800" b="1">
                <a:solidFill>
                  <a:schemeClr val="accent2"/>
                </a:solidFill>
                <a:ea typeface="ＭＳ Ｐゴシック" pitchFamily="8" charset="-128"/>
              </a:rPr>
              <a:t>1. M</a:t>
            </a:r>
            <a:r>
              <a:rPr lang="es-ES_tradnl" altLang="ja-JP" sz="1800" b="1">
                <a:solidFill>
                  <a:schemeClr val="accent2"/>
                </a:solidFill>
                <a:ea typeface="ＭＳ Ｐゴシック" pitchFamily="8" charset="-128"/>
              </a:rPr>
              <a:t>étodo FRASCH</a:t>
            </a:r>
            <a:endParaRPr lang="es-ES_tradnl" sz="1800">
              <a:solidFill>
                <a:schemeClr val="accent2"/>
              </a:solidFill>
              <a:ea typeface="ＭＳ Ｐゴシック" pitchFamily="8" charset="-128"/>
            </a:endParaRP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1260475" y="1412875"/>
            <a:ext cx="3108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1800">
                <a:ea typeface="ＭＳ Ｐゴシック" pitchFamily="8" charset="-128"/>
              </a:rPr>
              <a:t>Punto fusi</a:t>
            </a:r>
            <a:r>
              <a:rPr lang="es-ES_tradnl" altLang="ja-JP" sz="1800">
                <a:ea typeface="ＭＳ Ｐゴシック" pitchFamily="8" charset="-128"/>
              </a:rPr>
              <a:t>ón azufre = 119 ºC</a:t>
            </a:r>
            <a:endParaRPr lang="es-ES_tradnl" sz="1800">
              <a:ea typeface="ＭＳ Ｐゴシック" pitchFamily="8" charset="-128"/>
            </a:endParaRP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1162050" y="2752725"/>
            <a:ext cx="216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1800" b="1">
                <a:solidFill>
                  <a:schemeClr val="accent2"/>
                </a:solidFill>
                <a:ea typeface="ＭＳ Ｐゴシック" pitchFamily="8" charset="-128"/>
              </a:rPr>
              <a:t>2.  M</a:t>
            </a:r>
            <a:r>
              <a:rPr lang="es-ES_tradnl" altLang="ja-JP" sz="1800" b="1">
                <a:solidFill>
                  <a:schemeClr val="accent2"/>
                </a:solidFill>
                <a:ea typeface="ＭＳ Ｐゴシック" pitchFamily="8" charset="-128"/>
              </a:rPr>
              <a:t>étodo CLAUS</a:t>
            </a:r>
            <a:endParaRPr lang="es-ES_tradnl" sz="1800">
              <a:solidFill>
                <a:schemeClr val="accent2"/>
              </a:solidFill>
              <a:ea typeface="ＭＳ Ｐゴシック" pitchFamily="8" charset="-128"/>
            </a:endParaRPr>
          </a:p>
        </p:txBody>
      </p:sp>
      <p:grpSp>
        <p:nvGrpSpPr>
          <p:cNvPr id="25606" name="Group 5"/>
          <p:cNvGrpSpPr>
            <a:grpSpLocks/>
          </p:cNvGrpSpPr>
          <p:nvPr/>
        </p:nvGrpSpPr>
        <p:grpSpPr bwMode="auto">
          <a:xfrm>
            <a:off x="1331913" y="3209925"/>
            <a:ext cx="4032250" cy="630238"/>
            <a:chOff x="793" y="1763"/>
            <a:chExt cx="2540" cy="397"/>
          </a:xfrm>
        </p:grpSpPr>
        <p:sp>
          <p:nvSpPr>
            <p:cNvPr id="25637" name="Text Box 6"/>
            <p:cNvSpPr txBox="1">
              <a:spLocks noChangeArrowheads="1"/>
            </p:cNvSpPr>
            <p:nvPr/>
          </p:nvSpPr>
          <p:spPr bwMode="auto">
            <a:xfrm>
              <a:off x="793" y="1763"/>
              <a:ext cx="566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1600" b="1">
                  <a:latin typeface="Times New Roman" pitchFamily="18" charset="0"/>
                  <a:ea typeface="ＭＳ Ｐゴシック" pitchFamily="8" charset="-128"/>
                </a:rPr>
                <a:t>CH</a:t>
              </a:r>
              <a:r>
                <a:rPr lang="es-ES_tradnl" sz="1600" b="1" baseline="-25000">
                  <a:latin typeface="Times New Roman" pitchFamily="18" charset="0"/>
                  <a:ea typeface="ＭＳ Ｐゴシック" pitchFamily="8" charset="-128"/>
                </a:rPr>
                <a:t>4</a:t>
              </a:r>
              <a:r>
                <a:rPr lang="es-ES_tradnl" sz="1600" b="1">
                  <a:latin typeface="Times New Roman" pitchFamily="18" charset="0"/>
                  <a:ea typeface="ＭＳ Ｐゴシック" pitchFamily="8" charset="-128"/>
                </a:rPr>
                <a:t> (g) </a:t>
              </a:r>
            </a:p>
            <a:p>
              <a:pPr>
                <a:lnSpc>
                  <a:spcPct val="120000"/>
                </a:lnSpc>
              </a:pPr>
              <a:r>
                <a:rPr lang="es-ES_tradnl" sz="1600" b="1">
                  <a:latin typeface="Times New Roman" pitchFamily="18" charset="0"/>
                  <a:ea typeface="ＭＳ Ｐゴシック" pitchFamily="8" charset="-128"/>
                </a:rPr>
                <a:t>H</a:t>
              </a:r>
              <a:r>
                <a:rPr lang="es-ES_tradnl" sz="1600" b="1" baseline="-25000">
                  <a:latin typeface="Times New Roman" pitchFamily="18" charset="0"/>
                  <a:ea typeface="ＭＳ Ｐゴシック" pitchFamily="8" charset="-128"/>
                </a:rPr>
                <a:t>2</a:t>
              </a:r>
              <a:r>
                <a:rPr lang="es-ES_tradnl" sz="1600" b="1">
                  <a:latin typeface="Times New Roman" pitchFamily="18" charset="0"/>
                  <a:ea typeface="ＭＳ Ｐゴシック" pitchFamily="8" charset="-128"/>
                </a:rPr>
                <a:t>S</a:t>
              </a:r>
              <a:r>
                <a:rPr lang="es-ES_tradnl" sz="1600" b="1" baseline="-25000">
                  <a:latin typeface="Times New Roman" pitchFamily="18" charset="0"/>
                  <a:ea typeface="ＭＳ Ｐゴシック" pitchFamily="8" charset="-128"/>
                </a:rPr>
                <a:t> </a:t>
              </a:r>
              <a:r>
                <a:rPr lang="es-ES_tradnl" sz="1600" b="1">
                  <a:latin typeface="Times New Roman" pitchFamily="18" charset="0"/>
                  <a:ea typeface="ＭＳ Ｐゴシック" pitchFamily="8" charset="-128"/>
                </a:rPr>
                <a:t>(g) </a:t>
              </a:r>
            </a:p>
          </p:txBody>
        </p:sp>
        <p:sp>
          <p:nvSpPr>
            <p:cNvPr id="25638" name="Text Box 7"/>
            <p:cNvSpPr txBox="1">
              <a:spLocks noChangeArrowheads="1"/>
            </p:cNvSpPr>
            <p:nvPr/>
          </p:nvSpPr>
          <p:spPr bwMode="auto">
            <a:xfrm>
              <a:off x="1307" y="1894"/>
              <a:ext cx="6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1600" b="1">
                  <a:latin typeface="Times New Roman" pitchFamily="18" charset="0"/>
                  <a:ea typeface="ＭＳ Ｐゴシック" pitchFamily="8" charset="-128"/>
                </a:rPr>
                <a:t>+ : B (ac)</a:t>
              </a:r>
            </a:p>
          </p:txBody>
        </p:sp>
        <p:sp>
          <p:nvSpPr>
            <p:cNvPr id="25639" name="Text Box 8"/>
            <p:cNvSpPr txBox="1">
              <a:spLocks noChangeArrowheads="1"/>
            </p:cNvSpPr>
            <p:nvPr/>
          </p:nvSpPr>
          <p:spPr bwMode="auto">
            <a:xfrm>
              <a:off x="2199" y="1896"/>
              <a:ext cx="11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1600" b="1">
                  <a:latin typeface="Times New Roman" pitchFamily="18" charset="0"/>
                  <a:ea typeface="ＭＳ Ｐゴシック" pitchFamily="8" charset="-128"/>
                </a:rPr>
                <a:t>HS</a:t>
              </a:r>
              <a:r>
                <a:rPr lang="es-ES_tradnl" sz="1600" b="1" baseline="30000">
                  <a:latin typeface="Times New Roman" pitchFamily="18" charset="0"/>
                  <a:ea typeface="ＭＳ Ｐゴシック" pitchFamily="8" charset="-128"/>
                </a:rPr>
                <a:t>-</a:t>
              </a:r>
              <a:r>
                <a:rPr lang="es-ES_tradnl" sz="1600" b="1">
                  <a:latin typeface="Times New Roman" pitchFamily="18" charset="0"/>
                  <a:ea typeface="ＭＳ Ｐゴシック" pitchFamily="8" charset="-128"/>
                </a:rPr>
                <a:t>(ac)  + BH</a:t>
              </a:r>
              <a:r>
                <a:rPr lang="es-ES_tradnl" sz="1600" b="1" baseline="30000">
                  <a:latin typeface="Times New Roman" pitchFamily="18" charset="0"/>
                  <a:ea typeface="ＭＳ Ｐゴシック" pitchFamily="8" charset="-128"/>
                </a:rPr>
                <a:t>+</a:t>
              </a:r>
              <a:r>
                <a:rPr lang="es-ES_tradnl" sz="1600" b="1">
                  <a:latin typeface="Times New Roman" pitchFamily="18" charset="0"/>
                  <a:ea typeface="ＭＳ Ｐゴシック" pitchFamily="8" charset="-128"/>
                </a:rPr>
                <a:t>(ac)</a:t>
              </a:r>
            </a:p>
          </p:txBody>
        </p:sp>
        <p:sp>
          <p:nvSpPr>
            <p:cNvPr id="25640" name="Text Box 9"/>
            <p:cNvSpPr txBox="1">
              <a:spLocks noChangeArrowheads="1"/>
            </p:cNvSpPr>
            <p:nvPr/>
          </p:nvSpPr>
          <p:spPr bwMode="auto">
            <a:xfrm>
              <a:off x="1836" y="1767"/>
              <a:ext cx="3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1600" b="1">
                  <a:latin typeface="Times New Roman" pitchFamily="18" charset="0"/>
                  <a:ea typeface="ＭＳ Ｐゴシック" pitchFamily="8" charset="-128"/>
                </a:rPr>
                <a:t>-CH</a:t>
              </a:r>
              <a:r>
                <a:rPr lang="es-ES_tradnl" sz="1600" b="1" baseline="-25000">
                  <a:latin typeface="Times New Roman" pitchFamily="18" charset="0"/>
                  <a:ea typeface="ＭＳ Ｐゴシック" pitchFamily="8" charset="-128"/>
                </a:rPr>
                <a:t>4</a:t>
              </a:r>
              <a:endParaRPr lang="es-ES_tradnl" sz="1600" b="1">
                <a:latin typeface="Times New Roman" pitchFamily="18" charset="0"/>
                <a:ea typeface="ＭＳ Ｐゴシック" pitchFamily="8" charset="-128"/>
              </a:endParaRPr>
            </a:p>
          </p:txBody>
        </p:sp>
        <p:pic>
          <p:nvPicPr>
            <p:cNvPr id="25641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" y="1976"/>
              <a:ext cx="370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07" name="Group 11"/>
          <p:cNvGrpSpPr>
            <a:grpSpLocks/>
          </p:cNvGrpSpPr>
          <p:nvPr/>
        </p:nvGrpSpPr>
        <p:grpSpPr bwMode="auto">
          <a:xfrm>
            <a:off x="1403350" y="4049713"/>
            <a:ext cx="4729163" cy="623887"/>
            <a:chOff x="415" y="2160"/>
            <a:chExt cx="2979" cy="393"/>
          </a:xfrm>
        </p:grpSpPr>
        <p:pic>
          <p:nvPicPr>
            <p:cNvPr id="25633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2251"/>
              <a:ext cx="370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34" name="Group 13"/>
            <p:cNvGrpSpPr>
              <a:grpSpLocks/>
            </p:cNvGrpSpPr>
            <p:nvPr/>
          </p:nvGrpSpPr>
          <p:grpSpPr bwMode="auto">
            <a:xfrm>
              <a:off x="415" y="2160"/>
              <a:ext cx="2979" cy="393"/>
              <a:chOff x="416" y="2538"/>
              <a:chExt cx="2979" cy="393"/>
            </a:xfrm>
          </p:grpSpPr>
          <p:sp>
            <p:nvSpPr>
              <p:cNvPr id="25635" name="Text Box 14"/>
              <p:cNvSpPr txBox="1">
                <a:spLocks noChangeArrowheads="1"/>
              </p:cNvSpPr>
              <p:nvPr/>
            </p:nvSpPr>
            <p:spPr bwMode="auto">
              <a:xfrm>
                <a:off x="416" y="2538"/>
                <a:ext cx="27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s-ES_tradnl" sz="1600" b="1">
                    <a:latin typeface="Times New Roman" pitchFamily="18" charset="0"/>
                    <a:ea typeface="ＭＳ Ｐゴシック" pitchFamily="8" charset="-128"/>
                  </a:rPr>
                  <a:t>2 H</a:t>
                </a:r>
                <a:r>
                  <a:rPr lang="es-ES_tradnl" sz="1600" b="1" baseline="-25000">
                    <a:latin typeface="Times New Roman" pitchFamily="18" charset="0"/>
                    <a:ea typeface="ＭＳ Ｐゴシック" pitchFamily="8" charset="-128"/>
                  </a:rPr>
                  <a:t>2</a:t>
                </a:r>
                <a:r>
                  <a:rPr lang="es-ES_tradnl" sz="1600" b="1">
                    <a:latin typeface="Times New Roman" pitchFamily="18" charset="0"/>
                    <a:ea typeface="ＭＳ Ｐゴシック" pitchFamily="8" charset="-128"/>
                  </a:rPr>
                  <a:t>S(g)  +  3 O</a:t>
                </a:r>
                <a:r>
                  <a:rPr lang="es-ES_tradnl" sz="1600" b="1" baseline="-25000">
                    <a:latin typeface="Times New Roman" pitchFamily="18" charset="0"/>
                    <a:ea typeface="ＭＳ Ｐゴシック" pitchFamily="8" charset="-128"/>
                  </a:rPr>
                  <a:t>2</a:t>
                </a:r>
                <a:r>
                  <a:rPr lang="es-ES_tradnl" sz="1600" b="1">
                    <a:latin typeface="Times New Roman" pitchFamily="18" charset="0"/>
                    <a:ea typeface="ＭＳ Ｐゴシック" pitchFamily="8" charset="-128"/>
                  </a:rPr>
                  <a:t> (g)            2 SO</a:t>
                </a:r>
                <a:r>
                  <a:rPr lang="es-ES_tradnl" sz="1600" b="1" baseline="-25000">
                    <a:latin typeface="Times New Roman" pitchFamily="18" charset="0"/>
                    <a:ea typeface="ＭＳ Ｐゴシック" pitchFamily="8" charset="-128"/>
                  </a:rPr>
                  <a:t>2</a:t>
                </a:r>
                <a:r>
                  <a:rPr lang="es-ES_tradnl" sz="1600" b="1">
                    <a:latin typeface="Times New Roman" pitchFamily="18" charset="0"/>
                    <a:ea typeface="ＭＳ Ｐゴシック" pitchFamily="8" charset="-128"/>
                  </a:rPr>
                  <a:t>(g)  +  2 H</a:t>
                </a:r>
                <a:r>
                  <a:rPr lang="es-ES_tradnl" sz="1600" b="1" baseline="-25000">
                    <a:latin typeface="Times New Roman" pitchFamily="18" charset="0"/>
                    <a:ea typeface="ＭＳ Ｐゴシック" pitchFamily="8" charset="-128"/>
                  </a:rPr>
                  <a:t>2</a:t>
                </a:r>
                <a:r>
                  <a:rPr lang="es-ES_tradnl" sz="1600" b="1">
                    <a:latin typeface="Times New Roman" pitchFamily="18" charset="0"/>
                    <a:ea typeface="ＭＳ Ｐゴシック" pitchFamily="8" charset="-128"/>
                  </a:rPr>
                  <a:t>O(g)</a:t>
                </a:r>
              </a:p>
            </p:txBody>
          </p:sp>
          <p:sp>
            <p:nvSpPr>
              <p:cNvPr id="25636" name="Text Box 15"/>
              <p:cNvSpPr txBox="1">
                <a:spLocks noChangeArrowheads="1"/>
              </p:cNvSpPr>
              <p:nvPr/>
            </p:nvSpPr>
            <p:spPr bwMode="auto">
              <a:xfrm>
                <a:off x="2264" y="2719"/>
                <a:ext cx="113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s-ES_tradnl" sz="1600">
                    <a:latin typeface="Symbol" pitchFamily="18" charset="2"/>
                    <a:ea typeface="ＭＳ Ｐゴシック" pitchFamily="8" charset="-128"/>
                    <a:sym typeface="Symbol" pitchFamily="18" charset="2"/>
                  </a:rPr>
                  <a:t></a:t>
                </a:r>
                <a:r>
                  <a:rPr lang="es-ES_tradnl" sz="1600">
                    <a:ea typeface="ＭＳ Ｐゴシック" pitchFamily="8" charset="-128"/>
                  </a:rPr>
                  <a:t>H = - 556 kJ/mol</a:t>
                </a:r>
              </a:p>
            </p:txBody>
          </p:sp>
        </p:grpSp>
      </p:grpSp>
      <p:sp>
        <p:nvSpPr>
          <p:cNvPr id="25608" name="Text Box 16"/>
          <p:cNvSpPr txBox="1">
            <a:spLocks noChangeArrowheads="1"/>
          </p:cNvSpPr>
          <p:nvPr/>
        </p:nvSpPr>
        <p:spPr bwMode="auto">
          <a:xfrm>
            <a:off x="1146175" y="5661025"/>
            <a:ext cx="501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1800" b="1">
                <a:solidFill>
                  <a:schemeClr val="accent2"/>
                </a:solidFill>
                <a:ea typeface="ＭＳ Ｐゴシック" pitchFamily="8" charset="-128"/>
              </a:rPr>
              <a:t>3. A partir de piritas  (calentamiento sin aire)</a:t>
            </a:r>
            <a:endParaRPr lang="es-ES_tradnl" sz="1800">
              <a:solidFill>
                <a:schemeClr val="accent2"/>
              </a:solidFill>
              <a:ea typeface="ＭＳ Ｐゴシック" pitchFamily="8" charset="-128"/>
            </a:endParaRPr>
          </a:p>
        </p:txBody>
      </p:sp>
      <p:grpSp>
        <p:nvGrpSpPr>
          <p:cNvPr id="25609" name="Group 17"/>
          <p:cNvGrpSpPr>
            <a:grpSpLocks/>
          </p:cNvGrpSpPr>
          <p:nvPr/>
        </p:nvGrpSpPr>
        <p:grpSpPr bwMode="auto">
          <a:xfrm>
            <a:off x="2830513" y="6005513"/>
            <a:ext cx="2822575" cy="403225"/>
            <a:chOff x="662" y="3888"/>
            <a:chExt cx="1778" cy="254"/>
          </a:xfrm>
        </p:grpSpPr>
        <p:sp>
          <p:nvSpPr>
            <p:cNvPr id="25630" name="Text Box 18"/>
            <p:cNvSpPr txBox="1">
              <a:spLocks noChangeArrowheads="1"/>
            </p:cNvSpPr>
            <p:nvPr/>
          </p:nvSpPr>
          <p:spPr bwMode="auto">
            <a:xfrm>
              <a:off x="662" y="3930"/>
              <a:ext cx="17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1600" b="1">
                  <a:latin typeface="Times New Roman" pitchFamily="18" charset="0"/>
                  <a:ea typeface="ＭＳ Ｐゴシック" pitchFamily="8" charset="-128"/>
                </a:rPr>
                <a:t>FeS</a:t>
              </a:r>
              <a:r>
                <a:rPr lang="es-ES_tradnl" sz="1600" b="1" baseline="-25000">
                  <a:latin typeface="Times New Roman" pitchFamily="18" charset="0"/>
                  <a:ea typeface="ＭＳ Ｐゴシック" pitchFamily="8" charset="-128"/>
                </a:rPr>
                <a:t>2</a:t>
              </a:r>
              <a:r>
                <a:rPr lang="es-ES_tradnl" sz="1600" b="1">
                  <a:latin typeface="Times New Roman" pitchFamily="18" charset="0"/>
                  <a:ea typeface="ＭＳ Ｐゴシック" pitchFamily="8" charset="-128"/>
                </a:rPr>
                <a:t>(s)              FeS (s)  +  S (g)</a:t>
              </a:r>
            </a:p>
          </p:txBody>
        </p:sp>
        <p:pic>
          <p:nvPicPr>
            <p:cNvPr id="25631" name="Picture 1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032"/>
              <a:ext cx="370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32" name="Text Box 20"/>
            <p:cNvSpPr txBox="1">
              <a:spLocks noChangeArrowheads="1"/>
            </p:cNvSpPr>
            <p:nvPr/>
          </p:nvSpPr>
          <p:spPr bwMode="auto">
            <a:xfrm>
              <a:off x="1296" y="3888"/>
              <a:ext cx="1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_tradnl" sz="1600">
                  <a:latin typeface="Times New Roman" pitchFamily="18" charset="0"/>
                  <a:ea typeface="ＭＳ Ｐゴシック" pitchFamily="8" charset="-128"/>
                  <a:sym typeface="Symbol" pitchFamily="18" charset="2"/>
                </a:rPr>
                <a:t></a:t>
              </a:r>
            </a:p>
          </p:txBody>
        </p:sp>
      </p:grpSp>
      <p:pic>
        <p:nvPicPr>
          <p:cNvPr id="25610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617913"/>
            <a:ext cx="2217737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1" name="Group 23"/>
          <p:cNvGrpSpPr>
            <a:grpSpLocks/>
          </p:cNvGrpSpPr>
          <p:nvPr/>
        </p:nvGrpSpPr>
        <p:grpSpPr bwMode="auto">
          <a:xfrm>
            <a:off x="1331913" y="4648200"/>
            <a:ext cx="4841875" cy="696913"/>
            <a:chOff x="935" y="2795"/>
            <a:chExt cx="3050" cy="439"/>
          </a:xfrm>
        </p:grpSpPr>
        <p:sp>
          <p:nvSpPr>
            <p:cNvPr id="25624" name="Text Box 24"/>
            <p:cNvSpPr txBox="1">
              <a:spLocks noChangeArrowheads="1"/>
            </p:cNvSpPr>
            <p:nvPr/>
          </p:nvSpPr>
          <p:spPr bwMode="auto">
            <a:xfrm>
              <a:off x="935" y="2855"/>
              <a:ext cx="29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1600" b="1">
                  <a:latin typeface="Times New Roman" pitchFamily="18" charset="0"/>
                  <a:ea typeface="ＭＳ Ｐゴシック" pitchFamily="8" charset="-128"/>
                </a:rPr>
                <a:t>4 H</a:t>
              </a:r>
              <a:r>
                <a:rPr lang="es-ES_tradnl" sz="1600" b="1" baseline="-25000">
                  <a:latin typeface="Times New Roman" pitchFamily="18" charset="0"/>
                  <a:ea typeface="ＭＳ Ｐゴシック" pitchFamily="8" charset="-128"/>
                </a:rPr>
                <a:t>2</a:t>
              </a:r>
              <a:r>
                <a:rPr lang="es-ES_tradnl" sz="1600" b="1">
                  <a:latin typeface="Times New Roman" pitchFamily="18" charset="0"/>
                  <a:ea typeface="ＭＳ Ｐゴシック" pitchFamily="8" charset="-128"/>
                </a:rPr>
                <a:t>S(g)  +  2 SO</a:t>
              </a:r>
              <a:r>
                <a:rPr lang="es-ES_tradnl" sz="1600" b="1" baseline="-25000">
                  <a:latin typeface="Times New Roman" pitchFamily="18" charset="0"/>
                  <a:ea typeface="ＭＳ Ｐゴシック" pitchFamily="8" charset="-128"/>
                </a:rPr>
                <a:t>2</a:t>
              </a:r>
              <a:r>
                <a:rPr lang="es-ES_tradnl" sz="1600" b="1">
                  <a:latin typeface="Times New Roman" pitchFamily="18" charset="0"/>
                  <a:ea typeface="ＭＳ Ｐゴシック" pitchFamily="8" charset="-128"/>
                </a:rPr>
                <a:t> (g)                    6 S(s)  +  4 H</a:t>
              </a:r>
              <a:r>
                <a:rPr lang="es-ES_tradnl" sz="1600" b="1" baseline="-25000">
                  <a:latin typeface="Times New Roman" pitchFamily="18" charset="0"/>
                  <a:ea typeface="ＭＳ Ｐゴシック" pitchFamily="8" charset="-128"/>
                </a:rPr>
                <a:t>2</a:t>
              </a:r>
              <a:r>
                <a:rPr lang="es-ES_tradnl" sz="1600" b="1">
                  <a:latin typeface="Times New Roman" pitchFamily="18" charset="0"/>
                  <a:ea typeface="ＭＳ Ｐゴシック" pitchFamily="8" charset="-128"/>
                </a:rPr>
                <a:t>O(g)</a:t>
              </a:r>
              <a:endParaRPr lang="es-ES_tradnl" sz="1600">
                <a:latin typeface="Times New Roman" pitchFamily="18" charset="0"/>
                <a:ea typeface="ＭＳ Ｐゴシック" pitchFamily="8" charset="-128"/>
              </a:endParaRPr>
            </a:p>
          </p:txBody>
        </p:sp>
        <p:sp>
          <p:nvSpPr>
            <p:cNvPr id="25625" name="Text Box 25"/>
            <p:cNvSpPr txBox="1">
              <a:spLocks noChangeArrowheads="1"/>
            </p:cNvSpPr>
            <p:nvPr/>
          </p:nvSpPr>
          <p:spPr bwMode="auto">
            <a:xfrm>
              <a:off x="2854" y="3022"/>
              <a:ext cx="113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1600">
                  <a:latin typeface="Symbol" pitchFamily="18" charset="2"/>
                  <a:ea typeface="ＭＳ Ｐゴシック" pitchFamily="8" charset="-128"/>
                  <a:sym typeface="Symbol" pitchFamily="18" charset="2"/>
                </a:rPr>
                <a:t></a:t>
              </a:r>
              <a:r>
                <a:rPr lang="es-ES_tradnl" sz="1600">
                  <a:ea typeface="ＭＳ Ｐゴシック" pitchFamily="8" charset="-128"/>
                </a:rPr>
                <a:t>H = - 234 kJ/mol</a:t>
              </a:r>
              <a:endParaRPr lang="es-ES_tradnl" sz="1800">
                <a:ea typeface="ＭＳ Ｐゴシック" pitchFamily="8" charset="-128"/>
              </a:endParaRPr>
            </a:p>
          </p:txBody>
        </p:sp>
        <p:grpSp>
          <p:nvGrpSpPr>
            <p:cNvPr id="25626" name="Group 26"/>
            <p:cNvGrpSpPr>
              <a:grpSpLocks/>
            </p:cNvGrpSpPr>
            <p:nvPr/>
          </p:nvGrpSpPr>
          <p:grpSpPr bwMode="auto">
            <a:xfrm>
              <a:off x="2193" y="2795"/>
              <a:ext cx="506" cy="374"/>
              <a:chOff x="1739" y="2976"/>
              <a:chExt cx="506" cy="374"/>
            </a:xfrm>
          </p:grpSpPr>
          <p:sp>
            <p:nvSpPr>
              <p:cNvPr id="25627" name="Text Box 27"/>
              <p:cNvSpPr txBox="1">
                <a:spLocks noChangeArrowheads="1"/>
              </p:cNvSpPr>
              <p:nvPr/>
            </p:nvSpPr>
            <p:spPr bwMode="auto">
              <a:xfrm>
                <a:off x="1739" y="2976"/>
                <a:ext cx="5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s-ES_tradnl" sz="1400" b="1">
                    <a:ea typeface="ＭＳ Ｐゴシック" pitchFamily="8" charset="-128"/>
                  </a:rPr>
                  <a:t>bauxita</a:t>
                </a:r>
                <a:endParaRPr lang="es-ES_tradnl" sz="1800">
                  <a:ea typeface="ＭＳ Ｐゴシック" pitchFamily="8" charset="-128"/>
                </a:endParaRPr>
              </a:p>
            </p:txBody>
          </p:sp>
          <p:sp>
            <p:nvSpPr>
              <p:cNvPr id="25628" name="Text Box 28"/>
              <p:cNvSpPr txBox="1">
                <a:spLocks noChangeArrowheads="1"/>
              </p:cNvSpPr>
              <p:nvPr/>
            </p:nvSpPr>
            <p:spPr bwMode="auto">
              <a:xfrm>
                <a:off x="1775" y="3158"/>
                <a:ext cx="42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s-ES_tradnl" sz="1400" b="1">
                    <a:ea typeface="ＭＳ Ｐゴシック" pitchFamily="8" charset="-128"/>
                  </a:rPr>
                  <a:t>220ºC</a:t>
                </a:r>
                <a:endParaRPr lang="es-ES_tradnl" sz="1800">
                  <a:ea typeface="ＭＳ Ｐゴシック" pitchFamily="8" charset="-128"/>
                </a:endParaRPr>
              </a:p>
            </p:txBody>
          </p:sp>
          <p:sp>
            <p:nvSpPr>
              <p:cNvPr id="25629" name="Line 29"/>
              <p:cNvSpPr>
                <a:spLocks noChangeShapeType="1"/>
              </p:cNvSpPr>
              <p:nvPr/>
            </p:nvSpPr>
            <p:spPr bwMode="auto">
              <a:xfrm>
                <a:off x="1791" y="3158"/>
                <a:ext cx="45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25612" name="Group 30"/>
          <p:cNvGrpSpPr>
            <a:grpSpLocks/>
          </p:cNvGrpSpPr>
          <p:nvPr/>
        </p:nvGrpSpPr>
        <p:grpSpPr bwMode="auto">
          <a:xfrm>
            <a:off x="4622800" y="620713"/>
            <a:ext cx="3621088" cy="2760662"/>
            <a:chOff x="3094" y="602"/>
            <a:chExt cx="2281" cy="1739"/>
          </a:xfrm>
        </p:grpSpPr>
        <p:pic>
          <p:nvPicPr>
            <p:cNvPr id="25614" name="Picture 31" descr="Método Frash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" y="663"/>
              <a:ext cx="1509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5" name="Line 32"/>
            <p:cNvSpPr>
              <a:spLocks noChangeShapeType="1"/>
            </p:cNvSpPr>
            <p:nvPr/>
          </p:nvSpPr>
          <p:spPr bwMode="auto">
            <a:xfrm>
              <a:off x="3470" y="709"/>
              <a:ext cx="3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616" name="Text Box 33"/>
            <p:cNvSpPr txBox="1">
              <a:spLocks noChangeArrowheads="1"/>
            </p:cNvSpPr>
            <p:nvPr/>
          </p:nvSpPr>
          <p:spPr bwMode="auto">
            <a:xfrm>
              <a:off x="3094" y="602"/>
              <a:ext cx="4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200" b="1"/>
                <a:t>Aire a presión</a:t>
              </a:r>
              <a:endParaRPr lang="es-ES_tradnl" sz="1200" b="1"/>
            </a:p>
          </p:txBody>
        </p:sp>
        <p:sp>
          <p:nvSpPr>
            <p:cNvPr id="25617" name="Line 34"/>
            <p:cNvSpPr>
              <a:spLocks noChangeShapeType="1"/>
            </p:cNvSpPr>
            <p:nvPr/>
          </p:nvSpPr>
          <p:spPr bwMode="auto">
            <a:xfrm>
              <a:off x="3515" y="1071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618" name="Text Box 35"/>
            <p:cNvSpPr txBox="1">
              <a:spLocks noChangeArrowheads="1"/>
            </p:cNvSpPr>
            <p:nvPr/>
          </p:nvSpPr>
          <p:spPr bwMode="auto">
            <a:xfrm>
              <a:off x="3152" y="981"/>
              <a:ext cx="9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200" b="1"/>
                <a:t>Agua sobrecalentada</a:t>
              </a:r>
              <a:endParaRPr lang="es-ES_tradnl" sz="1200" b="1"/>
            </a:p>
          </p:txBody>
        </p:sp>
        <p:sp>
          <p:nvSpPr>
            <p:cNvPr id="25619" name="Line 36"/>
            <p:cNvSpPr>
              <a:spLocks noChangeShapeType="1"/>
            </p:cNvSpPr>
            <p:nvPr/>
          </p:nvSpPr>
          <p:spPr bwMode="auto">
            <a:xfrm>
              <a:off x="4377" y="935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620" name="Text Box 37"/>
            <p:cNvSpPr txBox="1">
              <a:spLocks noChangeArrowheads="1"/>
            </p:cNvSpPr>
            <p:nvPr/>
          </p:nvSpPr>
          <p:spPr bwMode="auto">
            <a:xfrm>
              <a:off x="4649" y="783"/>
              <a:ext cx="4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200" b="1"/>
                <a:t>Azufre líquido</a:t>
              </a:r>
              <a:endParaRPr lang="es-ES_tradnl" sz="1200" b="1"/>
            </a:p>
          </p:txBody>
        </p:sp>
        <p:sp>
          <p:nvSpPr>
            <p:cNvPr id="25621" name="Text Box 38"/>
            <p:cNvSpPr txBox="1">
              <a:spLocks noChangeArrowheads="1"/>
            </p:cNvSpPr>
            <p:nvPr/>
          </p:nvSpPr>
          <p:spPr bwMode="auto">
            <a:xfrm>
              <a:off x="4740" y="1434"/>
              <a:ext cx="635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sz="1200" b="1"/>
                <a:t>Roca que contiene azufre</a:t>
              </a:r>
              <a:endParaRPr lang="es-ES_tradnl" sz="1200" b="1"/>
            </a:p>
          </p:txBody>
        </p:sp>
        <p:sp>
          <p:nvSpPr>
            <p:cNvPr id="25622" name="Line 39"/>
            <p:cNvSpPr>
              <a:spLocks noChangeShapeType="1"/>
            </p:cNvSpPr>
            <p:nvPr/>
          </p:nvSpPr>
          <p:spPr bwMode="auto">
            <a:xfrm flipH="1">
              <a:off x="4694" y="1616"/>
              <a:ext cx="136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623" name="Text Box 40"/>
            <p:cNvSpPr txBox="1">
              <a:spLocks noChangeArrowheads="1"/>
            </p:cNvSpPr>
            <p:nvPr/>
          </p:nvSpPr>
          <p:spPr bwMode="auto">
            <a:xfrm>
              <a:off x="3685" y="1842"/>
              <a:ext cx="42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900" b="1"/>
                <a:t>Azufre líquido</a:t>
              </a:r>
              <a:endParaRPr lang="es-ES_tradnl" sz="900" b="1"/>
            </a:p>
          </p:txBody>
        </p:sp>
      </p:grpSp>
      <p:sp>
        <p:nvSpPr>
          <p:cNvPr id="25613" name="Rectangle 41"/>
          <p:cNvSpPr>
            <a:spLocks noChangeArrowheads="1"/>
          </p:cNvSpPr>
          <p:nvPr/>
        </p:nvSpPr>
        <p:spPr bwMode="auto">
          <a:xfrm>
            <a:off x="0" y="-26988"/>
            <a:ext cx="9144000" cy="549276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"/>
              </a:spcBef>
              <a:spcAft>
                <a:spcPct val="5000"/>
              </a:spcAft>
            </a:pPr>
            <a:r>
              <a:rPr lang="es-ES">
                <a:solidFill>
                  <a:schemeClr val="bg1"/>
                </a:solidFill>
              </a:rPr>
              <a:t>Obtención de azufre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/>
              <a:t>T20.</a:t>
            </a:r>
            <a:fld id="{FD9B6ECC-016D-4594-AEC1-50B2B8B44A53}" type="slidenum">
              <a:rPr lang="es-ES" sz="1400" smtClean="0"/>
              <a:pPr eaLnBrk="1" hangingPunct="1"/>
              <a:t>24</a:t>
            </a:fld>
            <a:endParaRPr lang="es-ES" sz="1400" dirty="0"/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042375"/>
              </p:ext>
            </p:extLst>
          </p:nvPr>
        </p:nvGraphicFramePr>
        <p:xfrm>
          <a:off x="1889125" y="2500313"/>
          <a:ext cx="5294313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4" name="CS ChemDraw Drawing" r:id="rId4" imgW="5440869" imgH="309305" progId="ChemDraw.Document.6.0">
                  <p:embed/>
                </p:oleObj>
              </mc:Choice>
              <mc:Fallback>
                <p:oleObj name="CS ChemDraw Drawing" r:id="rId4" imgW="5440869" imgH="309305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2500313"/>
                        <a:ext cx="5294313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1547813" y="927100"/>
            <a:ext cx="1663700" cy="336550"/>
          </a:xfrm>
          <a:prstGeom prst="rect">
            <a:avLst/>
          </a:prstGeom>
          <a:solidFill>
            <a:srgbClr val="E4FF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 b="1"/>
              <a:t>Estado natural: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3419475" y="8905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sz="2000"/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3255963" y="927100"/>
            <a:ext cx="3313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sz="1600" b="1"/>
              <a:t>Ca</a:t>
            </a:r>
            <a:r>
              <a:rPr lang="es-ES_tradnl" sz="1600" b="1" baseline="-25000"/>
              <a:t>3</a:t>
            </a:r>
            <a:r>
              <a:rPr lang="es-ES_tradnl" sz="1600" b="1"/>
              <a:t>(PO</a:t>
            </a:r>
            <a:r>
              <a:rPr lang="es-ES_tradnl" sz="1600" b="1" baseline="-25000"/>
              <a:t>4</a:t>
            </a:r>
            <a:r>
              <a:rPr lang="es-ES_tradnl" sz="1600" b="1"/>
              <a:t>)</a:t>
            </a:r>
            <a:r>
              <a:rPr lang="es-ES_tradnl" sz="1600" b="1" baseline="-25000"/>
              <a:t>2</a:t>
            </a:r>
            <a:r>
              <a:rPr lang="es-ES_tradnl" sz="1600" b="1"/>
              <a:t>, Ca</a:t>
            </a:r>
            <a:r>
              <a:rPr lang="es-ES_tradnl" sz="1600" b="1" baseline="-25000"/>
              <a:t>5</a:t>
            </a:r>
            <a:r>
              <a:rPr lang="es-ES_tradnl" sz="1600" b="1"/>
              <a:t>(PO</a:t>
            </a:r>
            <a:r>
              <a:rPr lang="es-ES_tradnl" sz="1600" b="1" baseline="-25000"/>
              <a:t>4</a:t>
            </a:r>
            <a:r>
              <a:rPr lang="es-ES_tradnl" sz="1600" b="1"/>
              <a:t>)</a:t>
            </a:r>
            <a:r>
              <a:rPr lang="es-ES_tradnl" sz="1600" b="1" baseline="-25000"/>
              <a:t>3</a:t>
            </a:r>
            <a:r>
              <a:rPr lang="es-ES_tradnl" sz="1600" b="1"/>
              <a:t>X  X=F ó OH</a:t>
            </a:r>
            <a:endParaRPr lang="es-ES" sz="1600" b="1"/>
          </a:p>
        </p:txBody>
      </p:sp>
      <p:graphicFrame>
        <p:nvGraphicFramePr>
          <p:cNvPr id="16387" name="Object 8"/>
          <p:cNvGraphicFramePr>
            <a:graphicFrameLocks noChangeAspect="1"/>
          </p:cNvGraphicFramePr>
          <p:nvPr/>
        </p:nvGraphicFramePr>
        <p:xfrm>
          <a:off x="2203450" y="2900363"/>
          <a:ext cx="4529138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5" name="CS ChemDraw Drawing" r:id="rId6" imgW="4108320" imgH="237960" progId="ChemDraw.Document.6.0">
                  <p:embed/>
                </p:oleObj>
              </mc:Choice>
              <mc:Fallback>
                <p:oleObj name="CS ChemDraw Drawing" r:id="rId6" imgW="4108320" imgH="237960" progId="ChemDraw.Document.6.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3450" y="2900363"/>
                        <a:ext cx="4529138" cy="24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1835150" y="3332163"/>
            <a:ext cx="583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aphicFrame>
        <p:nvGraphicFramePr>
          <p:cNvPr id="1638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83988"/>
              </p:ext>
            </p:extLst>
          </p:nvPr>
        </p:nvGraphicFramePr>
        <p:xfrm>
          <a:off x="1736725" y="3430588"/>
          <a:ext cx="6103938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6" name="CS ChemDraw Drawing" r:id="rId8" imgW="4536935" imgH="214849" progId="ChemDraw.Document.6.0">
                  <p:embed/>
                </p:oleObj>
              </mc:Choice>
              <mc:Fallback>
                <p:oleObj name="CS ChemDraw Drawing" r:id="rId8" imgW="4536935" imgH="214849" progId="ChemDraw.Document.6.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725" y="3430588"/>
                        <a:ext cx="6103938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1547813" y="1484313"/>
            <a:ext cx="1257300" cy="336550"/>
          </a:xfrm>
          <a:prstGeom prst="rect">
            <a:avLst/>
          </a:prstGeom>
          <a:solidFill>
            <a:srgbClr val="E4FF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 b="1"/>
              <a:t>Obtención:</a:t>
            </a: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2824163" y="1503363"/>
            <a:ext cx="52038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_tradnl" sz="1600" b="1"/>
              <a:t>Reducción de roca fosfática con coque en un horno eléctrico ( 1500 ºC) en presencia de sílice.</a:t>
            </a:r>
            <a:endParaRPr lang="es-ES" sz="1600" b="1"/>
          </a:p>
        </p:txBody>
      </p:sp>
      <p:grpSp>
        <p:nvGrpSpPr>
          <p:cNvPr id="16396" name="Group 32"/>
          <p:cNvGrpSpPr>
            <a:grpSpLocks/>
          </p:cNvGrpSpPr>
          <p:nvPr/>
        </p:nvGrpSpPr>
        <p:grpSpPr bwMode="auto">
          <a:xfrm>
            <a:off x="2266950" y="4076700"/>
            <a:ext cx="4897438" cy="2481263"/>
            <a:chOff x="1428" y="2568"/>
            <a:chExt cx="3085" cy="1563"/>
          </a:xfrm>
        </p:grpSpPr>
        <p:pic>
          <p:nvPicPr>
            <p:cNvPr id="16398" name="Picture 14" descr="Horno fósforo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2613"/>
              <a:ext cx="1320" cy="1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9" name="Text Box 15"/>
            <p:cNvSpPr txBox="1">
              <a:spLocks noChangeArrowheads="1"/>
            </p:cNvSpPr>
            <p:nvPr/>
          </p:nvSpPr>
          <p:spPr bwMode="auto">
            <a:xfrm>
              <a:off x="3152" y="2568"/>
              <a:ext cx="6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200" b="1"/>
                <a:t>Electrodos</a:t>
              </a:r>
              <a:endParaRPr lang="es-ES_tradnl" sz="1200" b="1"/>
            </a:p>
          </p:txBody>
        </p:sp>
        <p:sp>
          <p:nvSpPr>
            <p:cNvPr id="16400" name="Text Box 16"/>
            <p:cNvSpPr txBox="1">
              <a:spLocks noChangeArrowheads="1"/>
            </p:cNvSpPr>
            <p:nvPr/>
          </p:nvSpPr>
          <p:spPr bwMode="auto">
            <a:xfrm>
              <a:off x="1565" y="3792"/>
              <a:ext cx="46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200" b="1"/>
                <a:t>Escoria</a:t>
              </a:r>
              <a:endParaRPr lang="es-ES_tradnl" sz="1200" b="1"/>
            </a:p>
          </p:txBody>
        </p:sp>
        <p:sp>
          <p:nvSpPr>
            <p:cNvPr id="16401" name="Line 18"/>
            <p:cNvSpPr>
              <a:spLocks noChangeShapeType="1"/>
            </p:cNvSpPr>
            <p:nvPr/>
          </p:nvSpPr>
          <p:spPr bwMode="auto">
            <a:xfrm flipH="1">
              <a:off x="2018" y="3838"/>
              <a:ext cx="227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402" name="Line 20"/>
            <p:cNvSpPr>
              <a:spLocks noChangeShapeType="1"/>
            </p:cNvSpPr>
            <p:nvPr/>
          </p:nvSpPr>
          <p:spPr bwMode="auto">
            <a:xfrm flipV="1">
              <a:off x="3379" y="3021"/>
              <a:ext cx="317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403" name="Line 21"/>
            <p:cNvSpPr>
              <a:spLocks noChangeShapeType="1"/>
            </p:cNvSpPr>
            <p:nvPr/>
          </p:nvSpPr>
          <p:spPr bwMode="auto">
            <a:xfrm flipV="1">
              <a:off x="3425" y="3021"/>
              <a:ext cx="317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404" name="Text Box 22"/>
            <p:cNvSpPr txBox="1">
              <a:spLocks noChangeArrowheads="1"/>
            </p:cNvSpPr>
            <p:nvPr/>
          </p:nvSpPr>
          <p:spPr bwMode="auto">
            <a:xfrm>
              <a:off x="3706" y="2939"/>
              <a:ext cx="48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200" b="1"/>
                <a:t>Aislante</a:t>
              </a:r>
              <a:endParaRPr lang="es-ES_tradnl" sz="1200" b="1"/>
            </a:p>
          </p:txBody>
        </p:sp>
        <p:grpSp>
          <p:nvGrpSpPr>
            <p:cNvPr id="16405" name="Group 23"/>
            <p:cNvGrpSpPr>
              <a:grpSpLocks/>
            </p:cNvGrpSpPr>
            <p:nvPr/>
          </p:nvGrpSpPr>
          <p:grpSpPr bwMode="auto">
            <a:xfrm flipH="1">
              <a:off x="2110" y="2839"/>
              <a:ext cx="362" cy="91"/>
              <a:chOff x="2064" y="2885"/>
              <a:chExt cx="362" cy="91"/>
            </a:xfrm>
          </p:grpSpPr>
          <p:sp>
            <p:nvSpPr>
              <p:cNvPr id="16411" name="Line 24"/>
              <p:cNvSpPr>
                <a:spLocks noChangeShapeType="1"/>
              </p:cNvSpPr>
              <p:nvPr/>
            </p:nvSpPr>
            <p:spPr bwMode="auto">
              <a:xfrm flipH="1">
                <a:off x="2064" y="2885"/>
                <a:ext cx="9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412" name="Line 25"/>
              <p:cNvSpPr>
                <a:spLocks noChangeShapeType="1"/>
              </p:cNvSpPr>
              <p:nvPr/>
            </p:nvSpPr>
            <p:spPr bwMode="auto">
              <a:xfrm>
                <a:off x="2154" y="288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6406" name="Group 26"/>
            <p:cNvGrpSpPr>
              <a:grpSpLocks/>
            </p:cNvGrpSpPr>
            <p:nvPr/>
          </p:nvGrpSpPr>
          <p:grpSpPr bwMode="auto">
            <a:xfrm>
              <a:off x="3334" y="2840"/>
              <a:ext cx="318" cy="90"/>
              <a:chOff x="4195" y="2886"/>
              <a:chExt cx="318" cy="90"/>
            </a:xfrm>
          </p:grpSpPr>
          <p:sp>
            <p:nvSpPr>
              <p:cNvPr id="16409" name="Line 27"/>
              <p:cNvSpPr>
                <a:spLocks noChangeShapeType="1"/>
              </p:cNvSpPr>
              <p:nvPr/>
            </p:nvSpPr>
            <p:spPr bwMode="auto">
              <a:xfrm flipH="1">
                <a:off x="4195" y="2886"/>
                <a:ext cx="91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410" name="Line 28"/>
              <p:cNvSpPr>
                <a:spLocks noChangeShapeType="1"/>
              </p:cNvSpPr>
              <p:nvPr/>
            </p:nvSpPr>
            <p:spPr bwMode="auto">
              <a:xfrm>
                <a:off x="4286" y="288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6407" name="Text Box 29"/>
            <p:cNvSpPr txBox="1">
              <a:spLocks noChangeArrowheads="1"/>
            </p:cNvSpPr>
            <p:nvPr/>
          </p:nvSpPr>
          <p:spPr bwMode="auto">
            <a:xfrm>
              <a:off x="3651" y="2658"/>
              <a:ext cx="8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200" b="1"/>
                <a:t>Vapores de fósforo blanco</a:t>
              </a:r>
            </a:p>
          </p:txBody>
        </p:sp>
        <p:sp>
          <p:nvSpPr>
            <p:cNvPr id="16408" name="Text Box 30"/>
            <p:cNvSpPr txBox="1">
              <a:spLocks noChangeArrowheads="1"/>
            </p:cNvSpPr>
            <p:nvPr/>
          </p:nvSpPr>
          <p:spPr bwMode="auto">
            <a:xfrm>
              <a:off x="1428" y="2757"/>
              <a:ext cx="70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200" b="1"/>
                <a:t>alimentación</a:t>
              </a:r>
            </a:p>
          </p:txBody>
        </p:sp>
      </p:grpSp>
      <p:sp>
        <p:nvSpPr>
          <p:cNvPr id="16397" name="Rectangle 31"/>
          <p:cNvSpPr>
            <a:spLocks noChangeArrowheads="1"/>
          </p:cNvSpPr>
          <p:nvPr/>
        </p:nvSpPr>
        <p:spPr bwMode="auto">
          <a:xfrm>
            <a:off x="0" y="-26988"/>
            <a:ext cx="9144000" cy="549276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"/>
              </a:spcBef>
              <a:spcAft>
                <a:spcPct val="5000"/>
              </a:spcAft>
            </a:pPr>
            <a:r>
              <a:rPr lang="es-ES">
                <a:solidFill>
                  <a:schemeClr val="bg1"/>
                </a:solidFill>
              </a:rPr>
              <a:t>Obtención de fósforo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/>
              <a:t>T20.</a:t>
            </a:r>
            <a:fld id="{E610B287-C341-4E05-9CBC-4D136D30E419}" type="slidenum">
              <a:rPr lang="es-ES" sz="1400" smtClean="0"/>
              <a:pPr eaLnBrk="1" hangingPunct="1"/>
              <a:t>25</a:t>
            </a:fld>
            <a:endParaRPr lang="es-ES" sz="1400" dirty="0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382713" y="836613"/>
            <a:ext cx="202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1800" b="1">
                <a:solidFill>
                  <a:srgbClr val="000000"/>
                </a:solidFill>
                <a:ea typeface="ＭＳ Ｐゴシック" pitchFamily="8" charset="-128"/>
              </a:rPr>
              <a:t>Método Acheson</a:t>
            </a:r>
            <a:endParaRPr lang="es-ES_tradnl" sz="1800" b="1">
              <a:solidFill>
                <a:srgbClr val="000000"/>
              </a:solidFill>
              <a:latin typeface="Times" pitchFamily="18" charset="0"/>
              <a:ea typeface="ＭＳ Ｐゴシック" pitchFamily="8" charset="-128"/>
            </a:endParaRP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1412875"/>
            <a:ext cx="3663950" cy="1441450"/>
          </a:xfrm>
          <a:prstGeom prst="rect">
            <a:avLst/>
          </a:prstGeom>
          <a:solidFill>
            <a:srgbClr val="EBFCFF">
              <a:alpha val="9215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5249863" y="1576388"/>
            <a:ext cx="21304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buClr>
                <a:srgbClr val="F3110B"/>
              </a:buClr>
              <a:buFont typeface="Wingdings" pitchFamily="2" charset="2"/>
              <a:buChar char="ü"/>
            </a:pPr>
            <a:r>
              <a:rPr lang="es-ES_tradnl" sz="1800">
                <a:ea typeface="ＭＳ Ｐゴシック" pitchFamily="8" charset="-128"/>
              </a:rPr>
              <a:t> Ausencia de aire</a:t>
            </a:r>
          </a:p>
          <a:p>
            <a:pPr>
              <a:lnSpc>
                <a:spcPct val="130000"/>
              </a:lnSpc>
              <a:buClr>
                <a:srgbClr val="F3110B"/>
              </a:buClr>
              <a:buFont typeface="Wingdings" pitchFamily="2" charset="2"/>
              <a:buChar char="ü"/>
            </a:pPr>
            <a:r>
              <a:rPr lang="es-ES_tradnl" sz="1800">
                <a:ea typeface="ＭＳ Ｐゴシック" pitchFamily="8" charset="-128"/>
              </a:rPr>
              <a:t> M</a:t>
            </a:r>
            <a:r>
              <a:rPr lang="es-ES_tradnl" altLang="ja-JP" sz="1800">
                <a:ea typeface="ＭＳ Ｐゴシック" pitchFamily="8" charset="-128"/>
              </a:rPr>
              <a:t>ás de 24 h</a:t>
            </a:r>
            <a:endParaRPr lang="es-ES_tradnl" sz="1800">
              <a:ea typeface="ＭＳ Ｐゴシック" pitchFamily="8" charset="-128"/>
            </a:endParaRPr>
          </a:p>
        </p:txBody>
      </p:sp>
      <p:grpSp>
        <p:nvGrpSpPr>
          <p:cNvPr id="26630" name="Group 6"/>
          <p:cNvGrpSpPr>
            <a:grpSpLocks/>
          </p:cNvGrpSpPr>
          <p:nvPr/>
        </p:nvGrpSpPr>
        <p:grpSpPr bwMode="auto">
          <a:xfrm>
            <a:off x="2547938" y="3311525"/>
            <a:ext cx="4040187" cy="3070225"/>
            <a:chOff x="2213" y="1224"/>
            <a:chExt cx="2545" cy="1934"/>
          </a:xfrm>
        </p:grpSpPr>
        <p:pic>
          <p:nvPicPr>
            <p:cNvPr id="26632" name="Picture 7" descr="Aches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0" y="1389"/>
              <a:ext cx="2318" cy="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3" name="Text Box 8"/>
            <p:cNvSpPr txBox="1">
              <a:spLocks noChangeArrowheads="1"/>
            </p:cNvSpPr>
            <p:nvPr/>
          </p:nvSpPr>
          <p:spPr bwMode="auto">
            <a:xfrm>
              <a:off x="3483" y="1224"/>
              <a:ext cx="110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400" b="1" dirty="0"/>
                <a:t>Coque de petróleo</a:t>
              </a:r>
            </a:p>
          </p:txBody>
        </p:sp>
        <p:sp>
          <p:nvSpPr>
            <p:cNvPr id="26634" name="Text Box 9"/>
            <p:cNvSpPr txBox="1">
              <a:spLocks noChangeArrowheads="1"/>
            </p:cNvSpPr>
            <p:nvPr/>
          </p:nvSpPr>
          <p:spPr bwMode="auto">
            <a:xfrm>
              <a:off x="2855" y="1330"/>
              <a:ext cx="4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400" b="1"/>
                <a:t>Arena</a:t>
              </a:r>
            </a:p>
          </p:txBody>
        </p:sp>
        <p:sp>
          <p:nvSpPr>
            <p:cNvPr id="26635" name="Text Box 10"/>
            <p:cNvSpPr txBox="1">
              <a:spLocks noChangeArrowheads="1"/>
            </p:cNvSpPr>
            <p:nvPr/>
          </p:nvSpPr>
          <p:spPr bwMode="auto">
            <a:xfrm>
              <a:off x="2213" y="2832"/>
              <a:ext cx="69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_tradnl" sz="1400" b="1"/>
                <a:t>Varillas de carbono</a:t>
              </a:r>
            </a:p>
          </p:txBody>
        </p:sp>
      </p:grpSp>
      <p:sp>
        <p:nvSpPr>
          <p:cNvPr id="26631" name="Rectangle 11"/>
          <p:cNvSpPr>
            <a:spLocks noChangeArrowheads="1"/>
          </p:cNvSpPr>
          <p:nvPr/>
        </p:nvSpPr>
        <p:spPr bwMode="auto">
          <a:xfrm>
            <a:off x="0" y="-26988"/>
            <a:ext cx="9144000" cy="549276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"/>
              </a:spcBef>
              <a:spcAft>
                <a:spcPct val="5000"/>
              </a:spcAft>
            </a:pPr>
            <a:r>
              <a:rPr lang="es-ES">
                <a:solidFill>
                  <a:schemeClr val="bg1"/>
                </a:solidFill>
              </a:rPr>
              <a:t>Obtención de grafito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/>
              <a:t>T20.</a:t>
            </a:r>
            <a:fld id="{A04D996D-29DA-4C3D-833A-4B25235AA738}" type="slidenum">
              <a:rPr lang="es-ES" sz="1400" smtClean="0"/>
              <a:pPr eaLnBrk="1" hangingPunct="1"/>
              <a:t>26</a:t>
            </a:fld>
            <a:endParaRPr lang="es-ES" sz="1400" dirty="0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549276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"/>
              </a:spcBef>
              <a:spcAft>
                <a:spcPct val="5000"/>
              </a:spcAft>
            </a:pPr>
            <a:r>
              <a:rPr lang="es-ES">
                <a:solidFill>
                  <a:schemeClr val="bg1"/>
                </a:solidFill>
              </a:rPr>
              <a:t>Resumen: Obtención de no metales</a:t>
            </a:r>
          </a:p>
        </p:txBody>
      </p:sp>
      <p:pic>
        <p:nvPicPr>
          <p:cNvPr id="27652" name="Picture 3" descr="Obtención elemento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/>
              <a:t>T20.</a:t>
            </a:r>
            <a:fld id="{AD2565C0-86DA-48AF-A9A5-885AD174FD4A}" type="slidenum">
              <a:rPr lang="es-ES" sz="1400" smtClean="0"/>
              <a:pPr eaLnBrk="1" hangingPunct="1"/>
              <a:t>3</a:t>
            </a:fld>
            <a:endParaRPr lang="es-ES" sz="1400" dirty="0"/>
          </a:p>
        </p:txBody>
      </p:sp>
      <p:grpSp>
        <p:nvGrpSpPr>
          <p:cNvPr id="19459" name="Group 36"/>
          <p:cNvGrpSpPr>
            <a:grpSpLocks/>
          </p:cNvGrpSpPr>
          <p:nvPr/>
        </p:nvGrpSpPr>
        <p:grpSpPr bwMode="auto">
          <a:xfrm>
            <a:off x="1116013" y="333375"/>
            <a:ext cx="6264275" cy="6527800"/>
            <a:chOff x="703" y="210"/>
            <a:chExt cx="3946" cy="4112"/>
          </a:xfrm>
        </p:grpSpPr>
        <p:pic>
          <p:nvPicPr>
            <p:cNvPr id="19460" name="Picture 10" descr="Ellingha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" y="210"/>
              <a:ext cx="3166" cy="4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1" name="Text Box 11"/>
            <p:cNvSpPr txBox="1">
              <a:spLocks noChangeArrowheads="1"/>
            </p:cNvSpPr>
            <p:nvPr/>
          </p:nvSpPr>
          <p:spPr bwMode="auto">
            <a:xfrm flipH="1">
              <a:off x="703" y="754"/>
              <a:ext cx="89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l-GR" sz="1600" b="1" dirty="0">
                  <a:cs typeface="Arial" charset="0"/>
                </a:rPr>
                <a:t>Δ</a:t>
              </a:r>
              <a:r>
                <a:rPr lang="es-ES_tradnl" sz="1600" b="1" i="1" dirty="0">
                  <a:cs typeface="Arial" charset="0"/>
                </a:rPr>
                <a:t>G</a:t>
              </a:r>
              <a:r>
                <a:rPr lang="es-ES_tradnl" sz="1600" b="1" baseline="30000" dirty="0">
                  <a:cs typeface="Arial" charset="0"/>
                </a:rPr>
                <a:t>0</a:t>
              </a:r>
              <a:r>
                <a:rPr lang="es-ES_tradnl" sz="1600" b="1" dirty="0">
                  <a:cs typeface="Arial" charset="0"/>
                </a:rPr>
                <a:t> </a:t>
              </a:r>
            </a:p>
            <a:p>
              <a:pPr algn="ctr" eaLnBrk="1" hangingPunct="1"/>
              <a:r>
                <a:rPr lang="es-ES_tradnl" sz="1600" b="1" dirty="0">
                  <a:cs typeface="Arial" charset="0"/>
                </a:rPr>
                <a:t>(KJ/mol O</a:t>
              </a:r>
              <a:r>
                <a:rPr lang="es-ES_tradnl" sz="1600" b="1" baseline="-25000" dirty="0">
                  <a:cs typeface="Arial" charset="0"/>
                </a:rPr>
                <a:t>2</a:t>
              </a:r>
              <a:r>
                <a:rPr lang="es-ES_tradnl" sz="1600" b="1" dirty="0">
                  <a:cs typeface="Arial" charset="0"/>
                </a:rPr>
                <a:t>)</a:t>
              </a:r>
              <a:endParaRPr lang="el-GR" sz="1600" b="1" dirty="0">
                <a:cs typeface="Arial" charset="0"/>
              </a:endParaRPr>
            </a:p>
          </p:txBody>
        </p:sp>
        <p:sp>
          <p:nvSpPr>
            <p:cNvPr id="19462" name="Text Box 12"/>
            <p:cNvSpPr txBox="1">
              <a:spLocks noChangeArrowheads="1"/>
            </p:cNvSpPr>
            <p:nvPr/>
          </p:nvSpPr>
          <p:spPr bwMode="auto">
            <a:xfrm>
              <a:off x="4251" y="4110"/>
              <a:ext cx="1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600" b="1"/>
                <a:t>T</a:t>
              </a:r>
            </a:p>
          </p:txBody>
        </p:sp>
        <p:sp>
          <p:nvSpPr>
            <p:cNvPr id="19463" name="Text Box 13"/>
            <p:cNvSpPr txBox="1">
              <a:spLocks noChangeArrowheads="1"/>
            </p:cNvSpPr>
            <p:nvPr/>
          </p:nvSpPr>
          <p:spPr bwMode="auto">
            <a:xfrm>
              <a:off x="3508" y="300"/>
              <a:ext cx="3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400" b="1"/>
                <a:t>Ag</a:t>
              </a:r>
              <a:r>
                <a:rPr lang="es-ES_tradnl" sz="1400" b="1" baseline="-25000"/>
                <a:t>2</a:t>
              </a:r>
              <a:r>
                <a:rPr lang="es-ES_tradnl" sz="1400" b="1"/>
                <a:t>O</a:t>
              </a:r>
            </a:p>
          </p:txBody>
        </p:sp>
        <p:sp>
          <p:nvSpPr>
            <p:cNvPr id="19464" name="Text Box 14"/>
            <p:cNvSpPr txBox="1">
              <a:spLocks noChangeArrowheads="1"/>
            </p:cNvSpPr>
            <p:nvPr/>
          </p:nvSpPr>
          <p:spPr bwMode="auto">
            <a:xfrm>
              <a:off x="3855" y="572"/>
              <a:ext cx="3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400" b="1"/>
                <a:t>CuO</a:t>
              </a:r>
            </a:p>
          </p:txBody>
        </p:sp>
        <p:grpSp>
          <p:nvGrpSpPr>
            <p:cNvPr id="19465" name="Group 15"/>
            <p:cNvGrpSpPr>
              <a:grpSpLocks/>
            </p:cNvGrpSpPr>
            <p:nvPr/>
          </p:nvGrpSpPr>
          <p:grpSpPr bwMode="auto">
            <a:xfrm>
              <a:off x="3583" y="1207"/>
              <a:ext cx="647" cy="192"/>
              <a:chOff x="4469" y="1152"/>
              <a:chExt cx="647" cy="192"/>
            </a:xfrm>
          </p:grpSpPr>
          <p:sp>
            <p:nvSpPr>
              <p:cNvPr id="19482" name="Text Box 16"/>
              <p:cNvSpPr txBox="1">
                <a:spLocks noChangeArrowheads="1"/>
              </p:cNvSpPr>
              <p:nvPr/>
            </p:nvSpPr>
            <p:spPr bwMode="auto">
              <a:xfrm>
                <a:off x="4469" y="1152"/>
                <a:ext cx="64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_tradnl" sz="1400" b="1"/>
                  <a:t>CO     CO</a:t>
                </a:r>
                <a:r>
                  <a:rPr lang="es-ES_tradnl" sz="1400" b="1" baseline="-25000"/>
                  <a:t>2</a:t>
                </a:r>
                <a:endParaRPr lang="es-ES_tradnl" sz="1400" b="1"/>
              </a:p>
            </p:txBody>
          </p:sp>
          <p:sp>
            <p:nvSpPr>
              <p:cNvPr id="19483" name="Line 17"/>
              <p:cNvSpPr>
                <a:spLocks noChangeShapeType="1"/>
              </p:cNvSpPr>
              <p:nvPr/>
            </p:nvSpPr>
            <p:spPr bwMode="auto">
              <a:xfrm>
                <a:off x="4708" y="1253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9466" name="Text Box 18"/>
            <p:cNvSpPr txBox="1">
              <a:spLocks noChangeArrowheads="1"/>
            </p:cNvSpPr>
            <p:nvPr/>
          </p:nvSpPr>
          <p:spPr bwMode="auto">
            <a:xfrm>
              <a:off x="3038" y="1469"/>
              <a:ext cx="33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400" b="1"/>
                <a:t>ZnO</a:t>
              </a:r>
            </a:p>
          </p:txBody>
        </p:sp>
        <p:sp>
          <p:nvSpPr>
            <p:cNvPr id="19467" name="Text Box 19"/>
            <p:cNvSpPr txBox="1">
              <a:spLocks noChangeArrowheads="1"/>
            </p:cNvSpPr>
            <p:nvPr/>
          </p:nvSpPr>
          <p:spPr bwMode="auto">
            <a:xfrm>
              <a:off x="4316" y="1527"/>
              <a:ext cx="3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400" b="1"/>
                <a:t>FeO</a:t>
              </a:r>
            </a:p>
          </p:txBody>
        </p:sp>
        <p:grpSp>
          <p:nvGrpSpPr>
            <p:cNvPr id="19468" name="Group 20"/>
            <p:cNvGrpSpPr>
              <a:grpSpLocks/>
            </p:cNvGrpSpPr>
            <p:nvPr/>
          </p:nvGrpSpPr>
          <p:grpSpPr bwMode="auto">
            <a:xfrm>
              <a:off x="3220" y="1933"/>
              <a:ext cx="653" cy="192"/>
              <a:chOff x="4469" y="1152"/>
              <a:chExt cx="653" cy="192"/>
            </a:xfrm>
          </p:grpSpPr>
          <p:sp>
            <p:nvSpPr>
              <p:cNvPr id="19480" name="Text Box 21"/>
              <p:cNvSpPr txBox="1">
                <a:spLocks noChangeArrowheads="1"/>
              </p:cNvSpPr>
              <p:nvPr/>
            </p:nvSpPr>
            <p:spPr bwMode="auto">
              <a:xfrm>
                <a:off x="4469" y="1152"/>
                <a:ext cx="65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_tradnl" sz="1400" b="1">
                    <a:solidFill>
                      <a:srgbClr val="0000FF"/>
                    </a:solidFill>
                  </a:rPr>
                  <a:t>   C     CO</a:t>
                </a:r>
                <a:r>
                  <a:rPr lang="es-ES_tradnl" sz="1400" b="1" baseline="-25000">
                    <a:solidFill>
                      <a:srgbClr val="0000FF"/>
                    </a:solidFill>
                  </a:rPr>
                  <a:t>2</a:t>
                </a:r>
                <a:endParaRPr lang="es-ES_tradnl" sz="14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9481" name="Line 22"/>
              <p:cNvSpPr>
                <a:spLocks noChangeShapeType="1"/>
              </p:cNvSpPr>
              <p:nvPr/>
            </p:nvSpPr>
            <p:spPr bwMode="auto">
              <a:xfrm>
                <a:off x="4708" y="1253"/>
                <a:ext cx="136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9469" name="Group 23"/>
            <p:cNvGrpSpPr>
              <a:grpSpLocks/>
            </p:cNvGrpSpPr>
            <p:nvPr/>
          </p:nvGrpSpPr>
          <p:grpSpPr bwMode="auto">
            <a:xfrm>
              <a:off x="3900" y="2693"/>
              <a:ext cx="613" cy="192"/>
              <a:chOff x="4469" y="1152"/>
              <a:chExt cx="613" cy="192"/>
            </a:xfrm>
          </p:grpSpPr>
          <p:sp>
            <p:nvSpPr>
              <p:cNvPr id="19478" name="Text Box 24"/>
              <p:cNvSpPr txBox="1">
                <a:spLocks noChangeArrowheads="1"/>
              </p:cNvSpPr>
              <p:nvPr/>
            </p:nvSpPr>
            <p:spPr bwMode="auto">
              <a:xfrm>
                <a:off x="4469" y="1152"/>
                <a:ext cx="61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_tradnl" sz="1400" b="1">
                    <a:solidFill>
                      <a:srgbClr val="FF0000"/>
                    </a:solidFill>
                  </a:rPr>
                  <a:t>   C     CO</a:t>
                </a:r>
              </a:p>
            </p:txBody>
          </p:sp>
          <p:sp>
            <p:nvSpPr>
              <p:cNvPr id="19479" name="Line 25"/>
              <p:cNvSpPr>
                <a:spLocks noChangeShapeType="1"/>
              </p:cNvSpPr>
              <p:nvPr/>
            </p:nvSpPr>
            <p:spPr bwMode="auto">
              <a:xfrm>
                <a:off x="4708" y="1253"/>
                <a:ext cx="13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9470" name="Text Box 26"/>
            <p:cNvSpPr txBox="1">
              <a:spLocks noChangeArrowheads="1"/>
            </p:cNvSpPr>
            <p:nvPr/>
          </p:nvSpPr>
          <p:spPr bwMode="auto">
            <a:xfrm>
              <a:off x="1737" y="2795"/>
              <a:ext cx="3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400" b="1"/>
                <a:t>SiO</a:t>
              </a:r>
              <a:r>
                <a:rPr lang="es-ES_tradnl" sz="1400" b="1" baseline="-25000"/>
                <a:t>2</a:t>
              </a:r>
              <a:endParaRPr lang="es-ES_tradnl" sz="1400" b="1"/>
            </a:p>
          </p:txBody>
        </p:sp>
        <p:sp>
          <p:nvSpPr>
            <p:cNvPr id="19471" name="Text Box 27"/>
            <p:cNvSpPr txBox="1">
              <a:spLocks noChangeArrowheads="1"/>
            </p:cNvSpPr>
            <p:nvPr/>
          </p:nvSpPr>
          <p:spPr bwMode="auto">
            <a:xfrm>
              <a:off x="1768" y="3158"/>
              <a:ext cx="34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400" b="1"/>
                <a:t>TiO</a:t>
              </a:r>
              <a:r>
                <a:rPr lang="es-ES_tradnl" sz="1400" b="1" baseline="-25000"/>
                <a:t>2</a:t>
              </a:r>
              <a:endParaRPr lang="es-ES_tradnl" sz="1400" b="1"/>
            </a:p>
          </p:txBody>
        </p:sp>
        <p:sp>
          <p:nvSpPr>
            <p:cNvPr id="19472" name="Text Box 28"/>
            <p:cNvSpPr txBox="1">
              <a:spLocks noChangeArrowheads="1"/>
            </p:cNvSpPr>
            <p:nvPr/>
          </p:nvSpPr>
          <p:spPr bwMode="auto">
            <a:xfrm>
              <a:off x="2099" y="3112"/>
              <a:ext cx="3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400" b="1"/>
                <a:t>Al</a:t>
              </a:r>
              <a:r>
                <a:rPr lang="es-ES_tradnl" sz="1400" b="1" baseline="-25000"/>
                <a:t>2</a:t>
              </a:r>
              <a:r>
                <a:rPr lang="es-ES_tradnl" sz="1400" b="1"/>
                <a:t>O</a:t>
              </a:r>
              <a:r>
                <a:rPr lang="es-ES_tradnl" sz="1400" b="1" baseline="-25000"/>
                <a:t>3</a:t>
              </a:r>
            </a:p>
          </p:txBody>
        </p:sp>
        <p:sp>
          <p:nvSpPr>
            <p:cNvPr id="19473" name="Text Box 29"/>
            <p:cNvSpPr txBox="1">
              <a:spLocks noChangeArrowheads="1"/>
            </p:cNvSpPr>
            <p:nvPr/>
          </p:nvSpPr>
          <p:spPr bwMode="auto">
            <a:xfrm>
              <a:off x="2812" y="3112"/>
              <a:ext cx="3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400" b="1"/>
                <a:t>MgO</a:t>
              </a:r>
            </a:p>
          </p:txBody>
        </p:sp>
        <p:sp>
          <p:nvSpPr>
            <p:cNvPr id="19474" name="Text Box 30"/>
            <p:cNvSpPr txBox="1">
              <a:spLocks noChangeArrowheads="1"/>
            </p:cNvSpPr>
            <p:nvPr/>
          </p:nvSpPr>
          <p:spPr bwMode="auto">
            <a:xfrm>
              <a:off x="2868" y="3339"/>
              <a:ext cx="34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400" b="1"/>
                <a:t>CaO</a:t>
              </a:r>
            </a:p>
          </p:txBody>
        </p:sp>
        <p:sp>
          <p:nvSpPr>
            <p:cNvPr id="19475" name="Text Box 31"/>
            <p:cNvSpPr txBox="1">
              <a:spLocks noChangeArrowheads="1"/>
            </p:cNvSpPr>
            <p:nvPr/>
          </p:nvSpPr>
          <p:spPr bwMode="auto">
            <a:xfrm>
              <a:off x="1701" y="210"/>
              <a:ext cx="1708" cy="231"/>
            </a:xfrm>
            <a:prstGeom prst="rect">
              <a:avLst/>
            </a:prstGeom>
            <a:solidFill>
              <a:srgbClr val="F6F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800" b="1"/>
                <a:t>Diagrama de Ellingham</a:t>
              </a:r>
              <a:endParaRPr lang="es-ES_tradnl" sz="1800" b="1"/>
            </a:p>
          </p:txBody>
        </p:sp>
        <p:sp>
          <p:nvSpPr>
            <p:cNvPr id="19476" name="Line 32"/>
            <p:cNvSpPr>
              <a:spLocks noChangeShapeType="1"/>
            </p:cNvSpPr>
            <p:nvPr/>
          </p:nvSpPr>
          <p:spPr bwMode="auto">
            <a:xfrm flipV="1">
              <a:off x="1610" y="1527"/>
              <a:ext cx="2722" cy="77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477" name="Text Box 33"/>
            <p:cNvSpPr txBox="1">
              <a:spLocks noChangeArrowheads="1"/>
            </p:cNvSpPr>
            <p:nvPr/>
          </p:nvSpPr>
          <p:spPr bwMode="auto">
            <a:xfrm>
              <a:off x="4241" y="1345"/>
              <a:ext cx="3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400" b="1"/>
                <a:t>H</a:t>
              </a:r>
              <a:r>
                <a:rPr lang="es-ES_tradnl" sz="1400" b="1" baseline="-25000"/>
                <a:t>2</a:t>
              </a:r>
              <a:r>
                <a:rPr lang="es-ES_tradnl" sz="1400" b="1"/>
                <a:t>O</a:t>
              </a:r>
              <a:endParaRPr lang="es-ES" sz="1400" b="1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/>
              <a:t>T20.</a:t>
            </a:r>
            <a:fld id="{F48346F0-E0F4-4C2B-AF39-52AE438D1D55}" type="slidenum">
              <a:rPr lang="es-ES" sz="1400" smtClean="0"/>
              <a:pPr eaLnBrk="1" hangingPunct="1"/>
              <a:t>4</a:t>
            </a:fld>
            <a:endParaRPr lang="es-ES" sz="1400" dirty="0"/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/>
        </p:nvGraphicFramePr>
        <p:xfrm>
          <a:off x="2362200" y="2921000"/>
          <a:ext cx="4094163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" name="CS ChemDraw Drawing" r:id="rId4" imgW="4094280" imgH="291960" progId="ChemDraw.Document.6.0">
                  <p:embed/>
                </p:oleObj>
              </mc:Choice>
              <mc:Fallback>
                <p:oleObj name="CS ChemDraw Drawing" r:id="rId4" imgW="4094280" imgH="291960" progId="ChemDraw.Document.6.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921000"/>
                        <a:ext cx="4094163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4" name="Group 9"/>
          <p:cNvGrpSpPr>
            <a:grpSpLocks/>
          </p:cNvGrpSpPr>
          <p:nvPr/>
        </p:nvGrpSpPr>
        <p:grpSpPr bwMode="auto">
          <a:xfrm>
            <a:off x="5918200" y="1206500"/>
            <a:ext cx="1943100" cy="381000"/>
            <a:chOff x="3424" y="390"/>
            <a:chExt cx="1224" cy="240"/>
          </a:xfrm>
        </p:grpSpPr>
        <p:sp>
          <p:nvSpPr>
            <p:cNvPr id="2131" name="Rectangle 10"/>
            <p:cNvSpPr>
              <a:spLocks noChangeArrowheads="1"/>
            </p:cNvSpPr>
            <p:nvPr/>
          </p:nvSpPr>
          <p:spPr bwMode="auto">
            <a:xfrm>
              <a:off x="3424" y="390"/>
              <a:ext cx="1224" cy="227"/>
            </a:xfrm>
            <a:prstGeom prst="rect">
              <a:avLst/>
            </a:prstGeom>
            <a:solidFill>
              <a:srgbClr val="D4F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32" name="Text Box 11"/>
            <p:cNvSpPr txBox="1">
              <a:spLocks noChangeArrowheads="1"/>
            </p:cNvSpPr>
            <p:nvPr/>
          </p:nvSpPr>
          <p:spPr bwMode="auto">
            <a:xfrm>
              <a:off x="3469" y="418"/>
              <a:ext cx="11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sz="1600" b="1" dirty="0">
                  <a:cs typeface="Arial" charset="0"/>
                </a:rPr>
                <a:t>Δ</a:t>
              </a:r>
              <a:r>
                <a:rPr lang="es-ES" sz="1600" b="1" i="1" dirty="0">
                  <a:cs typeface="Arial" charset="0"/>
                </a:rPr>
                <a:t>G</a:t>
              </a:r>
              <a:r>
                <a:rPr lang="es-ES" sz="1600" b="1" dirty="0">
                  <a:cs typeface="Arial" charset="0"/>
                </a:rPr>
                <a:t>  = </a:t>
              </a:r>
              <a:r>
                <a:rPr lang="el-GR" sz="1600" b="1" dirty="0"/>
                <a:t>Δ</a:t>
              </a:r>
              <a:r>
                <a:rPr lang="es-ES" sz="1600" b="1" i="1" dirty="0"/>
                <a:t>H</a:t>
              </a:r>
              <a:r>
                <a:rPr lang="es-ES" sz="1600" b="1" dirty="0"/>
                <a:t>  </a:t>
              </a:r>
              <a:r>
                <a:rPr lang="en-US" sz="1600" b="1" dirty="0">
                  <a:cs typeface="Arial" charset="0"/>
                </a:rPr>
                <a:t>-</a:t>
              </a:r>
              <a:r>
                <a:rPr lang="es-ES" sz="1600" b="1" dirty="0"/>
                <a:t> T </a:t>
              </a:r>
              <a:r>
                <a:rPr lang="el-GR" sz="1600" b="1" dirty="0"/>
                <a:t>Δ</a:t>
              </a:r>
              <a:r>
                <a:rPr lang="es-ES" sz="1600" b="1" i="1" dirty="0"/>
                <a:t>S</a:t>
              </a:r>
              <a:endParaRPr lang="el-GR" sz="1600" i="1" dirty="0"/>
            </a:p>
          </p:txBody>
        </p:sp>
        <p:sp>
          <p:nvSpPr>
            <p:cNvPr id="2133" name="Text Box 12"/>
            <p:cNvSpPr txBox="1">
              <a:spLocks noChangeArrowheads="1"/>
            </p:cNvSpPr>
            <p:nvPr/>
          </p:nvSpPr>
          <p:spPr bwMode="auto">
            <a:xfrm>
              <a:off x="3651" y="390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200" b="1"/>
                <a:t>0</a:t>
              </a:r>
              <a:endParaRPr lang="es-ES_tradnl" sz="1200" b="1"/>
            </a:p>
          </p:txBody>
        </p:sp>
        <p:sp>
          <p:nvSpPr>
            <p:cNvPr id="2134" name="Text Box 13"/>
            <p:cNvSpPr txBox="1">
              <a:spLocks noChangeArrowheads="1"/>
            </p:cNvSpPr>
            <p:nvPr/>
          </p:nvSpPr>
          <p:spPr bwMode="auto">
            <a:xfrm>
              <a:off x="4026" y="390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200" b="1"/>
                <a:t>0</a:t>
              </a:r>
              <a:endParaRPr lang="es-ES_tradnl" sz="1200" b="1"/>
            </a:p>
          </p:txBody>
        </p:sp>
        <p:sp>
          <p:nvSpPr>
            <p:cNvPr id="2135" name="Text Box 14"/>
            <p:cNvSpPr txBox="1">
              <a:spLocks noChangeArrowheads="1"/>
            </p:cNvSpPr>
            <p:nvPr/>
          </p:nvSpPr>
          <p:spPr bwMode="auto">
            <a:xfrm>
              <a:off x="4467" y="390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200" b="1"/>
                <a:t>0</a:t>
              </a:r>
              <a:endParaRPr lang="es-ES_tradnl" sz="1200" b="1"/>
            </a:p>
          </p:txBody>
        </p:sp>
      </p:grpSp>
      <p:sp>
        <p:nvSpPr>
          <p:cNvPr id="2055" name="Text Box 15"/>
          <p:cNvSpPr txBox="1">
            <a:spLocks noChangeArrowheads="1"/>
          </p:cNvSpPr>
          <p:nvPr/>
        </p:nvSpPr>
        <p:spPr bwMode="auto">
          <a:xfrm>
            <a:off x="900113" y="2271713"/>
            <a:ext cx="67167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sz="1600" b="1"/>
              <a:t>(1)	Las pendientes </a:t>
            </a:r>
            <a:r>
              <a:rPr lang="es-ES" sz="1600" b="1" u="sng">
                <a:solidFill>
                  <a:schemeClr val="accent2"/>
                </a:solidFill>
              </a:rPr>
              <a:t>son positivas y son semejantes</a:t>
            </a:r>
            <a:r>
              <a:rPr lang="es-ES" sz="1600" b="1"/>
              <a:t> para todos los  óxidos metálicos</a:t>
            </a:r>
            <a:endParaRPr lang="es-ES_tradnl" sz="1600" b="1"/>
          </a:p>
        </p:txBody>
      </p:sp>
      <p:grpSp>
        <p:nvGrpSpPr>
          <p:cNvPr id="2056" name="Group 16"/>
          <p:cNvGrpSpPr>
            <a:grpSpLocks/>
          </p:cNvGrpSpPr>
          <p:nvPr/>
        </p:nvGrpSpPr>
        <p:grpSpPr bwMode="auto">
          <a:xfrm>
            <a:off x="1712913" y="3263900"/>
            <a:ext cx="6049962" cy="1028700"/>
            <a:chOff x="883" y="1933"/>
            <a:chExt cx="3811" cy="648"/>
          </a:xfrm>
        </p:grpSpPr>
        <p:sp>
          <p:nvSpPr>
            <p:cNvPr id="2115" name="Rectangle 17"/>
            <p:cNvSpPr>
              <a:spLocks noChangeArrowheads="1"/>
            </p:cNvSpPr>
            <p:nvPr/>
          </p:nvSpPr>
          <p:spPr bwMode="auto">
            <a:xfrm>
              <a:off x="883" y="1946"/>
              <a:ext cx="3811" cy="635"/>
            </a:xfrm>
            <a:prstGeom prst="rect">
              <a:avLst/>
            </a:prstGeom>
            <a:solidFill>
              <a:srgbClr val="F6FAA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16" name="Text Box 18"/>
            <p:cNvSpPr txBox="1">
              <a:spLocks noChangeArrowheads="1"/>
            </p:cNvSpPr>
            <p:nvPr/>
          </p:nvSpPr>
          <p:spPr bwMode="auto">
            <a:xfrm>
              <a:off x="1020" y="1978"/>
              <a:ext cx="12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400" b="1">
                  <a:solidFill>
                    <a:schemeClr val="accent2"/>
                  </a:solidFill>
                </a:rPr>
                <a:t>M y M</a:t>
              </a:r>
              <a:r>
                <a:rPr lang="es-ES" sz="1600" b="1" baseline="-10000">
                  <a:solidFill>
                    <a:schemeClr val="accent2"/>
                  </a:solidFill>
                </a:rPr>
                <a:t>x</a:t>
              </a:r>
              <a:r>
                <a:rPr lang="es-ES" sz="1400" b="1">
                  <a:solidFill>
                    <a:schemeClr val="accent2"/>
                  </a:solidFill>
                </a:rPr>
                <a:t>O</a:t>
              </a:r>
              <a:r>
                <a:rPr lang="es-ES" sz="1600" b="1" baseline="-10000">
                  <a:solidFill>
                    <a:schemeClr val="accent2"/>
                  </a:solidFill>
                </a:rPr>
                <a:t>y</a:t>
              </a:r>
              <a:r>
                <a:rPr lang="es-ES" sz="1400" b="1">
                  <a:solidFill>
                    <a:schemeClr val="accent2"/>
                  </a:solidFill>
                </a:rPr>
                <a:t> son sólidos </a:t>
              </a:r>
              <a:endParaRPr lang="es-ES_tradnl" sz="1400" b="1">
                <a:solidFill>
                  <a:schemeClr val="accent2"/>
                </a:solidFill>
              </a:endParaRPr>
            </a:p>
          </p:txBody>
        </p:sp>
        <p:sp>
          <p:nvSpPr>
            <p:cNvPr id="2117" name="AutoShape 19"/>
            <p:cNvSpPr>
              <a:spLocks noChangeArrowheads="1"/>
            </p:cNvSpPr>
            <p:nvPr/>
          </p:nvSpPr>
          <p:spPr bwMode="auto">
            <a:xfrm>
              <a:off x="2334" y="2037"/>
              <a:ext cx="91" cy="91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18" name="Text Box 20"/>
            <p:cNvSpPr txBox="1">
              <a:spLocks noChangeArrowheads="1"/>
            </p:cNvSpPr>
            <p:nvPr/>
          </p:nvSpPr>
          <p:spPr bwMode="auto">
            <a:xfrm>
              <a:off x="2426" y="1978"/>
              <a:ext cx="15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400" b="1">
                  <a:solidFill>
                    <a:schemeClr val="accent2"/>
                  </a:solidFill>
                </a:rPr>
                <a:t>hay un aumento de orden </a:t>
              </a:r>
              <a:endParaRPr lang="es-ES_tradnl" sz="1400" b="1">
                <a:solidFill>
                  <a:schemeClr val="accent2"/>
                </a:solidFill>
              </a:endParaRPr>
            </a:p>
          </p:txBody>
        </p:sp>
        <p:sp>
          <p:nvSpPr>
            <p:cNvPr id="2119" name="AutoShape 21"/>
            <p:cNvSpPr>
              <a:spLocks noChangeArrowheads="1"/>
            </p:cNvSpPr>
            <p:nvPr/>
          </p:nvSpPr>
          <p:spPr bwMode="auto">
            <a:xfrm>
              <a:off x="3878" y="2037"/>
              <a:ext cx="91" cy="91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2120" name="Group 22"/>
            <p:cNvGrpSpPr>
              <a:grpSpLocks/>
            </p:cNvGrpSpPr>
            <p:nvPr/>
          </p:nvGrpSpPr>
          <p:grpSpPr bwMode="auto">
            <a:xfrm>
              <a:off x="4014" y="1933"/>
              <a:ext cx="558" cy="239"/>
              <a:chOff x="4094" y="1933"/>
              <a:chExt cx="558" cy="239"/>
            </a:xfrm>
          </p:grpSpPr>
          <p:sp>
            <p:nvSpPr>
              <p:cNvPr id="2128" name="Text Box 23"/>
              <p:cNvSpPr txBox="1">
                <a:spLocks noChangeArrowheads="1"/>
              </p:cNvSpPr>
              <p:nvPr/>
            </p:nvSpPr>
            <p:spPr bwMode="auto">
              <a:xfrm>
                <a:off x="4094" y="1978"/>
                <a:ext cx="29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l-GR" sz="1400" b="1" dirty="0">
                    <a:solidFill>
                      <a:schemeClr val="accent2"/>
                    </a:solidFill>
                    <a:cs typeface="Arial" charset="0"/>
                  </a:rPr>
                  <a:t>Δ</a:t>
                </a:r>
                <a:r>
                  <a:rPr lang="es-ES" sz="1400" b="1" i="1" dirty="0" err="1">
                    <a:solidFill>
                      <a:schemeClr val="accent2"/>
                    </a:solidFill>
                    <a:cs typeface="Arial" charset="0"/>
                  </a:rPr>
                  <a:t>S</a:t>
                </a:r>
                <a:r>
                  <a:rPr lang="es-ES" sz="1400" b="1" baseline="-25000" dirty="0" err="1">
                    <a:solidFill>
                      <a:schemeClr val="accent2"/>
                    </a:solidFill>
                    <a:cs typeface="Arial" charset="0"/>
                  </a:rPr>
                  <a:t>f</a:t>
                </a:r>
                <a:endParaRPr lang="el-GR" sz="1400" b="1" dirty="0">
                  <a:solidFill>
                    <a:schemeClr val="accent2"/>
                  </a:solidFill>
                  <a:cs typeface="Arial" charset="0"/>
                </a:endParaRPr>
              </a:p>
            </p:txBody>
          </p:sp>
          <p:sp>
            <p:nvSpPr>
              <p:cNvPr id="2129" name="Text Box 24"/>
              <p:cNvSpPr txBox="1">
                <a:spLocks noChangeArrowheads="1"/>
              </p:cNvSpPr>
              <p:nvPr/>
            </p:nvSpPr>
            <p:spPr bwMode="auto">
              <a:xfrm>
                <a:off x="4253" y="1933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200" b="1">
                    <a:solidFill>
                      <a:schemeClr val="accent2"/>
                    </a:solidFill>
                  </a:rPr>
                  <a:t>0</a:t>
                </a:r>
                <a:endParaRPr lang="es-ES_tradnl" sz="12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130" name="Text Box 25"/>
              <p:cNvSpPr txBox="1">
                <a:spLocks noChangeArrowheads="1"/>
              </p:cNvSpPr>
              <p:nvPr/>
            </p:nvSpPr>
            <p:spPr bwMode="auto">
              <a:xfrm>
                <a:off x="4378" y="1978"/>
                <a:ext cx="27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400" b="1">
                    <a:solidFill>
                      <a:schemeClr val="accent2"/>
                    </a:solidFill>
                  </a:rPr>
                  <a:t>&lt; 0</a:t>
                </a:r>
                <a:endParaRPr lang="es-ES_tradnl" sz="1400" b="1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2121" name="Text Box 26"/>
            <p:cNvSpPr txBox="1">
              <a:spLocks noChangeArrowheads="1"/>
            </p:cNvSpPr>
            <p:nvPr/>
          </p:nvSpPr>
          <p:spPr bwMode="auto">
            <a:xfrm>
              <a:off x="1053" y="2225"/>
              <a:ext cx="15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400" b="1">
                  <a:solidFill>
                    <a:schemeClr val="accent2"/>
                  </a:solidFill>
                </a:rPr>
                <a:t>Entropía de los sólidos </a:t>
              </a:r>
              <a:r>
                <a:rPr lang="es-ES" sz="1400" b="1">
                  <a:solidFill>
                    <a:schemeClr val="accent2"/>
                  </a:solidFill>
                  <a:cs typeface="Arial" charset="0"/>
                </a:rPr>
                <a:t>≈ 0</a:t>
              </a:r>
            </a:p>
          </p:txBody>
        </p:sp>
        <p:sp>
          <p:nvSpPr>
            <p:cNvPr id="2122" name="AutoShape 27"/>
            <p:cNvSpPr>
              <a:spLocks noChangeArrowheads="1"/>
            </p:cNvSpPr>
            <p:nvPr/>
          </p:nvSpPr>
          <p:spPr bwMode="auto">
            <a:xfrm>
              <a:off x="2606" y="2264"/>
              <a:ext cx="91" cy="91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2123" name="Group 28"/>
            <p:cNvGrpSpPr>
              <a:grpSpLocks/>
            </p:cNvGrpSpPr>
            <p:nvPr/>
          </p:nvGrpSpPr>
          <p:grpSpPr bwMode="auto">
            <a:xfrm>
              <a:off x="2744" y="2149"/>
              <a:ext cx="384" cy="253"/>
              <a:chOff x="600" y="513"/>
              <a:chExt cx="384" cy="253"/>
            </a:xfrm>
          </p:grpSpPr>
          <p:sp>
            <p:nvSpPr>
              <p:cNvPr id="2126" name="Text Box 29"/>
              <p:cNvSpPr txBox="1">
                <a:spLocks noChangeArrowheads="1"/>
              </p:cNvSpPr>
              <p:nvPr/>
            </p:nvSpPr>
            <p:spPr bwMode="auto">
              <a:xfrm>
                <a:off x="600" y="572"/>
                <a:ext cx="29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l-GR" sz="1400" b="1" dirty="0">
                    <a:solidFill>
                      <a:schemeClr val="accent2"/>
                    </a:solidFill>
                    <a:cs typeface="Arial" charset="0"/>
                  </a:rPr>
                  <a:t>Δ</a:t>
                </a:r>
                <a:r>
                  <a:rPr lang="es-ES" sz="1400" b="1" i="1" dirty="0" err="1">
                    <a:solidFill>
                      <a:schemeClr val="accent2"/>
                    </a:solidFill>
                    <a:cs typeface="Arial" charset="0"/>
                  </a:rPr>
                  <a:t>S</a:t>
                </a:r>
                <a:r>
                  <a:rPr lang="es-ES" sz="1400" b="1" baseline="-25000" dirty="0" err="1">
                    <a:solidFill>
                      <a:schemeClr val="accent2"/>
                    </a:solidFill>
                    <a:cs typeface="Arial" charset="0"/>
                  </a:rPr>
                  <a:t>f</a:t>
                </a:r>
                <a:endParaRPr lang="el-GR" sz="1400" b="1" dirty="0">
                  <a:solidFill>
                    <a:schemeClr val="accent2"/>
                  </a:solidFill>
                  <a:cs typeface="Arial" charset="0"/>
                </a:endParaRPr>
              </a:p>
            </p:txBody>
          </p:sp>
          <p:sp>
            <p:nvSpPr>
              <p:cNvPr id="2127" name="Text Box 30"/>
              <p:cNvSpPr txBox="1">
                <a:spLocks noChangeArrowheads="1"/>
              </p:cNvSpPr>
              <p:nvPr/>
            </p:nvSpPr>
            <p:spPr bwMode="auto">
              <a:xfrm>
                <a:off x="806" y="51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400" b="1">
                    <a:solidFill>
                      <a:schemeClr val="accent2"/>
                    </a:solidFill>
                  </a:rPr>
                  <a:t>0</a:t>
                </a:r>
                <a:endParaRPr lang="es-ES_tradnl" sz="1400" b="1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2124" name="Text Box 31"/>
            <p:cNvSpPr txBox="1">
              <a:spLocks noChangeArrowheads="1"/>
            </p:cNvSpPr>
            <p:nvPr/>
          </p:nvSpPr>
          <p:spPr bwMode="auto">
            <a:xfrm>
              <a:off x="3047" y="2208"/>
              <a:ext cx="15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400" b="1">
                  <a:solidFill>
                    <a:schemeClr val="accent2"/>
                  </a:solidFill>
                </a:rPr>
                <a:t>se debe a la condensación</a:t>
              </a:r>
              <a:endParaRPr lang="es-ES_tradnl" sz="1400" b="1">
                <a:solidFill>
                  <a:schemeClr val="accent2"/>
                </a:solidFill>
              </a:endParaRPr>
            </a:p>
          </p:txBody>
        </p:sp>
        <p:sp>
          <p:nvSpPr>
            <p:cNvPr id="2125" name="Text Box 32"/>
            <p:cNvSpPr txBox="1">
              <a:spLocks noChangeArrowheads="1"/>
            </p:cNvSpPr>
            <p:nvPr/>
          </p:nvSpPr>
          <p:spPr bwMode="auto">
            <a:xfrm>
              <a:off x="2751" y="2376"/>
              <a:ext cx="19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400" b="1">
                  <a:solidFill>
                    <a:schemeClr val="accent2"/>
                  </a:solidFill>
                </a:rPr>
                <a:t>de 1 mol</a:t>
              </a:r>
              <a:r>
                <a:rPr lang="es-ES" sz="1400"/>
                <a:t> </a:t>
              </a:r>
              <a:r>
                <a:rPr lang="es-ES" sz="1400" b="1">
                  <a:solidFill>
                    <a:schemeClr val="accent2"/>
                  </a:solidFill>
                </a:rPr>
                <a:t>de O</a:t>
              </a:r>
              <a:r>
                <a:rPr lang="es-ES" sz="1400" b="1" baseline="-25000">
                  <a:solidFill>
                    <a:schemeClr val="accent2"/>
                  </a:solidFill>
                </a:rPr>
                <a:t>2 </a:t>
              </a:r>
              <a:r>
                <a:rPr lang="es-ES" sz="1400" b="1">
                  <a:solidFill>
                    <a:schemeClr val="accent2"/>
                  </a:solidFill>
                </a:rPr>
                <a:t>en todos los casos</a:t>
              </a:r>
              <a:endParaRPr lang="es-ES_tradnl" sz="1400" b="1">
                <a:solidFill>
                  <a:schemeClr val="accent2"/>
                </a:solidFill>
              </a:endParaRPr>
            </a:p>
          </p:txBody>
        </p:sp>
      </p:grpSp>
      <p:sp>
        <p:nvSpPr>
          <p:cNvPr id="2057" name="Text Box 34"/>
          <p:cNvSpPr txBox="1">
            <a:spLocks noChangeArrowheads="1"/>
          </p:cNvSpPr>
          <p:nvPr/>
        </p:nvSpPr>
        <p:spPr bwMode="auto">
          <a:xfrm>
            <a:off x="900113" y="4360863"/>
            <a:ext cx="6716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 b="1"/>
              <a:t>(2)	Cuando se produce un cambio de fase</a:t>
            </a:r>
            <a:endParaRPr lang="es-ES_tradnl" sz="1600" b="1"/>
          </a:p>
        </p:txBody>
      </p:sp>
      <p:sp>
        <p:nvSpPr>
          <p:cNvPr id="2058" name="AutoShape 35"/>
          <p:cNvSpPr>
            <a:spLocks noChangeArrowheads="1"/>
          </p:cNvSpPr>
          <p:nvPr/>
        </p:nvSpPr>
        <p:spPr bwMode="auto">
          <a:xfrm>
            <a:off x="5148263" y="4486275"/>
            <a:ext cx="144462" cy="14446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59" name="Text Box 36"/>
          <p:cNvSpPr txBox="1">
            <a:spLocks noChangeArrowheads="1"/>
          </p:cNvSpPr>
          <p:nvPr/>
        </p:nvSpPr>
        <p:spPr bwMode="auto">
          <a:xfrm>
            <a:off x="5245100" y="4365625"/>
            <a:ext cx="314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 b="1"/>
              <a:t>hay un cambio en la pendiente</a:t>
            </a:r>
            <a:endParaRPr lang="es-ES_tradnl" sz="1600" b="1"/>
          </a:p>
        </p:txBody>
      </p:sp>
      <p:grpSp>
        <p:nvGrpSpPr>
          <p:cNvPr id="2060" name="Group 37"/>
          <p:cNvGrpSpPr>
            <a:grpSpLocks/>
          </p:cNvGrpSpPr>
          <p:nvPr/>
        </p:nvGrpSpPr>
        <p:grpSpPr bwMode="auto">
          <a:xfrm>
            <a:off x="2457450" y="692150"/>
            <a:ext cx="3317875" cy="1539875"/>
            <a:chOff x="1516" y="419"/>
            <a:chExt cx="2090" cy="970"/>
          </a:xfrm>
        </p:grpSpPr>
        <p:sp>
          <p:nvSpPr>
            <p:cNvPr id="2091" name="Rectangle 38"/>
            <p:cNvSpPr>
              <a:spLocks noChangeArrowheads="1"/>
            </p:cNvSpPr>
            <p:nvPr/>
          </p:nvSpPr>
          <p:spPr bwMode="auto">
            <a:xfrm>
              <a:off x="1550" y="428"/>
              <a:ext cx="2056" cy="916"/>
            </a:xfrm>
            <a:prstGeom prst="rect">
              <a:avLst/>
            </a:prstGeom>
            <a:solidFill>
              <a:srgbClr val="D4FEC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92" name="Line 39"/>
            <p:cNvSpPr>
              <a:spLocks noChangeShapeType="1"/>
            </p:cNvSpPr>
            <p:nvPr/>
          </p:nvSpPr>
          <p:spPr bwMode="auto">
            <a:xfrm rot="5400000" flipH="1" flipV="1">
              <a:off x="2760" y="644"/>
              <a:ext cx="0" cy="11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93" name="Line 40"/>
            <p:cNvSpPr>
              <a:spLocks noChangeShapeType="1"/>
            </p:cNvSpPr>
            <p:nvPr/>
          </p:nvSpPr>
          <p:spPr bwMode="auto">
            <a:xfrm>
              <a:off x="2219" y="613"/>
              <a:ext cx="1115" cy="0"/>
            </a:xfrm>
            <a:prstGeom prst="line">
              <a:avLst/>
            </a:prstGeom>
            <a:noFill/>
            <a:ln w="28575" cap="rnd">
              <a:solidFill>
                <a:srgbClr val="CC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94" name="Text Box 41"/>
            <p:cNvSpPr txBox="1">
              <a:spLocks noChangeArrowheads="1"/>
            </p:cNvSpPr>
            <p:nvPr/>
          </p:nvSpPr>
          <p:spPr bwMode="auto">
            <a:xfrm>
              <a:off x="2065" y="517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400">
                  <a:solidFill>
                    <a:srgbClr val="CC3300"/>
                  </a:solidFill>
                </a:rPr>
                <a:t>0</a:t>
              </a:r>
              <a:endParaRPr lang="es-ES_tradnl" sz="1400">
                <a:solidFill>
                  <a:srgbClr val="CC3300"/>
                </a:solidFill>
              </a:endParaRPr>
            </a:p>
          </p:txBody>
        </p:sp>
        <p:grpSp>
          <p:nvGrpSpPr>
            <p:cNvPr id="2095" name="Group 42"/>
            <p:cNvGrpSpPr>
              <a:grpSpLocks/>
            </p:cNvGrpSpPr>
            <p:nvPr/>
          </p:nvGrpSpPr>
          <p:grpSpPr bwMode="auto">
            <a:xfrm>
              <a:off x="1614" y="419"/>
              <a:ext cx="359" cy="236"/>
              <a:chOff x="1705" y="419"/>
              <a:chExt cx="359" cy="236"/>
            </a:xfrm>
          </p:grpSpPr>
          <p:sp>
            <p:nvSpPr>
              <p:cNvPr id="2113" name="Text Box 43"/>
              <p:cNvSpPr txBox="1">
                <a:spLocks noChangeArrowheads="1"/>
              </p:cNvSpPr>
              <p:nvPr/>
            </p:nvSpPr>
            <p:spPr bwMode="auto">
              <a:xfrm>
                <a:off x="1705" y="461"/>
                <a:ext cx="31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l-GR" sz="1400" b="1" dirty="0">
                    <a:cs typeface="Arial" charset="0"/>
                  </a:rPr>
                  <a:t>Δ</a:t>
                </a:r>
                <a:r>
                  <a:rPr lang="es-ES" sz="1400" b="1" i="1" dirty="0" err="1">
                    <a:cs typeface="Arial" charset="0"/>
                  </a:rPr>
                  <a:t>G</a:t>
                </a:r>
                <a:r>
                  <a:rPr lang="es-ES" sz="1400" b="1" baseline="-25000" dirty="0" err="1">
                    <a:cs typeface="Arial" charset="0"/>
                  </a:rPr>
                  <a:t>f</a:t>
                </a:r>
                <a:endParaRPr lang="el-GR" sz="1400" b="1" dirty="0">
                  <a:cs typeface="Arial" charset="0"/>
                </a:endParaRPr>
              </a:p>
            </p:txBody>
          </p:sp>
          <p:sp>
            <p:nvSpPr>
              <p:cNvPr id="2114" name="Text Box 44"/>
              <p:cNvSpPr txBox="1">
                <a:spLocks noChangeArrowheads="1"/>
              </p:cNvSpPr>
              <p:nvPr/>
            </p:nvSpPr>
            <p:spPr bwMode="auto">
              <a:xfrm>
                <a:off x="1895" y="419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200" b="1"/>
                  <a:t>0</a:t>
                </a:r>
                <a:endParaRPr lang="es-ES_tradnl" sz="1200" b="1"/>
              </a:p>
            </p:txBody>
          </p:sp>
        </p:grpSp>
        <p:sp>
          <p:nvSpPr>
            <p:cNvPr id="2096" name="Text Box 45"/>
            <p:cNvSpPr txBox="1">
              <a:spLocks noChangeArrowheads="1"/>
            </p:cNvSpPr>
            <p:nvPr/>
          </p:nvSpPr>
          <p:spPr bwMode="auto">
            <a:xfrm>
              <a:off x="1516" y="587"/>
              <a:ext cx="63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s-ES" sz="1200" b="1"/>
                <a:t>(KJ/mol O</a:t>
              </a:r>
              <a:r>
                <a:rPr lang="es-ES" sz="1200" b="1" baseline="-25000"/>
                <a:t>2</a:t>
              </a:r>
              <a:r>
                <a:rPr lang="es-ES" sz="1200" b="1"/>
                <a:t>)</a:t>
              </a:r>
              <a:endParaRPr lang="es-ES_tradnl" sz="1200" b="1"/>
            </a:p>
          </p:txBody>
        </p:sp>
        <p:sp>
          <p:nvSpPr>
            <p:cNvPr id="2097" name="Text Box 46"/>
            <p:cNvSpPr txBox="1">
              <a:spLocks noChangeArrowheads="1"/>
            </p:cNvSpPr>
            <p:nvPr/>
          </p:nvSpPr>
          <p:spPr bwMode="auto">
            <a:xfrm>
              <a:off x="2651" y="1197"/>
              <a:ext cx="1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400" b="1"/>
                <a:t>T</a:t>
              </a:r>
              <a:endParaRPr lang="es-ES_tradnl" sz="1400" b="1"/>
            </a:p>
          </p:txBody>
        </p:sp>
        <p:sp>
          <p:nvSpPr>
            <p:cNvPr id="2098" name="Line 47"/>
            <p:cNvSpPr>
              <a:spLocks noChangeShapeType="1"/>
            </p:cNvSpPr>
            <p:nvPr/>
          </p:nvSpPr>
          <p:spPr bwMode="auto">
            <a:xfrm flipV="1">
              <a:off x="2202" y="622"/>
              <a:ext cx="870" cy="4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99" name="Line 48"/>
            <p:cNvSpPr>
              <a:spLocks noChangeShapeType="1"/>
            </p:cNvSpPr>
            <p:nvPr/>
          </p:nvSpPr>
          <p:spPr bwMode="auto">
            <a:xfrm flipH="1">
              <a:off x="2132" y="1086"/>
              <a:ext cx="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2100" name="Group 49"/>
            <p:cNvGrpSpPr>
              <a:grpSpLocks/>
            </p:cNvGrpSpPr>
            <p:nvPr/>
          </p:nvGrpSpPr>
          <p:grpSpPr bwMode="auto">
            <a:xfrm>
              <a:off x="1804" y="935"/>
              <a:ext cx="350" cy="236"/>
              <a:chOff x="1791" y="959"/>
              <a:chExt cx="350" cy="236"/>
            </a:xfrm>
          </p:grpSpPr>
          <p:sp>
            <p:nvSpPr>
              <p:cNvPr id="2111" name="Text Box 50"/>
              <p:cNvSpPr txBox="1">
                <a:spLocks noChangeArrowheads="1"/>
              </p:cNvSpPr>
              <p:nvPr/>
            </p:nvSpPr>
            <p:spPr bwMode="auto">
              <a:xfrm>
                <a:off x="1791" y="1001"/>
                <a:ext cx="30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l-GR" sz="1400" b="1" dirty="0">
                    <a:solidFill>
                      <a:schemeClr val="accent2"/>
                    </a:solidFill>
                    <a:cs typeface="Arial" charset="0"/>
                  </a:rPr>
                  <a:t>Δ</a:t>
                </a:r>
                <a:r>
                  <a:rPr lang="es-ES" sz="1400" b="1" i="1" dirty="0">
                    <a:solidFill>
                      <a:schemeClr val="accent2"/>
                    </a:solidFill>
                    <a:cs typeface="Arial" charset="0"/>
                  </a:rPr>
                  <a:t>H</a:t>
                </a:r>
                <a:r>
                  <a:rPr lang="es-ES" sz="1400" b="1" baseline="-25000" dirty="0">
                    <a:solidFill>
                      <a:schemeClr val="accent2"/>
                    </a:solidFill>
                    <a:cs typeface="Arial" charset="0"/>
                  </a:rPr>
                  <a:t>f</a:t>
                </a:r>
                <a:endParaRPr lang="el-GR" sz="1400" b="1" dirty="0">
                  <a:solidFill>
                    <a:schemeClr val="accent2"/>
                  </a:solidFill>
                  <a:cs typeface="Arial" charset="0"/>
                </a:endParaRPr>
              </a:p>
            </p:txBody>
          </p:sp>
          <p:sp>
            <p:nvSpPr>
              <p:cNvPr id="2112" name="Text Box 51"/>
              <p:cNvSpPr txBox="1">
                <a:spLocks noChangeArrowheads="1"/>
              </p:cNvSpPr>
              <p:nvPr/>
            </p:nvSpPr>
            <p:spPr bwMode="auto">
              <a:xfrm>
                <a:off x="1973" y="959"/>
                <a:ext cx="16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200" b="1">
                    <a:solidFill>
                      <a:schemeClr val="accent2"/>
                    </a:solidFill>
                  </a:rPr>
                  <a:t>0</a:t>
                </a:r>
                <a:endParaRPr lang="es-ES_tradnl" sz="1200" b="1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2101" name="Line 52"/>
            <p:cNvSpPr>
              <a:spLocks noChangeShapeType="1"/>
            </p:cNvSpPr>
            <p:nvPr/>
          </p:nvSpPr>
          <p:spPr bwMode="auto">
            <a:xfrm>
              <a:off x="2560" y="892"/>
              <a:ext cx="313" cy="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02" name="Freeform 53"/>
            <p:cNvSpPr>
              <a:spLocks/>
            </p:cNvSpPr>
            <p:nvPr/>
          </p:nvSpPr>
          <p:spPr bwMode="auto">
            <a:xfrm>
              <a:off x="2794" y="776"/>
              <a:ext cx="35" cy="116"/>
            </a:xfrm>
            <a:custGeom>
              <a:avLst/>
              <a:gdLst>
                <a:gd name="T0" fmla="*/ 0 w 46"/>
                <a:gd name="T1" fmla="*/ 0 h 136"/>
                <a:gd name="T2" fmla="*/ 35 w 46"/>
                <a:gd name="T3" fmla="*/ 38 h 136"/>
                <a:gd name="T4" fmla="*/ 0 w 46"/>
                <a:gd name="T5" fmla="*/ 116 h 136"/>
                <a:gd name="T6" fmla="*/ 0 60000 65536"/>
                <a:gd name="T7" fmla="*/ 0 60000 65536"/>
                <a:gd name="T8" fmla="*/ 0 60000 65536"/>
                <a:gd name="T9" fmla="*/ 0 w 46"/>
                <a:gd name="T10" fmla="*/ 0 h 136"/>
                <a:gd name="T11" fmla="*/ 46 w 46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136">
                  <a:moveTo>
                    <a:pt x="0" y="0"/>
                  </a:moveTo>
                  <a:cubicBezTo>
                    <a:pt x="23" y="11"/>
                    <a:pt x="46" y="22"/>
                    <a:pt x="46" y="45"/>
                  </a:cubicBezTo>
                  <a:cubicBezTo>
                    <a:pt x="46" y="68"/>
                    <a:pt x="8" y="121"/>
                    <a:pt x="0" y="136"/>
                  </a:cubicBez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2103" name="Group 54"/>
            <p:cNvGrpSpPr>
              <a:grpSpLocks/>
            </p:cNvGrpSpPr>
            <p:nvPr/>
          </p:nvGrpSpPr>
          <p:grpSpPr bwMode="auto">
            <a:xfrm>
              <a:off x="2880" y="700"/>
              <a:ext cx="680" cy="235"/>
              <a:chOff x="2880" y="700"/>
              <a:chExt cx="680" cy="235"/>
            </a:xfrm>
          </p:grpSpPr>
          <p:grpSp>
            <p:nvGrpSpPr>
              <p:cNvPr id="2105" name="Group 55"/>
              <p:cNvGrpSpPr>
                <a:grpSpLocks/>
              </p:cNvGrpSpPr>
              <p:nvPr/>
            </p:nvGrpSpPr>
            <p:grpSpPr bwMode="auto">
              <a:xfrm>
                <a:off x="2880" y="700"/>
                <a:ext cx="680" cy="235"/>
                <a:chOff x="2880" y="700"/>
                <a:chExt cx="680" cy="235"/>
              </a:xfrm>
            </p:grpSpPr>
            <p:sp>
              <p:nvSpPr>
                <p:cNvPr id="2107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880" y="743"/>
                  <a:ext cx="41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s-ES" sz="1400" b="1">
                      <a:solidFill>
                        <a:schemeClr val="accent2"/>
                      </a:solidFill>
                    </a:rPr>
                    <a:t>tg </a:t>
                  </a:r>
                  <a:r>
                    <a:rPr lang="el-GR" sz="1400" b="1">
                      <a:solidFill>
                        <a:schemeClr val="accent2"/>
                      </a:solidFill>
                      <a:cs typeface="Arial" charset="0"/>
                    </a:rPr>
                    <a:t>α</a:t>
                  </a:r>
                  <a:r>
                    <a:rPr lang="es-ES" sz="1400" b="1">
                      <a:solidFill>
                        <a:schemeClr val="accent2"/>
                      </a:solidFill>
                      <a:cs typeface="Arial" charset="0"/>
                    </a:rPr>
                    <a:t>= </a:t>
                  </a:r>
                  <a:endParaRPr lang="el-GR" sz="1400" b="1">
                    <a:solidFill>
                      <a:schemeClr val="accent2"/>
                    </a:solidFill>
                    <a:cs typeface="Arial" charset="0"/>
                  </a:endParaRPr>
                </a:p>
              </p:txBody>
            </p:sp>
            <p:grpSp>
              <p:nvGrpSpPr>
                <p:cNvPr id="2108" name="Group 57"/>
                <p:cNvGrpSpPr>
                  <a:grpSpLocks/>
                </p:cNvGrpSpPr>
                <p:nvPr/>
              </p:nvGrpSpPr>
              <p:grpSpPr bwMode="auto">
                <a:xfrm>
                  <a:off x="3233" y="700"/>
                  <a:ext cx="327" cy="235"/>
                  <a:chOff x="600" y="527"/>
                  <a:chExt cx="426" cy="275"/>
                </a:xfrm>
              </p:grpSpPr>
              <p:sp>
                <p:nvSpPr>
                  <p:cNvPr id="2109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0" y="575"/>
                    <a:ext cx="390" cy="2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l-GR" sz="1400" b="1" dirty="0">
                        <a:solidFill>
                          <a:schemeClr val="accent2"/>
                        </a:solidFill>
                        <a:cs typeface="Arial" charset="0"/>
                      </a:rPr>
                      <a:t>Δ</a:t>
                    </a:r>
                    <a:r>
                      <a:rPr lang="es-ES" sz="1400" b="1" i="1" dirty="0" err="1">
                        <a:solidFill>
                          <a:schemeClr val="accent2"/>
                        </a:solidFill>
                        <a:cs typeface="Arial" charset="0"/>
                      </a:rPr>
                      <a:t>S</a:t>
                    </a:r>
                    <a:r>
                      <a:rPr lang="es-ES" sz="1400" b="1" baseline="-25000" dirty="0" err="1">
                        <a:solidFill>
                          <a:schemeClr val="accent2"/>
                        </a:solidFill>
                        <a:cs typeface="Arial" charset="0"/>
                      </a:rPr>
                      <a:t>f</a:t>
                    </a:r>
                    <a:endParaRPr lang="el-GR" sz="1400" b="1" dirty="0">
                      <a:solidFill>
                        <a:schemeClr val="accent2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110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" y="527"/>
                    <a:ext cx="220" cy="2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s-ES" sz="1200" b="1">
                        <a:solidFill>
                          <a:schemeClr val="accent2"/>
                        </a:solidFill>
                      </a:rPr>
                      <a:t>0</a:t>
                    </a:r>
                    <a:endParaRPr lang="es-ES_tradnl" sz="1200" b="1">
                      <a:solidFill>
                        <a:schemeClr val="accent2"/>
                      </a:solidFill>
                    </a:endParaRPr>
                  </a:p>
                </p:txBody>
              </p:sp>
            </p:grpSp>
          </p:grpSp>
          <p:sp>
            <p:nvSpPr>
              <p:cNvPr id="2106" name="Line 60"/>
              <p:cNvSpPr>
                <a:spLocks noChangeShapeType="1"/>
              </p:cNvSpPr>
              <p:nvPr/>
            </p:nvSpPr>
            <p:spPr bwMode="auto">
              <a:xfrm>
                <a:off x="3254" y="845"/>
                <a:ext cx="3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104" name="Line 61"/>
            <p:cNvSpPr>
              <a:spLocks noChangeShapeType="1"/>
            </p:cNvSpPr>
            <p:nvPr/>
          </p:nvSpPr>
          <p:spPr bwMode="auto">
            <a:xfrm flipV="1">
              <a:off x="2212" y="506"/>
              <a:ext cx="0" cy="6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061" name="Group 95"/>
          <p:cNvGrpSpPr>
            <a:grpSpLocks/>
          </p:cNvGrpSpPr>
          <p:nvPr/>
        </p:nvGrpSpPr>
        <p:grpSpPr bwMode="auto">
          <a:xfrm>
            <a:off x="900113" y="4797425"/>
            <a:ext cx="6716712" cy="403225"/>
            <a:chOff x="431" y="3040"/>
            <a:chExt cx="4231" cy="254"/>
          </a:xfrm>
        </p:grpSpPr>
        <p:sp>
          <p:nvSpPr>
            <p:cNvPr id="2089" name="Text Box 63"/>
            <p:cNvSpPr txBox="1">
              <a:spLocks noChangeArrowheads="1"/>
            </p:cNvSpPr>
            <p:nvPr/>
          </p:nvSpPr>
          <p:spPr bwMode="auto">
            <a:xfrm>
              <a:off x="431" y="3082"/>
              <a:ext cx="423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82563" indent="-182563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s-ES" sz="1600" b="1" dirty="0"/>
                <a:t>(3)  </a:t>
              </a:r>
              <a:r>
                <a:rPr lang="es-ES" sz="1600" b="1" u="sng" dirty="0">
                  <a:solidFill>
                    <a:schemeClr val="accent2"/>
                  </a:solidFill>
                </a:rPr>
                <a:t>Excepciones destacadas</a:t>
              </a:r>
              <a:r>
                <a:rPr lang="es-ES" sz="1600" b="1" dirty="0"/>
                <a:t> a la variación de </a:t>
              </a:r>
              <a:r>
                <a:rPr lang="el-GR" sz="1600" b="1" dirty="0">
                  <a:cs typeface="Arial" charset="0"/>
                </a:rPr>
                <a:t>Δ</a:t>
              </a:r>
              <a:r>
                <a:rPr lang="es-ES" sz="1600" b="1" i="1" dirty="0" err="1">
                  <a:cs typeface="Arial" charset="0"/>
                </a:rPr>
                <a:t>G</a:t>
              </a:r>
              <a:r>
                <a:rPr lang="es-ES" sz="1600" b="1" i="1" baseline="-25000" dirty="0" err="1">
                  <a:cs typeface="Arial" charset="0"/>
                </a:rPr>
                <a:t>f</a:t>
              </a:r>
              <a:r>
                <a:rPr lang="es-ES" sz="1600" b="1" baseline="-25000" dirty="0">
                  <a:cs typeface="Arial" charset="0"/>
                </a:rPr>
                <a:t>  </a:t>
              </a:r>
              <a:r>
                <a:rPr lang="es-ES" sz="1600" b="1" dirty="0">
                  <a:cs typeface="Arial" charset="0"/>
                </a:rPr>
                <a:t>frente a T</a:t>
              </a:r>
              <a:endParaRPr lang="el-GR" sz="1600" b="1" dirty="0">
                <a:cs typeface="Arial" charset="0"/>
              </a:endParaRPr>
            </a:p>
          </p:txBody>
        </p:sp>
        <p:sp>
          <p:nvSpPr>
            <p:cNvPr id="2090" name="Text Box 64"/>
            <p:cNvSpPr txBox="1">
              <a:spLocks noChangeArrowheads="1"/>
            </p:cNvSpPr>
            <p:nvPr/>
          </p:nvSpPr>
          <p:spPr bwMode="auto">
            <a:xfrm>
              <a:off x="3436" y="3040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200" b="1"/>
                <a:t>0</a:t>
              </a:r>
              <a:endParaRPr lang="es-ES_tradnl" sz="1200" b="1"/>
            </a:p>
          </p:txBody>
        </p:sp>
      </p:grpSp>
      <p:graphicFrame>
        <p:nvGraphicFramePr>
          <p:cNvPr id="2051" name="Object 65"/>
          <p:cNvGraphicFramePr>
            <a:graphicFrameLocks noChangeAspect="1"/>
          </p:cNvGraphicFramePr>
          <p:nvPr/>
        </p:nvGraphicFramePr>
        <p:xfrm>
          <a:off x="1427163" y="5516563"/>
          <a:ext cx="2052637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" name="CS ChemDraw Drawing" r:id="rId6" imgW="2443320" imgH="251280" progId="ChemDraw.Document.6.0">
                  <p:embed/>
                </p:oleObj>
              </mc:Choice>
              <mc:Fallback>
                <p:oleObj name="CS ChemDraw Drawing" r:id="rId6" imgW="2443320" imgH="251280" progId="ChemDraw.Document.6.0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163" y="5516563"/>
                        <a:ext cx="2052637" cy="21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62" name="Group 66"/>
          <p:cNvGrpSpPr>
            <a:grpSpLocks/>
          </p:cNvGrpSpPr>
          <p:nvPr/>
        </p:nvGrpSpPr>
        <p:grpSpPr bwMode="auto">
          <a:xfrm>
            <a:off x="3586163" y="5372100"/>
            <a:ext cx="863600" cy="385763"/>
            <a:chOff x="2381" y="3444"/>
            <a:chExt cx="544" cy="243"/>
          </a:xfrm>
        </p:grpSpPr>
        <p:grpSp>
          <p:nvGrpSpPr>
            <p:cNvPr id="2083" name="Group 67"/>
            <p:cNvGrpSpPr>
              <a:grpSpLocks/>
            </p:cNvGrpSpPr>
            <p:nvPr/>
          </p:nvGrpSpPr>
          <p:grpSpPr bwMode="auto">
            <a:xfrm>
              <a:off x="2381" y="3444"/>
              <a:ext cx="446" cy="239"/>
              <a:chOff x="2459" y="3444"/>
              <a:chExt cx="446" cy="239"/>
            </a:xfrm>
          </p:grpSpPr>
          <p:sp>
            <p:nvSpPr>
              <p:cNvPr id="2085" name="Text Box 68"/>
              <p:cNvSpPr txBox="1">
                <a:spLocks noChangeArrowheads="1"/>
              </p:cNvSpPr>
              <p:nvPr/>
            </p:nvSpPr>
            <p:spPr bwMode="auto">
              <a:xfrm>
                <a:off x="2789" y="3490"/>
                <a:ext cx="11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/>
                <a:endParaRPr lang="es-ES" sz="1200" b="1"/>
              </a:p>
            </p:txBody>
          </p:sp>
          <p:grpSp>
            <p:nvGrpSpPr>
              <p:cNvPr id="2086" name="Group 69"/>
              <p:cNvGrpSpPr>
                <a:grpSpLocks/>
              </p:cNvGrpSpPr>
              <p:nvPr/>
            </p:nvGrpSpPr>
            <p:grpSpPr bwMode="auto">
              <a:xfrm>
                <a:off x="2459" y="3444"/>
                <a:ext cx="330" cy="239"/>
                <a:chOff x="2822" y="3203"/>
                <a:chExt cx="330" cy="239"/>
              </a:xfrm>
            </p:grpSpPr>
            <p:sp>
              <p:nvSpPr>
                <p:cNvPr id="2087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822" y="3248"/>
                  <a:ext cx="299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l-GR" sz="1400" b="1" dirty="0">
                      <a:cs typeface="Arial" charset="0"/>
                    </a:rPr>
                    <a:t>Δ</a:t>
                  </a:r>
                  <a:r>
                    <a:rPr lang="es-ES" sz="1400" b="1" i="1" dirty="0" err="1">
                      <a:cs typeface="Arial" charset="0"/>
                    </a:rPr>
                    <a:t>S</a:t>
                  </a:r>
                  <a:r>
                    <a:rPr lang="es-ES" sz="1400" b="1" baseline="-25000" dirty="0" err="1">
                      <a:cs typeface="Arial" charset="0"/>
                    </a:rPr>
                    <a:t>f</a:t>
                  </a:r>
                  <a:endParaRPr lang="el-GR" sz="1400" b="1" dirty="0">
                    <a:cs typeface="Arial" charset="0"/>
                  </a:endParaRPr>
                </a:p>
              </p:txBody>
            </p:sp>
            <p:sp>
              <p:nvSpPr>
                <p:cNvPr id="2088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983" y="3203"/>
                  <a:ext cx="169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s-ES" sz="1200" b="1" dirty="0"/>
                    <a:t>0</a:t>
                  </a:r>
                  <a:endParaRPr lang="es-ES_tradnl" sz="1200" b="1" dirty="0"/>
                </a:p>
              </p:txBody>
            </p:sp>
          </p:grpSp>
        </p:grpSp>
        <p:sp>
          <p:nvSpPr>
            <p:cNvPr id="2084" name="Text Box 72"/>
            <p:cNvSpPr txBox="1">
              <a:spLocks noChangeArrowheads="1"/>
            </p:cNvSpPr>
            <p:nvPr/>
          </p:nvSpPr>
          <p:spPr bwMode="auto">
            <a:xfrm>
              <a:off x="2632" y="3475"/>
              <a:ext cx="29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600" b="1">
                  <a:cs typeface="Arial" charset="0"/>
                </a:rPr>
                <a:t>≈ 0</a:t>
              </a:r>
            </a:p>
          </p:txBody>
        </p:sp>
      </p:grpSp>
      <p:graphicFrame>
        <p:nvGraphicFramePr>
          <p:cNvPr id="2052" name="Object 73"/>
          <p:cNvGraphicFramePr>
            <a:graphicFrameLocks noChangeAspect="1"/>
          </p:cNvGraphicFramePr>
          <p:nvPr/>
        </p:nvGraphicFramePr>
        <p:xfrm>
          <a:off x="1354138" y="5948363"/>
          <a:ext cx="2305050" cy="20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" name="CS ChemDraw Drawing" r:id="rId8" imgW="2809080" imgH="251280" progId="ChemDraw.Document.6.0">
                  <p:embed/>
                </p:oleObj>
              </mc:Choice>
              <mc:Fallback>
                <p:oleObj name="CS ChemDraw Drawing" r:id="rId8" imgW="2809080" imgH="251280" progId="ChemDraw.Document.6.0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38" y="5948363"/>
                        <a:ext cx="2305050" cy="20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63" name="Group 74"/>
          <p:cNvGrpSpPr>
            <a:grpSpLocks/>
          </p:cNvGrpSpPr>
          <p:nvPr/>
        </p:nvGrpSpPr>
        <p:grpSpPr bwMode="auto">
          <a:xfrm>
            <a:off x="4540250" y="5275263"/>
            <a:ext cx="2933700" cy="1319212"/>
            <a:chOff x="2756" y="3278"/>
            <a:chExt cx="1848" cy="831"/>
          </a:xfrm>
        </p:grpSpPr>
        <p:sp>
          <p:nvSpPr>
            <p:cNvPr id="2069" name="Rectangle 75"/>
            <p:cNvSpPr>
              <a:spLocks noChangeArrowheads="1"/>
            </p:cNvSpPr>
            <p:nvPr/>
          </p:nvSpPr>
          <p:spPr bwMode="auto">
            <a:xfrm>
              <a:off x="2835" y="3278"/>
              <a:ext cx="1769" cy="793"/>
            </a:xfrm>
            <a:prstGeom prst="rect">
              <a:avLst/>
            </a:prstGeom>
            <a:solidFill>
              <a:srgbClr val="D4FEC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70" name="Text Box 76"/>
            <p:cNvSpPr txBox="1">
              <a:spLocks noChangeArrowheads="1"/>
            </p:cNvSpPr>
            <p:nvPr/>
          </p:nvSpPr>
          <p:spPr bwMode="auto">
            <a:xfrm>
              <a:off x="4043" y="3917"/>
              <a:ext cx="1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400" b="1"/>
                <a:t>T</a:t>
              </a:r>
              <a:endParaRPr lang="es-ES_tradnl" sz="1400" b="1"/>
            </a:p>
          </p:txBody>
        </p:sp>
        <p:grpSp>
          <p:nvGrpSpPr>
            <p:cNvPr id="2071" name="Group 77"/>
            <p:cNvGrpSpPr>
              <a:grpSpLocks/>
            </p:cNvGrpSpPr>
            <p:nvPr/>
          </p:nvGrpSpPr>
          <p:grpSpPr bwMode="auto">
            <a:xfrm>
              <a:off x="2835" y="3278"/>
              <a:ext cx="345" cy="227"/>
              <a:chOff x="2835" y="3278"/>
              <a:chExt cx="345" cy="227"/>
            </a:xfrm>
          </p:grpSpPr>
          <p:sp>
            <p:nvSpPr>
              <p:cNvPr id="2081" name="Text Box 78"/>
              <p:cNvSpPr txBox="1">
                <a:spLocks noChangeArrowheads="1"/>
              </p:cNvSpPr>
              <p:nvPr/>
            </p:nvSpPr>
            <p:spPr bwMode="auto">
              <a:xfrm>
                <a:off x="2835" y="3311"/>
                <a:ext cx="31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l-GR" sz="1400" b="1" dirty="0">
                    <a:cs typeface="Arial" charset="0"/>
                  </a:rPr>
                  <a:t>Δ</a:t>
                </a:r>
                <a:r>
                  <a:rPr lang="es-ES" sz="1400" b="1" i="1" dirty="0" err="1">
                    <a:cs typeface="Arial" charset="0"/>
                  </a:rPr>
                  <a:t>G</a:t>
                </a:r>
                <a:r>
                  <a:rPr lang="es-ES" sz="1400" b="1" baseline="-25000" dirty="0" err="1">
                    <a:cs typeface="Arial" charset="0"/>
                  </a:rPr>
                  <a:t>f</a:t>
                </a:r>
                <a:endParaRPr lang="el-GR" sz="1400" b="1" dirty="0">
                  <a:cs typeface="Arial" charset="0"/>
                </a:endParaRPr>
              </a:p>
            </p:txBody>
          </p:sp>
          <p:sp>
            <p:nvSpPr>
              <p:cNvPr id="2082" name="Text Box 79"/>
              <p:cNvSpPr txBox="1">
                <a:spLocks noChangeArrowheads="1"/>
              </p:cNvSpPr>
              <p:nvPr/>
            </p:nvSpPr>
            <p:spPr bwMode="auto">
              <a:xfrm>
                <a:off x="2983" y="3278"/>
                <a:ext cx="19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200" b="1" dirty="0"/>
                  <a:t> 0</a:t>
                </a:r>
                <a:endParaRPr lang="es-ES_tradnl" sz="1200" b="1" dirty="0"/>
              </a:p>
            </p:txBody>
          </p:sp>
        </p:grpSp>
        <p:sp>
          <p:nvSpPr>
            <p:cNvPr id="2072" name="Line 80"/>
            <p:cNvSpPr>
              <a:spLocks noChangeShapeType="1"/>
            </p:cNvSpPr>
            <p:nvPr/>
          </p:nvSpPr>
          <p:spPr bwMode="auto">
            <a:xfrm rot="5400000" flipH="1" flipV="1">
              <a:off x="3699" y="3385"/>
              <a:ext cx="0" cy="10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73" name="Line 81"/>
            <p:cNvSpPr>
              <a:spLocks noChangeShapeType="1"/>
            </p:cNvSpPr>
            <p:nvPr/>
          </p:nvSpPr>
          <p:spPr bwMode="auto">
            <a:xfrm>
              <a:off x="3152" y="3622"/>
              <a:ext cx="109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74" name="Line 82"/>
            <p:cNvSpPr>
              <a:spLocks noChangeShapeType="1"/>
            </p:cNvSpPr>
            <p:nvPr/>
          </p:nvSpPr>
          <p:spPr bwMode="auto">
            <a:xfrm flipV="1">
              <a:off x="3162" y="3328"/>
              <a:ext cx="0" cy="6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75" name="Line 83"/>
            <p:cNvSpPr>
              <a:spLocks noChangeShapeType="1"/>
            </p:cNvSpPr>
            <p:nvPr/>
          </p:nvSpPr>
          <p:spPr bwMode="auto">
            <a:xfrm>
              <a:off x="3152" y="3488"/>
              <a:ext cx="1093" cy="30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76" name="Text Box 84"/>
            <p:cNvSpPr txBox="1">
              <a:spLocks noChangeArrowheads="1"/>
            </p:cNvSpPr>
            <p:nvPr/>
          </p:nvSpPr>
          <p:spPr bwMode="auto">
            <a:xfrm>
              <a:off x="4251" y="3532"/>
              <a:ext cx="3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400" b="1"/>
                <a:t>CO</a:t>
              </a:r>
              <a:r>
                <a:rPr lang="es-ES_tradnl" sz="1400" b="1" baseline="-25000"/>
                <a:t>2</a:t>
              </a:r>
              <a:endParaRPr lang="es-ES_tradnl" sz="1400" b="1"/>
            </a:p>
          </p:txBody>
        </p:sp>
        <p:sp>
          <p:nvSpPr>
            <p:cNvPr id="2077" name="Text Box 85"/>
            <p:cNvSpPr txBox="1">
              <a:spLocks noChangeArrowheads="1"/>
            </p:cNvSpPr>
            <p:nvPr/>
          </p:nvSpPr>
          <p:spPr bwMode="auto">
            <a:xfrm>
              <a:off x="4227" y="3702"/>
              <a:ext cx="3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400" b="1">
                  <a:solidFill>
                    <a:schemeClr val="accent2"/>
                  </a:solidFill>
                </a:rPr>
                <a:t>2 CO</a:t>
              </a:r>
            </a:p>
          </p:txBody>
        </p:sp>
        <p:sp>
          <p:nvSpPr>
            <p:cNvPr id="2078" name="Line 86"/>
            <p:cNvSpPr>
              <a:spLocks noChangeShapeType="1"/>
            </p:cNvSpPr>
            <p:nvPr/>
          </p:nvSpPr>
          <p:spPr bwMode="auto">
            <a:xfrm>
              <a:off x="3651" y="3622"/>
              <a:ext cx="0" cy="30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79" name="Text Box 87"/>
            <p:cNvSpPr txBox="1">
              <a:spLocks noChangeArrowheads="1"/>
            </p:cNvSpPr>
            <p:nvPr/>
          </p:nvSpPr>
          <p:spPr bwMode="auto">
            <a:xfrm>
              <a:off x="3499" y="3932"/>
              <a:ext cx="3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200" b="1">
                  <a:solidFill>
                    <a:srgbClr val="CC3300"/>
                  </a:solidFill>
                </a:rPr>
                <a:t>710ºC</a:t>
              </a:r>
            </a:p>
          </p:txBody>
        </p:sp>
        <p:sp>
          <p:nvSpPr>
            <p:cNvPr id="2080" name="Text Box 88"/>
            <p:cNvSpPr txBox="1">
              <a:spLocks noChangeArrowheads="1"/>
            </p:cNvSpPr>
            <p:nvPr/>
          </p:nvSpPr>
          <p:spPr bwMode="auto">
            <a:xfrm>
              <a:off x="2756" y="3777"/>
              <a:ext cx="1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endParaRPr lang="es-ES" sz="12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2064" name="Group 89"/>
          <p:cNvGrpSpPr>
            <a:grpSpLocks/>
          </p:cNvGrpSpPr>
          <p:nvPr/>
        </p:nvGrpSpPr>
        <p:grpSpPr bwMode="auto">
          <a:xfrm>
            <a:off x="3657600" y="5827713"/>
            <a:ext cx="523875" cy="379412"/>
            <a:chOff x="2822" y="3203"/>
            <a:chExt cx="330" cy="239"/>
          </a:xfrm>
        </p:grpSpPr>
        <p:sp>
          <p:nvSpPr>
            <p:cNvPr id="2067" name="Text Box 90"/>
            <p:cNvSpPr txBox="1">
              <a:spLocks noChangeArrowheads="1"/>
            </p:cNvSpPr>
            <p:nvPr/>
          </p:nvSpPr>
          <p:spPr bwMode="auto">
            <a:xfrm>
              <a:off x="2822" y="3248"/>
              <a:ext cx="29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sz="1400" b="1" dirty="0">
                  <a:solidFill>
                    <a:schemeClr val="accent2"/>
                  </a:solidFill>
                  <a:cs typeface="Arial" charset="0"/>
                </a:rPr>
                <a:t>Δ</a:t>
              </a:r>
              <a:r>
                <a:rPr lang="es-ES" sz="1400" b="1" i="1" dirty="0" err="1">
                  <a:solidFill>
                    <a:schemeClr val="accent2"/>
                  </a:solidFill>
                  <a:cs typeface="Arial" charset="0"/>
                </a:rPr>
                <a:t>S</a:t>
              </a:r>
              <a:r>
                <a:rPr lang="es-ES" sz="1400" b="1" baseline="-25000" dirty="0" err="1">
                  <a:solidFill>
                    <a:schemeClr val="accent2"/>
                  </a:solidFill>
                  <a:cs typeface="Arial" charset="0"/>
                </a:rPr>
                <a:t>f</a:t>
              </a:r>
              <a:endParaRPr lang="el-GR" sz="1400" b="1" dirty="0">
                <a:solidFill>
                  <a:schemeClr val="accent2"/>
                </a:solidFill>
                <a:cs typeface="Arial" charset="0"/>
              </a:endParaRPr>
            </a:p>
          </p:txBody>
        </p:sp>
        <p:sp>
          <p:nvSpPr>
            <p:cNvPr id="2068" name="Text Box 91"/>
            <p:cNvSpPr txBox="1">
              <a:spLocks noChangeArrowheads="1"/>
            </p:cNvSpPr>
            <p:nvPr/>
          </p:nvSpPr>
          <p:spPr bwMode="auto">
            <a:xfrm>
              <a:off x="2983" y="3203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200" b="1" dirty="0">
                  <a:solidFill>
                    <a:schemeClr val="accent2"/>
                  </a:solidFill>
                </a:rPr>
                <a:t>0</a:t>
              </a:r>
              <a:endParaRPr lang="es-ES_tradnl" sz="12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065" name="Text Box 92"/>
          <p:cNvSpPr txBox="1">
            <a:spLocks noChangeArrowheads="1"/>
          </p:cNvSpPr>
          <p:nvPr/>
        </p:nvSpPr>
        <p:spPr bwMode="auto">
          <a:xfrm>
            <a:off x="4017963" y="5876925"/>
            <a:ext cx="415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sz="1600" b="1">
                <a:solidFill>
                  <a:schemeClr val="accent2"/>
                </a:solidFill>
                <a:cs typeface="Arial" charset="0"/>
              </a:rPr>
              <a:t>&gt;0</a:t>
            </a:r>
          </a:p>
        </p:txBody>
      </p:sp>
      <p:sp>
        <p:nvSpPr>
          <p:cNvPr id="206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>
                <a:solidFill>
                  <a:schemeClr val="bg1"/>
                </a:solidFill>
              </a:rPr>
              <a:t>Observaciones destacadas en el diagrama de Ellingham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/>
              <a:t>T20.</a:t>
            </a:r>
            <a:fld id="{E164257F-7B47-42AA-AB17-321107596D11}" type="slidenum">
              <a:rPr lang="es-ES" sz="1400" smtClean="0"/>
              <a:pPr eaLnBrk="1" hangingPunct="1"/>
              <a:t>5</a:t>
            </a:fld>
            <a:endParaRPr lang="es-ES" sz="1400" dirty="0"/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935038" y="620713"/>
            <a:ext cx="6300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_tradnl" sz="1600" b="1"/>
              <a:t>(1) Facilidad de reducir un óxido metálico para obtener el metal</a:t>
            </a:r>
          </a:p>
        </p:txBody>
      </p:sp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954088" y="2924175"/>
            <a:ext cx="2322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_tradnl" sz="1600" b="1"/>
              <a:t>(2) Reductor a utilizar </a:t>
            </a:r>
          </a:p>
        </p:txBody>
      </p:sp>
      <p:sp>
        <p:nvSpPr>
          <p:cNvPr id="3080" name="Text Box 11"/>
          <p:cNvSpPr txBox="1">
            <a:spLocks noChangeArrowheads="1"/>
          </p:cNvSpPr>
          <p:nvPr/>
        </p:nvSpPr>
        <p:spPr bwMode="auto">
          <a:xfrm>
            <a:off x="1239838" y="3429000"/>
            <a:ext cx="6716712" cy="581025"/>
          </a:xfrm>
          <a:prstGeom prst="rect">
            <a:avLst/>
          </a:prstGeom>
          <a:solidFill>
            <a:srgbClr val="F6F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2075" indent="-9207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_tradnl" sz="1600" b="1">
                <a:solidFill>
                  <a:srgbClr val="0000FF"/>
                </a:solidFill>
              </a:rPr>
              <a:t>“Un óxido puede ser reducido por los elementos cuyos óxidos se encuentren por debajo de él en el diagrama” </a:t>
            </a:r>
          </a:p>
        </p:txBody>
      </p:sp>
      <p:graphicFrame>
        <p:nvGraphicFramePr>
          <p:cNvPr id="3074" name="Object 12"/>
          <p:cNvGraphicFramePr>
            <a:graphicFrameLocks noChangeAspect="1"/>
          </p:cNvGraphicFramePr>
          <p:nvPr/>
        </p:nvGraphicFramePr>
        <p:xfrm>
          <a:off x="3040063" y="4148138"/>
          <a:ext cx="2403475" cy="21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CS ChemDraw Drawing" r:id="rId4" imgW="2288520" imgH="203040" progId="ChemDraw.Document.6.0">
                  <p:embed/>
                </p:oleObj>
              </mc:Choice>
              <mc:Fallback>
                <p:oleObj name="CS ChemDraw Drawing" r:id="rId4" imgW="2288520" imgH="203040" progId="ChemDraw.Document.6.0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063" y="4148138"/>
                        <a:ext cx="2403475" cy="21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81" name="Group 13"/>
          <p:cNvGrpSpPr>
            <a:grpSpLocks/>
          </p:cNvGrpSpPr>
          <p:nvPr/>
        </p:nvGrpSpPr>
        <p:grpSpPr bwMode="auto">
          <a:xfrm>
            <a:off x="2843213" y="4364038"/>
            <a:ext cx="2881312" cy="431800"/>
            <a:chOff x="793" y="2931"/>
            <a:chExt cx="1815" cy="272"/>
          </a:xfrm>
        </p:grpSpPr>
        <p:grpSp>
          <p:nvGrpSpPr>
            <p:cNvPr id="3119" name="Group 14"/>
            <p:cNvGrpSpPr>
              <a:grpSpLocks/>
            </p:cNvGrpSpPr>
            <p:nvPr/>
          </p:nvGrpSpPr>
          <p:grpSpPr bwMode="auto">
            <a:xfrm>
              <a:off x="793" y="2946"/>
              <a:ext cx="375" cy="240"/>
              <a:chOff x="600" y="527"/>
              <a:chExt cx="375" cy="240"/>
            </a:xfrm>
          </p:grpSpPr>
          <p:sp>
            <p:nvSpPr>
              <p:cNvPr id="3130" name="Text Box 15"/>
              <p:cNvSpPr txBox="1">
                <a:spLocks noChangeArrowheads="1"/>
              </p:cNvSpPr>
              <p:nvPr/>
            </p:nvSpPr>
            <p:spPr bwMode="auto">
              <a:xfrm>
                <a:off x="600" y="555"/>
                <a:ext cx="30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l-GR" sz="1600" b="1" dirty="0">
                    <a:cs typeface="Arial" charset="0"/>
                  </a:rPr>
                  <a:t>Δ</a:t>
                </a:r>
                <a:r>
                  <a:rPr lang="es-ES" sz="1600" b="1" i="1" dirty="0">
                    <a:cs typeface="Arial" charset="0"/>
                  </a:rPr>
                  <a:t>G</a:t>
                </a:r>
                <a:endParaRPr lang="el-GR" sz="1600" b="1" i="1" dirty="0">
                  <a:cs typeface="Arial" charset="0"/>
                </a:endParaRPr>
              </a:p>
            </p:txBody>
          </p:sp>
          <p:sp>
            <p:nvSpPr>
              <p:cNvPr id="3131" name="Text Box 16"/>
              <p:cNvSpPr txBox="1">
                <a:spLocks noChangeArrowheads="1"/>
              </p:cNvSpPr>
              <p:nvPr/>
            </p:nvSpPr>
            <p:spPr bwMode="auto">
              <a:xfrm>
                <a:off x="806" y="527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200" b="1"/>
                  <a:t>0</a:t>
                </a:r>
                <a:endParaRPr lang="es-ES_tradnl" sz="1200" b="1"/>
              </a:p>
            </p:txBody>
          </p:sp>
        </p:grpSp>
        <p:sp>
          <p:nvSpPr>
            <p:cNvPr id="3120" name="Text Box 17"/>
            <p:cNvSpPr txBox="1">
              <a:spLocks noChangeArrowheads="1"/>
            </p:cNvSpPr>
            <p:nvPr/>
          </p:nvSpPr>
          <p:spPr bwMode="auto">
            <a:xfrm>
              <a:off x="1065" y="2987"/>
              <a:ext cx="2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600" b="1"/>
                <a:t>= </a:t>
              </a:r>
            </a:p>
          </p:txBody>
        </p:sp>
        <p:grpSp>
          <p:nvGrpSpPr>
            <p:cNvPr id="3121" name="Group 18"/>
            <p:cNvGrpSpPr>
              <a:grpSpLocks/>
            </p:cNvGrpSpPr>
            <p:nvPr/>
          </p:nvGrpSpPr>
          <p:grpSpPr bwMode="auto">
            <a:xfrm>
              <a:off x="1156" y="2946"/>
              <a:ext cx="375" cy="241"/>
              <a:chOff x="600" y="527"/>
              <a:chExt cx="375" cy="241"/>
            </a:xfrm>
          </p:grpSpPr>
          <p:sp>
            <p:nvSpPr>
              <p:cNvPr id="3128" name="Text Box 19"/>
              <p:cNvSpPr txBox="1">
                <a:spLocks noChangeArrowheads="1"/>
              </p:cNvSpPr>
              <p:nvPr/>
            </p:nvSpPr>
            <p:spPr bwMode="auto">
              <a:xfrm>
                <a:off x="600" y="555"/>
                <a:ext cx="33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l-GR" sz="1600" b="1" dirty="0">
                    <a:cs typeface="Arial" charset="0"/>
                  </a:rPr>
                  <a:t>Δ</a:t>
                </a:r>
                <a:r>
                  <a:rPr lang="es-ES" sz="1600" b="1" i="1" dirty="0" err="1">
                    <a:cs typeface="Arial" charset="0"/>
                  </a:rPr>
                  <a:t>G</a:t>
                </a:r>
                <a:r>
                  <a:rPr lang="es-ES" sz="1600" b="1" baseline="-25000" dirty="0" err="1">
                    <a:cs typeface="Arial" charset="0"/>
                  </a:rPr>
                  <a:t>f</a:t>
                </a:r>
                <a:endParaRPr lang="el-GR" sz="1600" b="1" dirty="0">
                  <a:cs typeface="Arial" charset="0"/>
                </a:endParaRPr>
              </a:p>
            </p:txBody>
          </p:sp>
          <p:sp>
            <p:nvSpPr>
              <p:cNvPr id="3129" name="Text Box 20"/>
              <p:cNvSpPr txBox="1">
                <a:spLocks noChangeArrowheads="1"/>
              </p:cNvSpPr>
              <p:nvPr/>
            </p:nvSpPr>
            <p:spPr bwMode="auto">
              <a:xfrm>
                <a:off x="806" y="527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200" b="1"/>
                  <a:t>0</a:t>
                </a:r>
                <a:endParaRPr lang="es-ES_tradnl" sz="1200" b="1"/>
              </a:p>
            </p:txBody>
          </p:sp>
        </p:grpSp>
        <p:sp>
          <p:nvSpPr>
            <p:cNvPr id="3122" name="Text Box 21"/>
            <p:cNvSpPr txBox="1">
              <a:spLocks noChangeArrowheads="1"/>
            </p:cNvSpPr>
            <p:nvPr/>
          </p:nvSpPr>
          <p:spPr bwMode="auto">
            <a:xfrm>
              <a:off x="1370" y="2972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ES" sz="1800"/>
            </a:p>
          </p:txBody>
        </p:sp>
        <p:sp>
          <p:nvSpPr>
            <p:cNvPr id="3123" name="Text Box 22"/>
            <p:cNvSpPr txBox="1">
              <a:spLocks noChangeArrowheads="1"/>
            </p:cNvSpPr>
            <p:nvPr/>
          </p:nvSpPr>
          <p:spPr bwMode="auto">
            <a:xfrm>
              <a:off x="1437" y="2974"/>
              <a:ext cx="5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600" b="1"/>
                <a:t>(RO) </a:t>
              </a:r>
              <a:r>
                <a:rPr lang="es-ES_tradnl" sz="1600" b="1">
                  <a:cs typeface="Arial" charset="0"/>
                </a:rPr>
                <a:t>─</a:t>
              </a:r>
            </a:p>
          </p:txBody>
        </p:sp>
        <p:grpSp>
          <p:nvGrpSpPr>
            <p:cNvPr id="3124" name="Group 23"/>
            <p:cNvGrpSpPr>
              <a:grpSpLocks/>
            </p:cNvGrpSpPr>
            <p:nvPr/>
          </p:nvGrpSpPr>
          <p:grpSpPr bwMode="auto">
            <a:xfrm>
              <a:off x="1927" y="2931"/>
              <a:ext cx="375" cy="241"/>
              <a:chOff x="600" y="527"/>
              <a:chExt cx="375" cy="241"/>
            </a:xfrm>
          </p:grpSpPr>
          <p:sp>
            <p:nvSpPr>
              <p:cNvPr id="3126" name="Text Box 24"/>
              <p:cNvSpPr txBox="1">
                <a:spLocks noChangeArrowheads="1"/>
              </p:cNvSpPr>
              <p:nvPr/>
            </p:nvSpPr>
            <p:spPr bwMode="auto">
              <a:xfrm>
                <a:off x="600" y="555"/>
                <a:ext cx="33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l-GR" sz="1600" b="1" dirty="0">
                    <a:cs typeface="Arial" charset="0"/>
                  </a:rPr>
                  <a:t>Δ</a:t>
                </a:r>
                <a:r>
                  <a:rPr lang="es-ES" sz="1600" b="1" i="1" dirty="0" err="1">
                    <a:cs typeface="Arial" charset="0"/>
                  </a:rPr>
                  <a:t>G</a:t>
                </a:r>
                <a:r>
                  <a:rPr lang="es-ES" sz="1600" b="1" baseline="-25000" dirty="0" err="1">
                    <a:cs typeface="Arial" charset="0"/>
                  </a:rPr>
                  <a:t>f</a:t>
                </a:r>
                <a:endParaRPr lang="el-GR" sz="1600" b="1" dirty="0">
                  <a:cs typeface="Arial" charset="0"/>
                </a:endParaRPr>
              </a:p>
            </p:txBody>
          </p:sp>
          <p:sp>
            <p:nvSpPr>
              <p:cNvPr id="3127" name="Text Box 25"/>
              <p:cNvSpPr txBox="1">
                <a:spLocks noChangeArrowheads="1"/>
              </p:cNvSpPr>
              <p:nvPr/>
            </p:nvSpPr>
            <p:spPr bwMode="auto">
              <a:xfrm>
                <a:off x="806" y="527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200" b="1"/>
                  <a:t>0</a:t>
                </a:r>
                <a:endParaRPr lang="es-ES_tradnl" sz="1200" b="1"/>
              </a:p>
            </p:txBody>
          </p:sp>
        </p:grpSp>
        <p:sp>
          <p:nvSpPr>
            <p:cNvPr id="3125" name="Text Box 26"/>
            <p:cNvSpPr txBox="1">
              <a:spLocks noChangeArrowheads="1"/>
            </p:cNvSpPr>
            <p:nvPr/>
          </p:nvSpPr>
          <p:spPr bwMode="auto">
            <a:xfrm>
              <a:off x="2199" y="2974"/>
              <a:ext cx="40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600" b="1"/>
                <a:t>(</a:t>
              </a:r>
              <a:r>
                <a:rPr lang="es-ES_tradnl" sz="1600" b="1">
                  <a:solidFill>
                    <a:schemeClr val="accent2"/>
                  </a:solidFill>
                </a:rPr>
                <a:t>MO</a:t>
              </a:r>
              <a:r>
                <a:rPr lang="es-ES_tradnl" sz="1600" b="1"/>
                <a:t>)</a:t>
              </a:r>
              <a:endParaRPr lang="es-ES_tradnl" sz="1600" b="1">
                <a:cs typeface="Arial" charset="0"/>
              </a:endParaRPr>
            </a:p>
          </p:txBody>
        </p:sp>
      </p:grpSp>
      <p:sp>
        <p:nvSpPr>
          <p:cNvPr id="3082" name="Text Box 27"/>
          <p:cNvSpPr txBox="1">
            <a:spLocks noChangeArrowheads="1"/>
          </p:cNvSpPr>
          <p:nvPr/>
        </p:nvSpPr>
        <p:spPr bwMode="auto">
          <a:xfrm>
            <a:off x="971550" y="4948238"/>
            <a:ext cx="1943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_tradnl" sz="1600" b="1"/>
              <a:t>(3) Al aumentar T</a:t>
            </a:r>
          </a:p>
        </p:txBody>
      </p:sp>
      <p:sp>
        <p:nvSpPr>
          <p:cNvPr id="3083" name="AutoShape 28"/>
          <p:cNvSpPr>
            <a:spLocks noChangeArrowheads="1"/>
          </p:cNvSpPr>
          <p:nvPr/>
        </p:nvSpPr>
        <p:spPr bwMode="auto">
          <a:xfrm>
            <a:off x="2843213" y="5068888"/>
            <a:ext cx="215900" cy="144462"/>
          </a:xfrm>
          <a:prstGeom prst="rightArrow">
            <a:avLst>
              <a:gd name="adj1" fmla="val 50000"/>
              <a:gd name="adj2" fmla="val 37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84" name="Text Box 29"/>
          <p:cNvSpPr txBox="1">
            <a:spLocks noChangeArrowheads="1"/>
          </p:cNvSpPr>
          <p:nvPr/>
        </p:nvSpPr>
        <p:spPr bwMode="auto">
          <a:xfrm>
            <a:off x="3074988" y="4948238"/>
            <a:ext cx="1076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sz="1600" b="1"/>
              <a:t>aumenta </a:t>
            </a:r>
          </a:p>
        </p:txBody>
      </p:sp>
      <p:grpSp>
        <p:nvGrpSpPr>
          <p:cNvPr id="3085" name="Group 30"/>
          <p:cNvGrpSpPr>
            <a:grpSpLocks/>
          </p:cNvGrpSpPr>
          <p:nvPr/>
        </p:nvGrpSpPr>
        <p:grpSpPr bwMode="auto">
          <a:xfrm>
            <a:off x="4067175" y="4903789"/>
            <a:ext cx="595313" cy="382588"/>
            <a:chOff x="600" y="527"/>
            <a:chExt cx="375" cy="241"/>
          </a:xfrm>
        </p:grpSpPr>
        <p:sp>
          <p:nvSpPr>
            <p:cNvPr id="3117" name="Text Box 31"/>
            <p:cNvSpPr txBox="1">
              <a:spLocks noChangeArrowheads="1"/>
            </p:cNvSpPr>
            <p:nvPr/>
          </p:nvSpPr>
          <p:spPr bwMode="auto">
            <a:xfrm>
              <a:off x="600" y="555"/>
              <a:ext cx="33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sz="1600" b="1" dirty="0">
                  <a:cs typeface="Arial" charset="0"/>
                </a:rPr>
                <a:t>Δ</a:t>
              </a:r>
              <a:r>
                <a:rPr lang="es-ES" sz="1600" b="1" i="1" dirty="0" err="1">
                  <a:cs typeface="Arial" charset="0"/>
                </a:rPr>
                <a:t>G</a:t>
              </a:r>
              <a:r>
                <a:rPr lang="es-ES" sz="1600" b="1" baseline="-25000" dirty="0" err="1">
                  <a:cs typeface="Arial" charset="0"/>
                </a:rPr>
                <a:t>f</a:t>
              </a:r>
              <a:endParaRPr lang="el-GR" sz="1600" b="1" dirty="0">
                <a:cs typeface="Arial" charset="0"/>
              </a:endParaRPr>
            </a:p>
          </p:txBody>
        </p:sp>
        <p:sp>
          <p:nvSpPr>
            <p:cNvPr id="3118" name="Text Box 32"/>
            <p:cNvSpPr txBox="1">
              <a:spLocks noChangeArrowheads="1"/>
            </p:cNvSpPr>
            <p:nvPr/>
          </p:nvSpPr>
          <p:spPr bwMode="auto">
            <a:xfrm>
              <a:off x="806" y="527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200" b="1"/>
                <a:t>0</a:t>
              </a:r>
              <a:endParaRPr lang="es-ES_tradnl" sz="1200" b="1"/>
            </a:p>
          </p:txBody>
        </p:sp>
      </p:grpSp>
      <p:sp>
        <p:nvSpPr>
          <p:cNvPr id="3086" name="AutoShape 33"/>
          <p:cNvSpPr>
            <a:spLocks noChangeArrowheads="1"/>
          </p:cNvSpPr>
          <p:nvPr/>
        </p:nvSpPr>
        <p:spPr bwMode="auto">
          <a:xfrm>
            <a:off x="4643438" y="5068888"/>
            <a:ext cx="215900" cy="144462"/>
          </a:xfrm>
          <a:prstGeom prst="rightArrow">
            <a:avLst>
              <a:gd name="adj1" fmla="val 50000"/>
              <a:gd name="adj2" fmla="val 37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4840288" y="4948238"/>
            <a:ext cx="2263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sz="1600" b="1"/>
              <a:t>A una T</a:t>
            </a:r>
            <a:r>
              <a:rPr lang="es-ES_tradnl" sz="1800" b="1" baseline="-25000"/>
              <a:t>c </a:t>
            </a:r>
            <a:r>
              <a:rPr lang="es-ES_tradnl" sz="1600" b="1"/>
              <a:t>determinada</a:t>
            </a:r>
          </a:p>
        </p:txBody>
      </p:sp>
      <p:grpSp>
        <p:nvGrpSpPr>
          <p:cNvPr id="3088" name="Group 35"/>
          <p:cNvGrpSpPr>
            <a:grpSpLocks/>
          </p:cNvGrpSpPr>
          <p:nvPr/>
        </p:nvGrpSpPr>
        <p:grpSpPr bwMode="auto">
          <a:xfrm>
            <a:off x="7019925" y="4924425"/>
            <a:ext cx="925513" cy="407988"/>
            <a:chOff x="4422" y="3022"/>
            <a:chExt cx="583" cy="257"/>
          </a:xfrm>
        </p:grpSpPr>
        <p:grpSp>
          <p:nvGrpSpPr>
            <p:cNvPr id="3113" name="Group 36"/>
            <p:cNvGrpSpPr>
              <a:grpSpLocks/>
            </p:cNvGrpSpPr>
            <p:nvPr/>
          </p:nvGrpSpPr>
          <p:grpSpPr bwMode="auto">
            <a:xfrm>
              <a:off x="4422" y="3022"/>
              <a:ext cx="375" cy="241"/>
              <a:chOff x="600" y="527"/>
              <a:chExt cx="375" cy="241"/>
            </a:xfrm>
          </p:grpSpPr>
          <p:sp>
            <p:nvSpPr>
              <p:cNvPr id="3115" name="Text Box 37"/>
              <p:cNvSpPr txBox="1">
                <a:spLocks noChangeArrowheads="1"/>
              </p:cNvSpPr>
              <p:nvPr/>
            </p:nvSpPr>
            <p:spPr bwMode="auto">
              <a:xfrm>
                <a:off x="600" y="555"/>
                <a:ext cx="33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l-GR" sz="1600" b="1" dirty="0">
                    <a:cs typeface="Arial" charset="0"/>
                  </a:rPr>
                  <a:t>Δ</a:t>
                </a:r>
                <a:r>
                  <a:rPr lang="es-ES" sz="1600" b="1" i="1" dirty="0" err="1">
                    <a:cs typeface="Arial" charset="0"/>
                  </a:rPr>
                  <a:t>G</a:t>
                </a:r>
                <a:r>
                  <a:rPr lang="es-ES" sz="1600" b="1" baseline="-25000" dirty="0" err="1">
                    <a:cs typeface="Arial" charset="0"/>
                  </a:rPr>
                  <a:t>f</a:t>
                </a:r>
                <a:endParaRPr lang="el-GR" sz="1600" b="1" dirty="0">
                  <a:cs typeface="Arial" charset="0"/>
                </a:endParaRPr>
              </a:p>
            </p:txBody>
          </p:sp>
          <p:sp>
            <p:nvSpPr>
              <p:cNvPr id="3116" name="Text Box 38"/>
              <p:cNvSpPr txBox="1">
                <a:spLocks noChangeArrowheads="1"/>
              </p:cNvSpPr>
              <p:nvPr/>
            </p:nvSpPr>
            <p:spPr bwMode="auto">
              <a:xfrm>
                <a:off x="806" y="527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200" b="1"/>
                  <a:t>0</a:t>
                </a:r>
                <a:endParaRPr lang="es-ES_tradnl" sz="1200" b="1"/>
              </a:p>
            </p:txBody>
          </p:sp>
        </p:grpSp>
        <p:sp>
          <p:nvSpPr>
            <p:cNvPr id="3114" name="Text Box 39"/>
            <p:cNvSpPr txBox="1">
              <a:spLocks noChangeArrowheads="1"/>
            </p:cNvSpPr>
            <p:nvPr/>
          </p:nvSpPr>
          <p:spPr bwMode="auto">
            <a:xfrm>
              <a:off x="4707" y="3067"/>
              <a:ext cx="2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600" b="1"/>
                <a:t>= 0</a:t>
              </a:r>
              <a:endParaRPr lang="es-ES_tradnl" sz="1600" b="1"/>
            </a:p>
          </p:txBody>
        </p:sp>
      </p:grpSp>
      <p:sp>
        <p:nvSpPr>
          <p:cNvPr id="3089" name="Text Box 40"/>
          <p:cNvSpPr txBox="1">
            <a:spLocks noChangeArrowheads="1"/>
          </p:cNvSpPr>
          <p:nvPr/>
        </p:nvSpPr>
        <p:spPr bwMode="auto">
          <a:xfrm>
            <a:off x="2411413" y="5470525"/>
            <a:ext cx="969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 b="1"/>
              <a:t>A T &gt; </a:t>
            </a:r>
            <a:r>
              <a:rPr lang="es-ES" sz="1600" b="1">
                <a:solidFill>
                  <a:srgbClr val="EE3502"/>
                </a:solidFill>
              </a:rPr>
              <a:t>T</a:t>
            </a:r>
            <a:r>
              <a:rPr lang="es-ES" sz="1600" b="1" baseline="-25000">
                <a:solidFill>
                  <a:srgbClr val="EE3502"/>
                </a:solidFill>
              </a:rPr>
              <a:t>C</a:t>
            </a:r>
            <a:endParaRPr lang="es-ES_tradnl" sz="1600" b="1">
              <a:solidFill>
                <a:srgbClr val="EE3502"/>
              </a:solidFill>
            </a:endParaRPr>
          </a:p>
        </p:txBody>
      </p:sp>
      <p:graphicFrame>
        <p:nvGraphicFramePr>
          <p:cNvPr id="3075" name="Object 41"/>
          <p:cNvGraphicFramePr>
            <a:graphicFrameLocks noChangeAspect="1"/>
          </p:cNvGraphicFramePr>
          <p:nvPr/>
        </p:nvGraphicFramePr>
        <p:xfrm>
          <a:off x="3513138" y="5427663"/>
          <a:ext cx="251936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CS ChemDraw Drawing" r:id="rId6" imgW="2496600" imgH="360360" progId="ChemDraw.Document.6.0">
                  <p:embed/>
                </p:oleObj>
              </mc:Choice>
              <mc:Fallback>
                <p:oleObj name="CS ChemDraw Drawing" r:id="rId6" imgW="2496600" imgH="360360" progId="ChemDraw.Document.6.0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138" y="5427663"/>
                        <a:ext cx="2519362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2"/>
          <p:cNvGraphicFramePr>
            <a:graphicFrameLocks noChangeAspect="1"/>
          </p:cNvGraphicFramePr>
          <p:nvPr/>
        </p:nvGraphicFramePr>
        <p:xfrm>
          <a:off x="3513138" y="6056313"/>
          <a:ext cx="2447925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name="CS ChemDraw Drawing" r:id="rId8" imgW="2575440" imgH="263880" progId="ChemDraw.Document.6.0">
                  <p:embed/>
                </p:oleObj>
              </mc:Choice>
              <mc:Fallback>
                <p:oleObj name="CS ChemDraw Drawing" r:id="rId8" imgW="2575440" imgH="263880" progId="ChemDraw.Document.6.0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138" y="6056313"/>
                        <a:ext cx="2447925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90" name="Group 43"/>
          <p:cNvGrpSpPr>
            <a:grpSpLocks/>
          </p:cNvGrpSpPr>
          <p:nvPr/>
        </p:nvGrpSpPr>
        <p:grpSpPr bwMode="auto">
          <a:xfrm>
            <a:off x="1474788" y="1054100"/>
            <a:ext cx="6192837" cy="1727200"/>
            <a:chOff x="1202" y="2886"/>
            <a:chExt cx="3901" cy="1088"/>
          </a:xfrm>
        </p:grpSpPr>
        <p:sp>
          <p:nvSpPr>
            <p:cNvPr id="3092" name="Rectangle 44"/>
            <p:cNvSpPr>
              <a:spLocks noChangeArrowheads="1"/>
            </p:cNvSpPr>
            <p:nvPr/>
          </p:nvSpPr>
          <p:spPr bwMode="auto">
            <a:xfrm>
              <a:off x="1202" y="2886"/>
              <a:ext cx="3901" cy="1088"/>
            </a:xfrm>
            <a:prstGeom prst="rect">
              <a:avLst/>
            </a:prstGeom>
            <a:solidFill>
              <a:srgbClr val="D4FEC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3093" name="Group 45"/>
            <p:cNvGrpSpPr>
              <a:grpSpLocks/>
            </p:cNvGrpSpPr>
            <p:nvPr/>
          </p:nvGrpSpPr>
          <p:grpSpPr bwMode="auto">
            <a:xfrm>
              <a:off x="1791" y="2931"/>
              <a:ext cx="345" cy="239"/>
              <a:chOff x="3061" y="2159"/>
              <a:chExt cx="345" cy="239"/>
            </a:xfrm>
          </p:grpSpPr>
          <p:sp>
            <p:nvSpPr>
              <p:cNvPr id="3111" name="Text Box 46"/>
              <p:cNvSpPr txBox="1">
                <a:spLocks noChangeArrowheads="1"/>
              </p:cNvSpPr>
              <p:nvPr/>
            </p:nvSpPr>
            <p:spPr bwMode="auto">
              <a:xfrm>
                <a:off x="3061" y="2204"/>
                <a:ext cx="31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l-GR" sz="1400" b="1" dirty="0">
                    <a:cs typeface="Arial" charset="0"/>
                  </a:rPr>
                  <a:t>Δ</a:t>
                </a:r>
                <a:r>
                  <a:rPr lang="es-ES" sz="1400" b="1" i="1" dirty="0" err="1">
                    <a:cs typeface="Arial" charset="0"/>
                  </a:rPr>
                  <a:t>G</a:t>
                </a:r>
                <a:r>
                  <a:rPr lang="es-ES" sz="1400" b="1" baseline="-25000" dirty="0" err="1">
                    <a:cs typeface="Arial" charset="0"/>
                  </a:rPr>
                  <a:t>f</a:t>
                </a:r>
                <a:endParaRPr lang="el-GR" sz="1400" b="1" dirty="0">
                  <a:cs typeface="Arial" charset="0"/>
                </a:endParaRPr>
              </a:p>
            </p:txBody>
          </p:sp>
          <p:sp>
            <p:nvSpPr>
              <p:cNvPr id="3112" name="Text Box 47"/>
              <p:cNvSpPr txBox="1">
                <a:spLocks noChangeArrowheads="1"/>
              </p:cNvSpPr>
              <p:nvPr/>
            </p:nvSpPr>
            <p:spPr bwMode="auto">
              <a:xfrm>
                <a:off x="3210" y="2159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200" b="1"/>
                  <a:t> 0</a:t>
                </a:r>
                <a:endParaRPr lang="es-ES_tradnl" sz="1200" b="1"/>
              </a:p>
            </p:txBody>
          </p:sp>
        </p:grpSp>
        <p:sp>
          <p:nvSpPr>
            <p:cNvPr id="3094" name="Line 48"/>
            <p:cNvSpPr>
              <a:spLocks noChangeShapeType="1"/>
            </p:cNvSpPr>
            <p:nvPr/>
          </p:nvSpPr>
          <p:spPr bwMode="auto">
            <a:xfrm rot="16200000" flipH="1">
              <a:off x="2798" y="3157"/>
              <a:ext cx="1" cy="1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95" name="Line 49"/>
            <p:cNvSpPr>
              <a:spLocks noChangeShapeType="1"/>
            </p:cNvSpPr>
            <p:nvPr/>
          </p:nvSpPr>
          <p:spPr bwMode="auto">
            <a:xfrm>
              <a:off x="2244" y="3112"/>
              <a:ext cx="1135" cy="12"/>
            </a:xfrm>
            <a:prstGeom prst="line">
              <a:avLst/>
            </a:prstGeom>
            <a:noFill/>
            <a:ln w="28575" cap="rnd">
              <a:solidFill>
                <a:srgbClr val="CC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96" name="Text Box 50"/>
            <p:cNvSpPr txBox="1">
              <a:spLocks noChangeArrowheads="1"/>
            </p:cNvSpPr>
            <p:nvPr/>
          </p:nvSpPr>
          <p:spPr bwMode="auto">
            <a:xfrm>
              <a:off x="2067" y="3021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400">
                  <a:solidFill>
                    <a:srgbClr val="CC3300"/>
                  </a:solidFill>
                </a:rPr>
                <a:t>0</a:t>
              </a:r>
              <a:endParaRPr lang="es-ES_tradnl" sz="1400">
                <a:solidFill>
                  <a:srgbClr val="CC3300"/>
                </a:solidFill>
              </a:endParaRPr>
            </a:p>
          </p:txBody>
        </p:sp>
        <p:sp>
          <p:nvSpPr>
            <p:cNvPr id="3097" name="Line 51"/>
            <p:cNvSpPr>
              <a:spLocks noChangeShapeType="1"/>
            </p:cNvSpPr>
            <p:nvPr/>
          </p:nvSpPr>
          <p:spPr bwMode="auto">
            <a:xfrm flipV="1">
              <a:off x="2209" y="2987"/>
              <a:ext cx="12" cy="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98" name="Line 52"/>
            <p:cNvSpPr>
              <a:spLocks noChangeShapeType="1"/>
            </p:cNvSpPr>
            <p:nvPr/>
          </p:nvSpPr>
          <p:spPr bwMode="auto">
            <a:xfrm flipV="1">
              <a:off x="2221" y="3431"/>
              <a:ext cx="1032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99" name="Line 53"/>
            <p:cNvSpPr>
              <a:spLocks noChangeShapeType="1"/>
            </p:cNvSpPr>
            <p:nvPr/>
          </p:nvSpPr>
          <p:spPr bwMode="auto">
            <a:xfrm flipV="1">
              <a:off x="2221" y="3248"/>
              <a:ext cx="941" cy="22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100" name="Text Box 54"/>
            <p:cNvSpPr txBox="1">
              <a:spLocks noChangeArrowheads="1"/>
            </p:cNvSpPr>
            <p:nvPr/>
          </p:nvSpPr>
          <p:spPr bwMode="auto">
            <a:xfrm>
              <a:off x="3152" y="3147"/>
              <a:ext cx="2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400" b="1">
                  <a:solidFill>
                    <a:schemeClr val="accent2"/>
                  </a:solidFill>
                </a:rPr>
                <a:t>MO</a:t>
              </a:r>
            </a:p>
          </p:txBody>
        </p:sp>
        <p:sp>
          <p:nvSpPr>
            <p:cNvPr id="3101" name="Text Box 55"/>
            <p:cNvSpPr txBox="1">
              <a:spLocks noChangeArrowheads="1"/>
            </p:cNvSpPr>
            <p:nvPr/>
          </p:nvSpPr>
          <p:spPr bwMode="auto">
            <a:xfrm>
              <a:off x="3253" y="3329"/>
              <a:ext cx="2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400" b="1"/>
                <a:t>RO</a:t>
              </a:r>
            </a:p>
          </p:txBody>
        </p:sp>
        <p:sp>
          <p:nvSpPr>
            <p:cNvPr id="3102" name="Text Box 56"/>
            <p:cNvSpPr txBox="1">
              <a:spLocks noChangeArrowheads="1"/>
            </p:cNvSpPr>
            <p:nvPr/>
          </p:nvSpPr>
          <p:spPr bwMode="auto">
            <a:xfrm>
              <a:off x="3240" y="3737"/>
              <a:ext cx="1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400" b="1"/>
                <a:t>T</a:t>
              </a:r>
              <a:endParaRPr lang="es-ES_tradnl" sz="1400" b="1"/>
            </a:p>
          </p:txBody>
        </p:sp>
        <p:sp>
          <p:nvSpPr>
            <p:cNvPr id="3103" name="Line 57"/>
            <p:cNvSpPr>
              <a:spLocks noChangeShapeType="1"/>
            </p:cNvSpPr>
            <p:nvPr/>
          </p:nvSpPr>
          <p:spPr bwMode="auto">
            <a:xfrm flipV="1">
              <a:off x="2214" y="3022"/>
              <a:ext cx="941" cy="22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104" name="Text Box 58"/>
            <p:cNvSpPr txBox="1">
              <a:spLocks noChangeArrowheads="1"/>
            </p:cNvSpPr>
            <p:nvPr/>
          </p:nvSpPr>
          <p:spPr bwMode="auto">
            <a:xfrm>
              <a:off x="3141" y="2931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400" b="1">
                  <a:solidFill>
                    <a:schemeClr val="accent2"/>
                  </a:solidFill>
                </a:rPr>
                <a:t>MO</a:t>
              </a:r>
              <a:r>
                <a:rPr lang="es-ES_tradnl" sz="1400" b="1" baseline="-25000">
                  <a:solidFill>
                    <a:schemeClr val="accent2"/>
                  </a:solidFill>
                </a:rPr>
                <a:t>2</a:t>
              </a:r>
              <a:endParaRPr lang="es-ES_tradnl" sz="1400" b="1">
                <a:solidFill>
                  <a:schemeClr val="accent2"/>
                </a:solidFill>
              </a:endParaRPr>
            </a:p>
          </p:txBody>
        </p:sp>
        <p:sp>
          <p:nvSpPr>
            <p:cNvPr id="3105" name="Line 59"/>
            <p:cNvSpPr>
              <a:spLocks noChangeShapeType="1"/>
            </p:cNvSpPr>
            <p:nvPr/>
          </p:nvSpPr>
          <p:spPr bwMode="auto">
            <a:xfrm>
              <a:off x="2733" y="3112"/>
              <a:ext cx="0" cy="635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106" name="Text Box 60"/>
            <p:cNvSpPr txBox="1">
              <a:spLocks noChangeArrowheads="1"/>
            </p:cNvSpPr>
            <p:nvPr/>
          </p:nvSpPr>
          <p:spPr bwMode="auto">
            <a:xfrm>
              <a:off x="2644" y="3737"/>
              <a:ext cx="2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400" b="1">
                  <a:solidFill>
                    <a:srgbClr val="EE3502"/>
                  </a:solidFill>
                </a:rPr>
                <a:t>T</a:t>
              </a:r>
              <a:r>
                <a:rPr lang="es-ES" sz="1400" b="1" baseline="-25000">
                  <a:solidFill>
                    <a:srgbClr val="EE3502"/>
                  </a:solidFill>
                </a:rPr>
                <a:t>C</a:t>
              </a:r>
              <a:endParaRPr lang="es-ES_tradnl" sz="1400" b="1">
                <a:solidFill>
                  <a:srgbClr val="EE3502"/>
                </a:solidFill>
              </a:endParaRPr>
            </a:p>
          </p:txBody>
        </p:sp>
        <p:sp>
          <p:nvSpPr>
            <p:cNvPr id="3107" name="Line 61"/>
            <p:cNvSpPr>
              <a:spLocks noChangeShapeType="1"/>
            </p:cNvSpPr>
            <p:nvPr/>
          </p:nvSpPr>
          <p:spPr bwMode="auto">
            <a:xfrm>
              <a:off x="2019" y="3196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108" name="Text Box 62"/>
            <p:cNvSpPr txBox="1">
              <a:spLocks noChangeArrowheads="1"/>
            </p:cNvSpPr>
            <p:nvPr/>
          </p:nvSpPr>
          <p:spPr bwMode="auto">
            <a:xfrm>
              <a:off x="1338" y="3197"/>
              <a:ext cx="738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_tradnl" sz="1400" b="1"/>
                <a:t>Valores más negativos</a:t>
              </a:r>
            </a:p>
          </p:txBody>
        </p:sp>
        <p:sp>
          <p:nvSpPr>
            <p:cNvPr id="3109" name="Text Box 63"/>
            <p:cNvSpPr txBox="1">
              <a:spLocks noChangeArrowheads="1"/>
            </p:cNvSpPr>
            <p:nvPr/>
          </p:nvSpPr>
          <p:spPr bwMode="auto">
            <a:xfrm>
              <a:off x="3560" y="2886"/>
              <a:ext cx="121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_tradnl" sz="1400" b="1">
                  <a:solidFill>
                    <a:schemeClr val="accent2"/>
                  </a:solidFill>
                </a:rPr>
                <a:t>Óxidos más fáciles de reducir</a:t>
              </a:r>
            </a:p>
          </p:txBody>
        </p:sp>
        <p:sp>
          <p:nvSpPr>
            <p:cNvPr id="3110" name="Text Box 64"/>
            <p:cNvSpPr txBox="1">
              <a:spLocks noChangeArrowheads="1"/>
            </p:cNvSpPr>
            <p:nvPr/>
          </p:nvSpPr>
          <p:spPr bwMode="auto">
            <a:xfrm>
              <a:off x="3577" y="3467"/>
              <a:ext cx="120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_tradnl" sz="1400" b="1"/>
                <a:t>Óxidos más difíciles de reducir</a:t>
              </a:r>
            </a:p>
          </p:txBody>
        </p:sp>
      </p:grpSp>
      <p:sp>
        <p:nvSpPr>
          <p:cNvPr id="309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>
                <a:solidFill>
                  <a:schemeClr val="bg1"/>
                </a:solidFill>
              </a:rPr>
              <a:t>Información del diagrama de Ellingham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/>
              <a:t>T20.</a:t>
            </a:r>
            <a:fld id="{BA8B562C-0F13-4A19-BEDF-7210AF8B0219}" type="slidenum">
              <a:rPr lang="es-ES" sz="1400" smtClean="0"/>
              <a:pPr eaLnBrk="1" hangingPunct="1"/>
              <a:t>6</a:t>
            </a:fld>
            <a:endParaRPr lang="es-ES" sz="1400" dirty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1065213" y="841375"/>
            <a:ext cx="1562100" cy="336550"/>
          </a:xfrm>
          <a:prstGeom prst="rect">
            <a:avLst/>
          </a:prstGeom>
          <a:solidFill>
            <a:srgbClr val="D4FE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 b="1"/>
              <a:t>(1) Hidrógeno.</a:t>
            </a:r>
            <a:endParaRPr lang="es-ES_tradnl" sz="1600" b="1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601913" y="836613"/>
            <a:ext cx="48450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s-ES" sz="1600" b="1">
                <a:solidFill>
                  <a:schemeClr val="accent2"/>
                </a:solidFill>
              </a:rPr>
              <a:t>Poder reductor bastante limitado </a:t>
            </a:r>
          </a:p>
          <a:p>
            <a:pPr eaLnBrk="1" hangingPunct="1"/>
            <a:r>
              <a:rPr lang="es-ES" sz="1600" b="1"/>
              <a:t>(el H</a:t>
            </a:r>
            <a:r>
              <a:rPr lang="es-ES" sz="1600" b="1" baseline="-25000"/>
              <a:t>2</a:t>
            </a:r>
            <a:r>
              <a:rPr lang="es-ES" sz="1600" b="1"/>
              <a:t>O está bastante alta en el diagrama)</a:t>
            </a:r>
            <a:endParaRPr lang="es-ES_tradnl" sz="1600" b="1"/>
          </a:p>
        </p:txBody>
      </p:sp>
      <p:grpSp>
        <p:nvGrpSpPr>
          <p:cNvPr id="4105" name="Group 11"/>
          <p:cNvGrpSpPr>
            <a:grpSpLocks/>
          </p:cNvGrpSpPr>
          <p:nvPr/>
        </p:nvGrpSpPr>
        <p:grpSpPr bwMode="auto">
          <a:xfrm>
            <a:off x="3035300" y="1646238"/>
            <a:ext cx="3022600" cy="863600"/>
            <a:chOff x="1792" y="1525"/>
            <a:chExt cx="1904" cy="544"/>
          </a:xfrm>
        </p:grpSpPr>
        <p:sp>
          <p:nvSpPr>
            <p:cNvPr id="4141" name="Rectangle 12"/>
            <p:cNvSpPr>
              <a:spLocks noChangeArrowheads="1"/>
            </p:cNvSpPr>
            <p:nvPr/>
          </p:nvSpPr>
          <p:spPr bwMode="auto">
            <a:xfrm>
              <a:off x="1792" y="1525"/>
              <a:ext cx="1904" cy="544"/>
            </a:xfrm>
            <a:prstGeom prst="rect">
              <a:avLst/>
            </a:prstGeom>
            <a:solidFill>
              <a:srgbClr val="F6F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aphicFrame>
          <p:nvGraphicFramePr>
            <p:cNvPr id="4101" name="Object 13"/>
            <p:cNvGraphicFramePr>
              <a:graphicFrameLocks noChangeAspect="1"/>
            </p:cNvGraphicFramePr>
            <p:nvPr/>
          </p:nvGraphicFramePr>
          <p:xfrm>
            <a:off x="1928" y="1570"/>
            <a:ext cx="1542" cy="4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0" name="CS ChemDraw Drawing" r:id="rId4" imgW="3030120" imgH="1026000" progId="ChemDraw.Document.6.0">
                    <p:embed/>
                  </p:oleObj>
                </mc:Choice>
                <mc:Fallback>
                  <p:oleObj name="CS ChemDraw Drawing" r:id="rId4" imgW="3030120" imgH="1026000" progId="ChemDraw.Document.6.0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8" y="1570"/>
                          <a:ext cx="1542" cy="4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06" name="Text Box 14"/>
          <p:cNvSpPr txBox="1">
            <a:spLocks noChangeArrowheads="1"/>
          </p:cNvSpPr>
          <p:nvPr/>
        </p:nvSpPr>
        <p:spPr bwMode="auto">
          <a:xfrm>
            <a:off x="1377950" y="2581275"/>
            <a:ext cx="6688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 b="1"/>
              <a:t>Inconvenientes: </a:t>
            </a:r>
            <a:r>
              <a:rPr lang="es-ES" sz="1600"/>
              <a:t>Muchos metales reaccionan con H</a:t>
            </a:r>
            <a:r>
              <a:rPr lang="es-ES" sz="1600" baseline="-25000"/>
              <a:t>2</a:t>
            </a:r>
            <a:r>
              <a:rPr lang="es-ES" sz="1600"/>
              <a:t> formando hidruros</a:t>
            </a:r>
            <a:endParaRPr lang="es-ES_tradnl" sz="1600"/>
          </a:p>
        </p:txBody>
      </p:sp>
      <p:sp>
        <p:nvSpPr>
          <p:cNvPr id="4107" name="Text Box 15"/>
          <p:cNvSpPr txBox="1">
            <a:spLocks noChangeArrowheads="1"/>
          </p:cNvSpPr>
          <p:nvPr/>
        </p:nvSpPr>
        <p:spPr bwMode="auto">
          <a:xfrm>
            <a:off x="1042988" y="3302000"/>
            <a:ext cx="1381125" cy="336550"/>
          </a:xfrm>
          <a:prstGeom prst="rect">
            <a:avLst/>
          </a:prstGeom>
          <a:solidFill>
            <a:srgbClr val="D4FE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 b="1"/>
              <a:t>(2) Carbono.</a:t>
            </a:r>
            <a:endParaRPr lang="es-ES_tradnl" sz="1600" b="1"/>
          </a:p>
        </p:txBody>
      </p:sp>
      <p:sp>
        <p:nvSpPr>
          <p:cNvPr id="4108" name="Text Box 16"/>
          <p:cNvSpPr txBox="1">
            <a:spLocks noChangeArrowheads="1"/>
          </p:cNvSpPr>
          <p:nvPr/>
        </p:nvSpPr>
        <p:spPr bwMode="auto">
          <a:xfrm>
            <a:off x="2411413" y="3308350"/>
            <a:ext cx="4906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 b="1">
                <a:solidFill>
                  <a:schemeClr val="accent2"/>
                </a:solidFill>
              </a:rPr>
              <a:t>Agente reductor más eficaz que el H</a:t>
            </a:r>
            <a:r>
              <a:rPr lang="es-ES" sz="1600" b="1" baseline="-25000">
                <a:solidFill>
                  <a:schemeClr val="accent2"/>
                </a:solidFill>
              </a:rPr>
              <a:t>2</a:t>
            </a:r>
            <a:r>
              <a:rPr lang="es-ES" sz="1600" b="1">
                <a:solidFill>
                  <a:schemeClr val="accent2"/>
                </a:solidFill>
              </a:rPr>
              <a:t> a T &gt;</a:t>
            </a:r>
            <a:r>
              <a:rPr lang="es-ES" sz="1600" b="1">
                <a:solidFill>
                  <a:schemeClr val="accent2"/>
                </a:solidFill>
                <a:cs typeface="Arial" charset="0"/>
              </a:rPr>
              <a:t> 600ºC</a:t>
            </a:r>
          </a:p>
        </p:txBody>
      </p:sp>
      <p:graphicFrame>
        <p:nvGraphicFramePr>
          <p:cNvPr id="4098" name="Object 17"/>
          <p:cNvGraphicFramePr>
            <a:graphicFrameLocks noChangeAspect="1"/>
          </p:cNvGraphicFramePr>
          <p:nvPr/>
        </p:nvGraphicFramePr>
        <p:xfrm>
          <a:off x="1044575" y="4167188"/>
          <a:ext cx="2087563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" name="CS ChemDraw Drawing" r:id="rId6" imgW="2291040" imgH="251280" progId="ChemDraw.Document.6.0">
                  <p:embed/>
                </p:oleObj>
              </mc:Choice>
              <mc:Fallback>
                <p:oleObj name="CS ChemDraw Drawing" r:id="rId6" imgW="2291040" imgH="251280" progId="ChemDraw.Document.6.0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4167188"/>
                        <a:ext cx="2087563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8"/>
          <p:cNvGraphicFramePr>
            <a:graphicFrameLocks noChangeAspect="1"/>
          </p:cNvGraphicFramePr>
          <p:nvPr/>
        </p:nvGraphicFramePr>
        <p:xfrm>
          <a:off x="1087438" y="4527550"/>
          <a:ext cx="2260600" cy="21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" name="CS ChemDraw Drawing" r:id="rId8" imgW="2593080" imgH="251280" progId="ChemDraw.Document.6.0">
                  <p:embed/>
                </p:oleObj>
              </mc:Choice>
              <mc:Fallback>
                <p:oleObj name="CS ChemDraw Drawing" r:id="rId8" imgW="2593080" imgH="251280" progId="ChemDraw.Document.6.0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4527550"/>
                        <a:ext cx="2260600" cy="21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19"/>
          <p:cNvSpPr txBox="1">
            <a:spLocks noChangeArrowheads="1"/>
          </p:cNvSpPr>
          <p:nvPr/>
        </p:nvSpPr>
        <p:spPr bwMode="auto">
          <a:xfrm>
            <a:off x="3276600" y="4094163"/>
            <a:ext cx="1100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 b="1"/>
              <a:t>T &lt; 710ºC</a:t>
            </a:r>
            <a:endParaRPr lang="es-ES_tradnl" sz="1600" b="1"/>
          </a:p>
        </p:txBody>
      </p:sp>
      <p:sp>
        <p:nvSpPr>
          <p:cNvPr id="4110" name="Text Box 20"/>
          <p:cNvSpPr txBox="1">
            <a:spLocks noChangeArrowheads="1"/>
          </p:cNvSpPr>
          <p:nvPr/>
        </p:nvSpPr>
        <p:spPr bwMode="auto">
          <a:xfrm>
            <a:off x="3276600" y="4454525"/>
            <a:ext cx="1100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 b="1">
                <a:solidFill>
                  <a:schemeClr val="accent2"/>
                </a:solidFill>
              </a:rPr>
              <a:t>T &gt; 710ºC</a:t>
            </a:r>
            <a:endParaRPr lang="es-ES_tradnl" sz="1600" b="1">
              <a:solidFill>
                <a:schemeClr val="accent2"/>
              </a:solidFill>
            </a:endParaRPr>
          </a:p>
        </p:txBody>
      </p:sp>
      <p:sp>
        <p:nvSpPr>
          <p:cNvPr id="4111" name="Line 21"/>
          <p:cNvSpPr>
            <a:spLocks noChangeShapeType="1"/>
          </p:cNvSpPr>
          <p:nvPr/>
        </p:nvSpPr>
        <p:spPr bwMode="auto">
          <a:xfrm>
            <a:off x="900113" y="4886325"/>
            <a:ext cx="33845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aphicFrame>
        <p:nvGraphicFramePr>
          <p:cNvPr id="4100" name="Object 22"/>
          <p:cNvGraphicFramePr>
            <a:graphicFrameLocks noChangeAspect="1"/>
          </p:cNvGraphicFramePr>
          <p:nvPr/>
        </p:nvGraphicFramePr>
        <p:xfrm>
          <a:off x="998538" y="5030788"/>
          <a:ext cx="2349500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" name="CS ChemDraw Drawing" r:id="rId10" imgW="2705040" imgH="251280" progId="ChemDraw.Document.6.0">
                  <p:embed/>
                </p:oleObj>
              </mc:Choice>
              <mc:Fallback>
                <p:oleObj name="CS ChemDraw Drawing" r:id="rId10" imgW="2705040" imgH="251280" progId="ChemDraw.Document.6.0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5030788"/>
                        <a:ext cx="2349500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Text Box 23"/>
          <p:cNvSpPr txBox="1">
            <a:spLocks noChangeArrowheads="1"/>
          </p:cNvSpPr>
          <p:nvPr/>
        </p:nvSpPr>
        <p:spPr bwMode="auto">
          <a:xfrm>
            <a:off x="3328988" y="4957763"/>
            <a:ext cx="1100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 b="1">
                <a:solidFill>
                  <a:srgbClr val="CC3300"/>
                </a:solidFill>
              </a:rPr>
              <a:t>T &lt; 710ºC</a:t>
            </a:r>
            <a:endParaRPr lang="es-ES_tradnl" sz="1600" b="1">
              <a:solidFill>
                <a:srgbClr val="CC3300"/>
              </a:solidFill>
            </a:endParaRPr>
          </a:p>
        </p:txBody>
      </p:sp>
      <p:sp>
        <p:nvSpPr>
          <p:cNvPr id="4113" name="Text Box 24"/>
          <p:cNvSpPr txBox="1">
            <a:spLocks noChangeArrowheads="1"/>
          </p:cNvSpPr>
          <p:nvPr/>
        </p:nvSpPr>
        <p:spPr bwMode="auto">
          <a:xfrm>
            <a:off x="1403350" y="5822950"/>
            <a:ext cx="4246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 b="1"/>
              <a:t>En el sistema C/O</a:t>
            </a:r>
            <a:r>
              <a:rPr lang="es-ES" sz="1600" b="1" baseline="-25000"/>
              <a:t>2 </a:t>
            </a:r>
            <a:r>
              <a:rPr lang="es-ES" sz="1600" b="1"/>
              <a:t>, el agente reductor es:</a:t>
            </a:r>
            <a:endParaRPr lang="es-ES_tradnl" sz="1600" b="1"/>
          </a:p>
        </p:txBody>
      </p:sp>
      <p:sp>
        <p:nvSpPr>
          <p:cNvPr id="4114" name="Text Box 25"/>
          <p:cNvSpPr txBox="1">
            <a:spLocks noChangeArrowheads="1"/>
          </p:cNvSpPr>
          <p:nvPr/>
        </p:nvSpPr>
        <p:spPr bwMode="auto">
          <a:xfrm>
            <a:off x="5630863" y="5822950"/>
            <a:ext cx="1100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 b="1">
                <a:solidFill>
                  <a:srgbClr val="CC3300"/>
                </a:solidFill>
              </a:rPr>
              <a:t>T &lt; 710ºC</a:t>
            </a:r>
            <a:endParaRPr lang="es-ES_tradnl" sz="1600" b="1">
              <a:solidFill>
                <a:srgbClr val="CC3300"/>
              </a:solidFill>
            </a:endParaRPr>
          </a:p>
        </p:txBody>
      </p:sp>
      <p:sp>
        <p:nvSpPr>
          <p:cNvPr id="4115" name="AutoShape 26"/>
          <p:cNvSpPr>
            <a:spLocks noChangeArrowheads="1"/>
          </p:cNvSpPr>
          <p:nvPr/>
        </p:nvSpPr>
        <p:spPr bwMode="auto">
          <a:xfrm>
            <a:off x="6802438" y="5943600"/>
            <a:ext cx="215900" cy="144463"/>
          </a:xfrm>
          <a:prstGeom prst="rightArrow">
            <a:avLst>
              <a:gd name="adj1" fmla="val 50000"/>
              <a:gd name="adj2" fmla="val 37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16" name="Text Box 27"/>
          <p:cNvSpPr txBox="1">
            <a:spLocks noChangeArrowheads="1"/>
          </p:cNvSpPr>
          <p:nvPr/>
        </p:nvSpPr>
        <p:spPr bwMode="auto">
          <a:xfrm>
            <a:off x="7018338" y="5843588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 b="1"/>
              <a:t>CO</a:t>
            </a:r>
            <a:endParaRPr lang="es-ES_tradnl" sz="1600" b="1"/>
          </a:p>
        </p:txBody>
      </p:sp>
      <p:sp>
        <p:nvSpPr>
          <p:cNvPr id="4117" name="Text Box 28"/>
          <p:cNvSpPr txBox="1">
            <a:spLocks noChangeArrowheads="1"/>
          </p:cNvSpPr>
          <p:nvPr/>
        </p:nvSpPr>
        <p:spPr bwMode="auto">
          <a:xfrm>
            <a:off x="5649913" y="6159500"/>
            <a:ext cx="1100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 b="1">
                <a:solidFill>
                  <a:schemeClr val="accent2"/>
                </a:solidFill>
              </a:rPr>
              <a:t>T &gt; 710ºC</a:t>
            </a:r>
            <a:endParaRPr lang="es-ES_tradnl" sz="1600" b="1">
              <a:solidFill>
                <a:schemeClr val="accent2"/>
              </a:solidFill>
            </a:endParaRPr>
          </a:p>
        </p:txBody>
      </p:sp>
      <p:sp>
        <p:nvSpPr>
          <p:cNvPr id="4118" name="AutoShape 29"/>
          <p:cNvSpPr>
            <a:spLocks noChangeArrowheads="1"/>
          </p:cNvSpPr>
          <p:nvPr/>
        </p:nvSpPr>
        <p:spPr bwMode="auto">
          <a:xfrm>
            <a:off x="6802438" y="6283325"/>
            <a:ext cx="215900" cy="144463"/>
          </a:xfrm>
          <a:prstGeom prst="rightArrow">
            <a:avLst>
              <a:gd name="adj1" fmla="val 50000"/>
              <a:gd name="adj2" fmla="val 37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19" name="Text Box 30"/>
          <p:cNvSpPr txBox="1">
            <a:spLocks noChangeArrowheads="1"/>
          </p:cNvSpPr>
          <p:nvPr/>
        </p:nvSpPr>
        <p:spPr bwMode="auto">
          <a:xfrm>
            <a:off x="7091363" y="6183313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 b="1"/>
              <a:t>C</a:t>
            </a:r>
            <a:endParaRPr lang="es-ES_tradnl" sz="1600" b="1"/>
          </a:p>
        </p:txBody>
      </p:sp>
      <p:grpSp>
        <p:nvGrpSpPr>
          <p:cNvPr id="4120" name="Group 31"/>
          <p:cNvGrpSpPr>
            <a:grpSpLocks/>
          </p:cNvGrpSpPr>
          <p:nvPr/>
        </p:nvGrpSpPr>
        <p:grpSpPr bwMode="auto">
          <a:xfrm>
            <a:off x="4568826" y="3933825"/>
            <a:ext cx="3844926" cy="1701800"/>
            <a:chOff x="2742" y="2630"/>
            <a:chExt cx="2422" cy="1072"/>
          </a:xfrm>
        </p:grpSpPr>
        <p:sp>
          <p:nvSpPr>
            <p:cNvPr id="4122" name="Rectangle 32"/>
            <p:cNvSpPr>
              <a:spLocks noChangeArrowheads="1"/>
            </p:cNvSpPr>
            <p:nvPr/>
          </p:nvSpPr>
          <p:spPr bwMode="auto">
            <a:xfrm>
              <a:off x="2788" y="2630"/>
              <a:ext cx="2362" cy="1070"/>
            </a:xfrm>
            <a:prstGeom prst="rect">
              <a:avLst/>
            </a:prstGeom>
            <a:solidFill>
              <a:srgbClr val="D4FEC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 sz="1800"/>
            </a:p>
          </p:txBody>
        </p:sp>
        <p:sp>
          <p:nvSpPr>
            <p:cNvPr id="4123" name="Text Box 33"/>
            <p:cNvSpPr txBox="1">
              <a:spLocks noChangeArrowheads="1"/>
            </p:cNvSpPr>
            <p:nvPr/>
          </p:nvSpPr>
          <p:spPr bwMode="auto">
            <a:xfrm>
              <a:off x="4191" y="3492"/>
              <a:ext cx="1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400" b="1"/>
                <a:t>T</a:t>
              </a:r>
              <a:endParaRPr lang="es-ES_tradnl" sz="1400" b="1"/>
            </a:p>
          </p:txBody>
        </p:sp>
        <p:grpSp>
          <p:nvGrpSpPr>
            <p:cNvPr id="4124" name="Group 34"/>
            <p:cNvGrpSpPr>
              <a:grpSpLocks/>
            </p:cNvGrpSpPr>
            <p:nvPr/>
          </p:nvGrpSpPr>
          <p:grpSpPr bwMode="auto">
            <a:xfrm>
              <a:off x="2742" y="2630"/>
              <a:ext cx="380" cy="239"/>
              <a:chOff x="2822" y="3203"/>
              <a:chExt cx="394" cy="239"/>
            </a:xfrm>
          </p:grpSpPr>
          <p:sp>
            <p:nvSpPr>
              <p:cNvPr id="4139" name="Text Box 35"/>
              <p:cNvSpPr txBox="1">
                <a:spLocks noChangeArrowheads="1"/>
              </p:cNvSpPr>
              <p:nvPr/>
            </p:nvSpPr>
            <p:spPr bwMode="auto">
              <a:xfrm>
                <a:off x="2822" y="3248"/>
                <a:ext cx="323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l-GR" sz="1400" b="1" dirty="0">
                    <a:cs typeface="Arial" charset="0"/>
                  </a:rPr>
                  <a:t>Δ</a:t>
                </a:r>
                <a:r>
                  <a:rPr lang="es-ES" sz="1400" b="1" i="1" dirty="0" err="1">
                    <a:cs typeface="Arial" charset="0"/>
                  </a:rPr>
                  <a:t>G</a:t>
                </a:r>
                <a:r>
                  <a:rPr lang="es-ES" sz="1400" b="1" baseline="-25000" dirty="0" err="1">
                    <a:cs typeface="Arial" charset="0"/>
                  </a:rPr>
                  <a:t>f</a:t>
                </a:r>
                <a:endParaRPr lang="el-GR" sz="1400" b="1" dirty="0">
                  <a:cs typeface="Arial" charset="0"/>
                </a:endParaRPr>
              </a:p>
            </p:txBody>
          </p:sp>
          <p:sp>
            <p:nvSpPr>
              <p:cNvPr id="4140" name="Text Box 36"/>
              <p:cNvSpPr txBox="1">
                <a:spLocks noChangeArrowheads="1"/>
              </p:cNvSpPr>
              <p:nvPr/>
            </p:nvSpPr>
            <p:spPr bwMode="auto">
              <a:xfrm>
                <a:off x="2983" y="3203"/>
                <a:ext cx="23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200" b="1" dirty="0"/>
                  <a:t> 0 </a:t>
                </a:r>
                <a:endParaRPr lang="es-ES_tradnl" sz="1200" b="1" dirty="0"/>
              </a:p>
            </p:txBody>
          </p:sp>
        </p:grpSp>
        <p:sp>
          <p:nvSpPr>
            <p:cNvPr id="4125" name="Line 37"/>
            <p:cNvSpPr>
              <a:spLocks noChangeShapeType="1"/>
            </p:cNvSpPr>
            <p:nvPr/>
          </p:nvSpPr>
          <p:spPr bwMode="auto">
            <a:xfrm rot="5400000" flipH="1" flipV="1">
              <a:off x="3750" y="2812"/>
              <a:ext cx="0" cy="1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126" name="Line 38"/>
            <p:cNvSpPr>
              <a:spLocks noChangeShapeType="1"/>
            </p:cNvSpPr>
            <p:nvPr/>
          </p:nvSpPr>
          <p:spPr bwMode="auto">
            <a:xfrm>
              <a:off x="3050" y="3094"/>
              <a:ext cx="1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127" name="Line 39"/>
            <p:cNvSpPr>
              <a:spLocks noChangeShapeType="1"/>
            </p:cNvSpPr>
            <p:nvPr/>
          </p:nvSpPr>
          <p:spPr bwMode="auto">
            <a:xfrm flipV="1">
              <a:off x="3062" y="2697"/>
              <a:ext cx="0" cy="8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128" name="Line 40"/>
            <p:cNvSpPr>
              <a:spLocks noChangeShapeType="1"/>
            </p:cNvSpPr>
            <p:nvPr/>
          </p:nvSpPr>
          <p:spPr bwMode="auto">
            <a:xfrm>
              <a:off x="3050" y="2913"/>
              <a:ext cx="1400" cy="40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129" name="Text Box 41"/>
            <p:cNvSpPr txBox="1">
              <a:spLocks noChangeArrowheads="1"/>
            </p:cNvSpPr>
            <p:nvPr/>
          </p:nvSpPr>
          <p:spPr bwMode="auto">
            <a:xfrm>
              <a:off x="4275" y="3298"/>
              <a:ext cx="8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400" b="1">
                  <a:solidFill>
                    <a:schemeClr val="accent2"/>
                  </a:solidFill>
                </a:rPr>
                <a:t>2C + O</a:t>
              </a:r>
              <a:r>
                <a:rPr lang="es-ES_tradnl" sz="1400" b="1" baseline="-25000">
                  <a:solidFill>
                    <a:schemeClr val="accent2"/>
                  </a:solidFill>
                </a:rPr>
                <a:t>2   </a:t>
              </a:r>
              <a:r>
                <a:rPr lang="es-ES_tradnl" sz="1400" b="1">
                  <a:solidFill>
                    <a:schemeClr val="accent2"/>
                  </a:solidFill>
                </a:rPr>
                <a:t> 2CO</a:t>
              </a:r>
            </a:p>
          </p:txBody>
        </p:sp>
        <p:sp>
          <p:nvSpPr>
            <p:cNvPr id="4130" name="Line 42"/>
            <p:cNvSpPr>
              <a:spLocks noChangeShapeType="1"/>
            </p:cNvSpPr>
            <p:nvPr/>
          </p:nvSpPr>
          <p:spPr bwMode="auto">
            <a:xfrm>
              <a:off x="3706" y="3094"/>
              <a:ext cx="0" cy="407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131" name="Line 43"/>
            <p:cNvSpPr>
              <a:spLocks noChangeShapeType="1"/>
            </p:cNvSpPr>
            <p:nvPr/>
          </p:nvSpPr>
          <p:spPr bwMode="auto">
            <a:xfrm flipV="1">
              <a:off x="3051" y="2902"/>
              <a:ext cx="1443" cy="36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132" name="Text Box 44"/>
            <p:cNvSpPr txBox="1">
              <a:spLocks noChangeArrowheads="1"/>
            </p:cNvSpPr>
            <p:nvPr/>
          </p:nvSpPr>
          <p:spPr bwMode="auto">
            <a:xfrm>
              <a:off x="3517" y="3490"/>
              <a:ext cx="4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600" b="1">
                  <a:solidFill>
                    <a:srgbClr val="CC3300"/>
                  </a:solidFill>
                </a:rPr>
                <a:t>710</a:t>
              </a:r>
              <a:r>
                <a:rPr lang="es-ES" sz="1600" b="1">
                  <a:solidFill>
                    <a:srgbClr val="CC3300"/>
                  </a:solidFill>
                </a:rPr>
                <a:t>º</a:t>
              </a:r>
              <a:r>
                <a:rPr lang="es-ES_tradnl" sz="1600" b="1">
                  <a:solidFill>
                    <a:srgbClr val="CC3300"/>
                  </a:solidFill>
                </a:rPr>
                <a:t>C</a:t>
              </a:r>
            </a:p>
          </p:txBody>
        </p:sp>
        <p:sp>
          <p:nvSpPr>
            <p:cNvPr id="4133" name="Text Box 45"/>
            <p:cNvSpPr txBox="1">
              <a:spLocks noChangeArrowheads="1"/>
            </p:cNvSpPr>
            <p:nvPr/>
          </p:nvSpPr>
          <p:spPr bwMode="auto">
            <a:xfrm>
              <a:off x="3969" y="2720"/>
              <a:ext cx="6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400" b="1">
                  <a:solidFill>
                    <a:srgbClr val="CC3300"/>
                  </a:solidFill>
                </a:rPr>
                <a:t>2CO + O</a:t>
              </a:r>
              <a:r>
                <a:rPr lang="es-ES" sz="1400" b="1" baseline="-25000">
                  <a:solidFill>
                    <a:srgbClr val="CC3300"/>
                  </a:solidFill>
                </a:rPr>
                <a:t>2</a:t>
              </a:r>
              <a:endParaRPr lang="es-ES_tradnl" sz="1400" b="1">
                <a:solidFill>
                  <a:srgbClr val="CC3300"/>
                </a:solidFill>
              </a:endParaRPr>
            </a:p>
          </p:txBody>
        </p:sp>
        <p:sp>
          <p:nvSpPr>
            <p:cNvPr id="4134" name="Text Box 46"/>
            <p:cNvSpPr txBox="1">
              <a:spLocks noChangeArrowheads="1"/>
            </p:cNvSpPr>
            <p:nvPr/>
          </p:nvSpPr>
          <p:spPr bwMode="auto">
            <a:xfrm>
              <a:off x="4559" y="2710"/>
              <a:ext cx="38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400" b="1">
                  <a:solidFill>
                    <a:srgbClr val="CC3300"/>
                  </a:solidFill>
                </a:rPr>
                <a:t>2CO</a:t>
              </a:r>
              <a:r>
                <a:rPr lang="es-ES" sz="1400" b="1" baseline="-25000">
                  <a:solidFill>
                    <a:srgbClr val="CC3300"/>
                  </a:solidFill>
                </a:rPr>
                <a:t>2</a:t>
              </a:r>
              <a:endParaRPr lang="es-ES_tradnl" sz="1400" b="1">
                <a:solidFill>
                  <a:srgbClr val="CC3300"/>
                </a:solidFill>
              </a:endParaRPr>
            </a:p>
          </p:txBody>
        </p:sp>
        <p:sp>
          <p:nvSpPr>
            <p:cNvPr id="4135" name="Line 47"/>
            <p:cNvSpPr>
              <a:spLocks noChangeShapeType="1"/>
            </p:cNvSpPr>
            <p:nvPr/>
          </p:nvSpPr>
          <p:spPr bwMode="auto">
            <a:xfrm>
              <a:off x="4780" y="3015"/>
              <a:ext cx="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136" name="Line 48"/>
            <p:cNvSpPr>
              <a:spLocks noChangeShapeType="1"/>
            </p:cNvSpPr>
            <p:nvPr/>
          </p:nvSpPr>
          <p:spPr bwMode="auto">
            <a:xfrm>
              <a:off x="4494" y="2811"/>
              <a:ext cx="88" cy="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137" name="Line 49"/>
            <p:cNvSpPr>
              <a:spLocks noChangeShapeType="1"/>
            </p:cNvSpPr>
            <p:nvPr/>
          </p:nvSpPr>
          <p:spPr bwMode="auto">
            <a:xfrm>
              <a:off x="4713" y="3400"/>
              <a:ext cx="8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138" name="Text Box 50"/>
            <p:cNvSpPr txBox="1">
              <a:spLocks noChangeArrowheads="1"/>
            </p:cNvSpPr>
            <p:nvPr/>
          </p:nvSpPr>
          <p:spPr bwMode="auto">
            <a:xfrm>
              <a:off x="4377" y="2931"/>
              <a:ext cx="78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400" b="1"/>
                <a:t>C + O</a:t>
              </a:r>
              <a:r>
                <a:rPr lang="es-ES_tradnl" sz="1400" b="1" baseline="-25000"/>
                <a:t>2</a:t>
              </a:r>
              <a:r>
                <a:rPr lang="es-ES_tradnl" sz="1400" b="1"/>
                <a:t>   CO</a:t>
              </a:r>
              <a:r>
                <a:rPr lang="es-ES_tradnl" sz="1400" b="1" baseline="-25000"/>
                <a:t>2</a:t>
              </a:r>
              <a:endParaRPr lang="es-ES_tradnl" sz="1400" b="1"/>
            </a:p>
          </p:txBody>
        </p:sp>
      </p:grpSp>
      <p:sp>
        <p:nvSpPr>
          <p:cNvPr id="412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>
                <a:solidFill>
                  <a:schemeClr val="bg1"/>
                </a:solidFill>
              </a:rPr>
              <a:t>Posibles reductores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/>
              <a:t>T20.</a:t>
            </a:r>
            <a:fld id="{4DEB0D7A-59BF-48A1-BABC-F4456EFFF1E5}" type="slidenum">
              <a:rPr lang="es-ES" sz="1400" smtClean="0"/>
              <a:pPr eaLnBrk="1" hangingPunct="1"/>
              <a:t>7</a:t>
            </a:fld>
            <a:endParaRPr lang="es-ES" sz="1400" dirty="0"/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2468563" y="5703888"/>
            <a:ext cx="10080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5126" name="Group 9"/>
          <p:cNvGrpSpPr>
            <a:grpSpLocks/>
          </p:cNvGrpSpPr>
          <p:nvPr/>
        </p:nvGrpSpPr>
        <p:grpSpPr bwMode="auto">
          <a:xfrm>
            <a:off x="1598613" y="620713"/>
            <a:ext cx="3887787" cy="287337"/>
            <a:chOff x="975" y="255"/>
            <a:chExt cx="2449" cy="181"/>
          </a:xfrm>
        </p:grpSpPr>
        <p:sp>
          <p:nvSpPr>
            <p:cNvPr id="5165" name="Rectangle 10"/>
            <p:cNvSpPr>
              <a:spLocks noChangeArrowheads="1"/>
            </p:cNvSpPr>
            <p:nvPr/>
          </p:nvSpPr>
          <p:spPr bwMode="auto">
            <a:xfrm>
              <a:off x="975" y="255"/>
              <a:ext cx="2449" cy="181"/>
            </a:xfrm>
            <a:prstGeom prst="rect">
              <a:avLst/>
            </a:prstGeom>
            <a:solidFill>
              <a:srgbClr val="FAF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aphicFrame>
          <p:nvGraphicFramePr>
            <p:cNvPr id="5123" name="Object 11"/>
            <p:cNvGraphicFramePr>
              <a:graphicFrameLocks noChangeAspect="1"/>
            </p:cNvGraphicFramePr>
            <p:nvPr/>
          </p:nvGraphicFramePr>
          <p:xfrm>
            <a:off x="1065" y="292"/>
            <a:ext cx="2223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00" name="CS ChemDraw Drawing" r:id="rId4" imgW="3850560" imgH="251280" progId="ChemDraw.Document.6.0">
                    <p:embed/>
                  </p:oleObj>
                </mc:Choice>
                <mc:Fallback>
                  <p:oleObj name="CS ChemDraw Drawing" r:id="rId4" imgW="3850560" imgH="251280" progId="ChemDraw.Document.6.0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5" y="292"/>
                          <a:ext cx="2223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27" name="Text Box 12"/>
          <p:cNvSpPr txBox="1">
            <a:spLocks noChangeArrowheads="1"/>
          </p:cNvSpPr>
          <p:nvPr/>
        </p:nvSpPr>
        <p:spPr bwMode="auto">
          <a:xfrm>
            <a:off x="5630863" y="635000"/>
            <a:ext cx="1849437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 b="1">
                <a:solidFill>
                  <a:srgbClr val="0000FF"/>
                </a:solidFill>
              </a:rPr>
              <a:t>CARBOTERMIAS</a:t>
            </a:r>
            <a:endParaRPr lang="es-ES_tradnl" sz="1600" b="1">
              <a:solidFill>
                <a:srgbClr val="0000FF"/>
              </a:solidFill>
            </a:endParaRPr>
          </a:p>
        </p:txBody>
      </p:sp>
      <p:grpSp>
        <p:nvGrpSpPr>
          <p:cNvPr id="5128" name="Group 13"/>
          <p:cNvGrpSpPr>
            <a:grpSpLocks/>
          </p:cNvGrpSpPr>
          <p:nvPr/>
        </p:nvGrpSpPr>
        <p:grpSpPr bwMode="auto">
          <a:xfrm>
            <a:off x="1382713" y="1608138"/>
            <a:ext cx="6645275" cy="1531937"/>
            <a:chOff x="793" y="877"/>
            <a:chExt cx="4186" cy="965"/>
          </a:xfrm>
        </p:grpSpPr>
        <p:sp>
          <p:nvSpPr>
            <p:cNvPr id="5160" name="Rectangle 14"/>
            <p:cNvSpPr>
              <a:spLocks noChangeArrowheads="1"/>
            </p:cNvSpPr>
            <p:nvPr/>
          </p:nvSpPr>
          <p:spPr bwMode="auto">
            <a:xfrm>
              <a:off x="805" y="890"/>
              <a:ext cx="4174" cy="952"/>
            </a:xfrm>
            <a:prstGeom prst="rect">
              <a:avLst/>
            </a:prstGeom>
            <a:solidFill>
              <a:srgbClr val="D8FF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61" name="Text Box 15"/>
            <p:cNvSpPr txBox="1">
              <a:spLocks noChangeArrowheads="1"/>
            </p:cNvSpPr>
            <p:nvPr/>
          </p:nvSpPr>
          <p:spPr bwMode="auto">
            <a:xfrm>
              <a:off x="873" y="877"/>
              <a:ext cx="9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400" b="1"/>
                <a:t>Inconvenientes:</a:t>
              </a:r>
              <a:endParaRPr lang="es-ES_tradnl" sz="1400" b="1"/>
            </a:p>
          </p:txBody>
        </p:sp>
        <p:sp>
          <p:nvSpPr>
            <p:cNvPr id="5162" name="Text Box 16"/>
            <p:cNvSpPr txBox="1">
              <a:spLocks noChangeArrowheads="1"/>
            </p:cNvSpPr>
            <p:nvPr/>
          </p:nvSpPr>
          <p:spPr bwMode="auto">
            <a:xfrm>
              <a:off x="793" y="1071"/>
              <a:ext cx="35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s-ES" sz="1400" b="1"/>
                <a:t> Necesidad de utilizar, en algunos casos, </a:t>
              </a:r>
              <a:r>
                <a:rPr lang="es-ES" sz="1400" b="1">
                  <a:solidFill>
                    <a:schemeClr val="accent2"/>
                  </a:solidFill>
                </a:rPr>
                <a:t>T excesivamente altas</a:t>
              </a:r>
              <a:endParaRPr lang="es-ES_tradnl" sz="1400" b="1">
                <a:solidFill>
                  <a:schemeClr val="accent2"/>
                </a:solidFill>
              </a:endParaRPr>
            </a:p>
          </p:txBody>
        </p:sp>
        <p:sp>
          <p:nvSpPr>
            <p:cNvPr id="5163" name="Text Box 17"/>
            <p:cNvSpPr txBox="1">
              <a:spLocks noChangeArrowheads="1"/>
            </p:cNvSpPr>
            <p:nvPr/>
          </p:nvSpPr>
          <p:spPr bwMode="auto">
            <a:xfrm>
              <a:off x="802" y="1253"/>
              <a:ext cx="360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s-ES" sz="1400" b="1"/>
                <a:t> A T altas, algunos metales </a:t>
              </a:r>
              <a:r>
                <a:rPr lang="es-ES" sz="1400" b="1">
                  <a:solidFill>
                    <a:schemeClr val="accent2"/>
                  </a:solidFill>
                </a:rPr>
                <a:t>reaccionan con C</a:t>
              </a:r>
              <a:r>
                <a:rPr lang="es-ES" sz="1400" b="1"/>
                <a:t> formando carburos</a:t>
              </a:r>
              <a:endParaRPr lang="es-ES_tradnl" sz="1400" b="1"/>
            </a:p>
          </p:txBody>
        </p:sp>
        <p:sp>
          <p:nvSpPr>
            <p:cNvPr id="5164" name="Text Box 18"/>
            <p:cNvSpPr txBox="1">
              <a:spLocks noChangeArrowheads="1"/>
            </p:cNvSpPr>
            <p:nvPr/>
          </p:nvSpPr>
          <p:spPr bwMode="auto">
            <a:xfrm>
              <a:off x="850" y="1434"/>
              <a:ext cx="4083" cy="366"/>
            </a:xfrm>
            <a:prstGeom prst="rect">
              <a:avLst/>
            </a:prstGeom>
            <a:solidFill>
              <a:srgbClr val="FAF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r>
                <a:rPr lang="es-ES" sz="1400" b="1"/>
                <a:t>Excepto los metales más activos (grupo 1, 2 y Al), todos los demás pueden obtenerse por reducción con C a T no muy elevadas (&lt; 2000ºC)</a:t>
              </a:r>
              <a:endParaRPr lang="es-ES_tradnl" sz="1400" b="1"/>
            </a:p>
          </p:txBody>
        </p:sp>
      </p:grpSp>
      <p:sp>
        <p:nvSpPr>
          <p:cNvPr id="5129" name="Text Box 19"/>
          <p:cNvSpPr txBox="1">
            <a:spLocks noChangeArrowheads="1"/>
          </p:cNvSpPr>
          <p:nvPr/>
        </p:nvSpPr>
        <p:spPr bwMode="auto">
          <a:xfrm>
            <a:off x="1835150" y="1052513"/>
            <a:ext cx="53800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812800" indent="-8128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b="1"/>
              <a:t>Ejemplo: obtención de hierro bruto o arrabio en un alto horno</a:t>
            </a:r>
          </a:p>
          <a:p>
            <a:pPr eaLnBrk="1" hangingPunct="1"/>
            <a:r>
              <a:rPr lang="es-ES" sz="1400" b="1"/>
              <a:t> 	obtención de silicio en un horno eléctrico</a:t>
            </a:r>
            <a:endParaRPr lang="es-ES_tradnl" sz="1400" b="1"/>
          </a:p>
        </p:txBody>
      </p:sp>
      <p:sp>
        <p:nvSpPr>
          <p:cNvPr id="5130" name="Text Box 20"/>
          <p:cNvSpPr txBox="1">
            <a:spLocks noChangeArrowheads="1"/>
          </p:cNvSpPr>
          <p:nvPr/>
        </p:nvSpPr>
        <p:spPr bwMode="auto">
          <a:xfrm>
            <a:off x="684213" y="3495675"/>
            <a:ext cx="5116512" cy="336550"/>
          </a:xfrm>
          <a:prstGeom prst="rect">
            <a:avLst/>
          </a:prstGeom>
          <a:solidFill>
            <a:srgbClr val="D4FE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 b="1"/>
              <a:t>(3)  Metales activos: Al, alcalinos o alcalino-térreos</a:t>
            </a:r>
            <a:endParaRPr lang="es-ES_tradnl" sz="1600" b="1"/>
          </a:p>
        </p:txBody>
      </p:sp>
      <p:sp>
        <p:nvSpPr>
          <p:cNvPr id="5131" name="Text Box 21"/>
          <p:cNvSpPr txBox="1">
            <a:spLocks noChangeArrowheads="1"/>
          </p:cNvSpPr>
          <p:nvPr/>
        </p:nvSpPr>
        <p:spPr bwMode="auto">
          <a:xfrm>
            <a:off x="5903913" y="3486150"/>
            <a:ext cx="1963737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 b="1">
                <a:solidFill>
                  <a:srgbClr val="0000FF"/>
                </a:solidFill>
              </a:rPr>
              <a:t>METALOTERMIAS</a:t>
            </a:r>
            <a:endParaRPr lang="es-ES_tradnl" sz="1600" b="1">
              <a:solidFill>
                <a:srgbClr val="0000FF"/>
              </a:solidFill>
            </a:endParaRPr>
          </a:p>
        </p:txBody>
      </p:sp>
      <p:grpSp>
        <p:nvGrpSpPr>
          <p:cNvPr id="5132" name="Group 22"/>
          <p:cNvGrpSpPr>
            <a:grpSpLocks/>
          </p:cNvGrpSpPr>
          <p:nvPr/>
        </p:nvGrpSpPr>
        <p:grpSpPr bwMode="auto">
          <a:xfrm>
            <a:off x="2016125" y="3903663"/>
            <a:ext cx="4032250" cy="1008062"/>
            <a:chOff x="1792" y="2478"/>
            <a:chExt cx="2540" cy="635"/>
          </a:xfrm>
        </p:grpSpPr>
        <p:sp>
          <p:nvSpPr>
            <p:cNvPr id="5159" name="Rectangle 23"/>
            <p:cNvSpPr>
              <a:spLocks noChangeArrowheads="1"/>
            </p:cNvSpPr>
            <p:nvPr/>
          </p:nvSpPr>
          <p:spPr bwMode="auto">
            <a:xfrm>
              <a:off x="1792" y="2478"/>
              <a:ext cx="2540" cy="635"/>
            </a:xfrm>
            <a:prstGeom prst="rect">
              <a:avLst/>
            </a:prstGeom>
            <a:solidFill>
              <a:srgbClr val="F6F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aphicFrame>
          <p:nvGraphicFramePr>
            <p:cNvPr id="5122" name="Object 24"/>
            <p:cNvGraphicFramePr>
              <a:graphicFrameLocks noChangeAspect="1"/>
            </p:cNvGraphicFramePr>
            <p:nvPr/>
          </p:nvGraphicFramePr>
          <p:xfrm>
            <a:off x="1928" y="2523"/>
            <a:ext cx="2341" cy="5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01" name="CS ChemDraw Drawing" r:id="rId6" imgW="4228920" imgH="1026000" progId="ChemDraw.Document.6.0">
                    <p:embed/>
                  </p:oleObj>
                </mc:Choice>
                <mc:Fallback>
                  <p:oleObj name="CS ChemDraw Drawing" r:id="rId6" imgW="4228920" imgH="1026000" progId="ChemDraw.Document.6.0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8" y="2523"/>
                          <a:ext cx="2341" cy="5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33" name="Group 25"/>
          <p:cNvGrpSpPr>
            <a:grpSpLocks/>
          </p:cNvGrpSpPr>
          <p:nvPr/>
        </p:nvGrpSpPr>
        <p:grpSpPr bwMode="auto">
          <a:xfrm>
            <a:off x="4319588" y="5056188"/>
            <a:ext cx="2952750" cy="1757362"/>
            <a:chOff x="2970" y="3158"/>
            <a:chExt cx="1860" cy="1107"/>
          </a:xfrm>
        </p:grpSpPr>
        <p:sp>
          <p:nvSpPr>
            <p:cNvPr id="5143" name="Rectangle 26"/>
            <p:cNvSpPr>
              <a:spLocks noChangeArrowheads="1"/>
            </p:cNvSpPr>
            <p:nvPr/>
          </p:nvSpPr>
          <p:spPr bwMode="auto">
            <a:xfrm>
              <a:off x="2980" y="3158"/>
              <a:ext cx="1850" cy="1107"/>
            </a:xfrm>
            <a:prstGeom prst="rect">
              <a:avLst/>
            </a:prstGeom>
            <a:solidFill>
              <a:srgbClr val="D4FEC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5144" name="Group 27"/>
            <p:cNvGrpSpPr>
              <a:grpSpLocks/>
            </p:cNvGrpSpPr>
            <p:nvPr/>
          </p:nvGrpSpPr>
          <p:grpSpPr bwMode="auto">
            <a:xfrm>
              <a:off x="2970" y="3203"/>
              <a:ext cx="354" cy="239"/>
              <a:chOff x="3061" y="2159"/>
              <a:chExt cx="354" cy="239"/>
            </a:xfrm>
          </p:grpSpPr>
          <p:sp>
            <p:nvSpPr>
              <p:cNvPr id="5157" name="Text Box 28"/>
              <p:cNvSpPr txBox="1">
                <a:spLocks noChangeArrowheads="1"/>
              </p:cNvSpPr>
              <p:nvPr/>
            </p:nvSpPr>
            <p:spPr bwMode="auto">
              <a:xfrm>
                <a:off x="3061" y="2204"/>
                <a:ext cx="35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l-GR" sz="1400" b="1" dirty="0">
                    <a:cs typeface="Arial" charset="0"/>
                  </a:rPr>
                  <a:t>Δ</a:t>
                </a:r>
                <a:r>
                  <a:rPr lang="es-ES" sz="1400" b="1" i="1" dirty="0" err="1">
                    <a:cs typeface="Arial" charset="0"/>
                  </a:rPr>
                  <a:t>G</a:t>
                </a:r>
                <a:r>
                  <a:rPr lang="es-ES" sz="1400" b="1" baseline="-25000" dirty="0" err="1">
                    <a:cs typeface="Arial" charset="0"/>
                  </a:rPr>
                  <a:t>f</a:t>
                </a:r>
                <a:r>
                  <a:rPr lang="es-ES" sz="1400" b="1" baseline="-25000" dirty="0">
                    <a:cs typeface="Arial" charset="0"/>
                  </a:rPr>
                  <a:t>  </a:t>
                </a:r>
                <a:endParaRPr lang="el-GR" sz="1400" b="1" dirty="0">
                  <a:cs typeface="Arial" charset="0"/>
                </a:endParaRPr>
              </a:p>
            </p:txBody>
          </p:sp>
          <p:sp>
            <p:nvSpPr>
              <p:cNvPr id="5158" name="Text Box 29"/>
              <p:cNvSpPr txBox="1">
                <a:spLocks noChangeArrowheads="1"/>
              </p:cNvSpPr>
              <p:nvPr/>
            </p:nvSpPr>
            <p:spPr bwMode="auto">
              <a:xfrm>
                <a:off x="3210" y="2159"/>
                <a:ext cx="19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200" b="1" dirty="0"/>
                  <a:t> 0</a:t>
                </a:r>
                <a:endParaRPr lang="es-ES_tradnl" sz="1200" b="1" dirty="0"/>
              </a:p>
            </p:txBody>
          </p:sp>
        </p:grpSp>
        <p:sp>
          <p:nvSpPr>
            <p:cNvPr id="5145" name="Line 30"/>
            <p:cNvSpPr>
              <a:spLocks noChangeShapeType="1"/>
            </p:cNvSpPr>
            <p:nvPr/>
          </p:nvSpPr>
          <p:spPr bwMode="auto">
            <a:xfrm rot="16200000" flipH="1">
              <a:off x="3977" y="3474"/>
              <a:ext cx="1" cy="1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146" name="Line 31"/>
            <p:cNvSpPr>
              <a:spLocks noChangeShapeType="1"/>
            </p:cNvSpPr>
            <p:nvPr/>
          </p:nvSpPr>
          <p:spPr bwMode="auto">
            <a:xfrm>
              <a:off x="3387" y="3384"/>
              <a:ext cx="1135" cy="12"/>
            </a:xfrm>
            <a:prstGeom prst="line">
              <a:avLst/>
            </a:prstGeom>
            <a:noFill/>
            <a:ln w="28575" cap="rnd">
              <a:solidFill>
                <a:srgbClr val="CC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147" name="Text Box 32"/>
            <p:cNvSpPr txBox="1">
              <a:spLocks noChangeArrowheads="1"/>
            </p:cNvSpPr>
            <p:nvPr/>
          </p:nvSpPr>
          <p:spPr bwMode="auto">
            <a:xfrm>
              <a:off x="3209" y="329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400">
                  <a:solidFill>
                    <a:srgbClr val="CC3300"/>
                  </a:solidFill>
                </a:rPr>
                <a:t>0</a:t>
              </a:r>
              <a:endParaRPr lang="es-ES_tradnl" sz="1400">
                <a:solidFill>
                  <a:srgbClr val="CC3300"/>
                </a:solidFill>
              </a:endParaRPr>
            </a:p>
          </p:txBody>
        </p:sp>
        <p:sp>
          <p:nvSpPr>
            <p:cNvPr id="5148" name="Line 33"/>
            <p:cNvSpPr>
              <a:spLocks noChangeShapeType="1"/>
            </p:cNvSpPr>
            <p:nvPr/>
          </p:nvSpPr>
          <p:spPr bwMode="auto">
            <a:xfrm flipV="1">
              <a:off x="3388" y="3304"/>
              <a:ext cx="12" cy="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149" name="Line 34"/>
            <p:cNvSpPr>
              <a:spLocks noChangeShapeType="1"/>
            </p:cNvSpPr>
            <p:nvPr/>
          </p:nvSpPr>
          <p:spPr bwMode="auto">
            <a:xfrm flipV="1">
              <a:off x="3400" y="3702"/>
              <a:ext cx="1032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150" name="Line 35"/>
            <p:cNvSpPr>
              <a:spLocks noChangeShapeType="1"/>
            </p:cNvSpPr>
            <p:nvPr/>
          </p:nvSpPr>
          <p:spPr bwMode="auto">
            <a:xfrm flipV="1">
              <a:off x="3400" y="3441"/>
              <a:ext cx="941" cy="22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151" name="Text Box 36"/>
            <p:cNvSpPr txBox="1">
              <a:spLocks noChangeArrowheads="1"/>
            </p:cNvSpPr>
            <p:nvPr/>
          </p:nvSpPr>
          <p:spPr bwMode="auto">
            <a:xfrm>
              <a:off x="4331" y="3374"/>
              <a:ext cx="2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400" b="1">
                  <a:solidFill>
                    <a:schemeClr val="accent2"/>
                  </a:solidFill>
                </a:rPr>
                <a:t>MO</a:t>
              </a:r>
            </a:p>
          </p:txBody>
        </p:sp>
        <p:sp>
          <p:nvSpPr>
            <p:cNvPr id="5152" name="Text Box 37"/>
            <p:cNvSpPr txBox="1">
              <a:spLocks noChangeArrowheads="1"/>
            </p:cNvSpPr>
            <p:nvPr/>
          </p:nvSpPr>
          <p:spPr bwMode="auto">
            <a:xfrm>
              <a:off x="4432" y="3646"/>
              <a:ext cx="3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400" b="1"/>
                <a:t>Al</a:t>
              </a:r>
              <a:r>
                <a:rPr lang="es-ES" sz="1400" b="1" baseline="-25000"/>
                <a:t>2</a:t>
              </a:r>
              <a:r>
                <a:rPr lang="es-ES" sz="1400" b="1"/>
                <a:t>O</a:t>
              </a:r>
              <a:r>
                <a:rPr lang="es-ES" sz="1400" b="1" baseline="-25000"/>
                <a:t>3</a:t>
              </a:r>
              <a:endParaRPr lang="es-ES_tradnl" sz="1400" b="1"/>
            </a:p>
          </p:txBody>
        </p:sp>
        <p:sp>
          <p:nvSpPr>
            <p:cNvPr id="5153" name="Text Box 38"/>
            <p:cNvSpPr txBox="1">
              <a:spLocks noChangeArrowheads="1"/>
            </p:cNvSpPr>
            <p:nvPr/>
          </p:nvSpPr>
          <p:spPr bwMode="auto">
            <a:xfrm>
              <a:off x="4147" y="4055"/>
              <a:ext cx="1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400" b="1"/>
                <a:t>T</a:t>
              </a:r>
              <a:endParaRPr lang="es-ES_tradnl" sz="1400" b="1"/>
            </a:p>
          </p:txBody>
        </p:sp>
        <p:sp>
          <p:nvSpPr>
            <p:cNvPr id="5154" name="Text Box 39"/>
            <p:cNvSpPr txBox="1">
              <a:spLocks noChangeArrowheads="1"/>
            </p:cNvSpPr>
            <p:nvPr/>
          </p:nvSpPr>
          <p:spPr bwMode="auto">
            <a:xfrm>
              <a:off x="3650" y="3598"/>
              <a:ext cx="30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sz="1400" b="1" dirty="0">
                  <a:solidFill>
                    <a:srgbClr val="CC3300"/>
                  </a:solidFill>
                  <a:cs typeface="Arial" charset="0"/>
                </a:rPr>
                <a:t>Δ</a:t>
              </a:r>
              <a:r>
                <a:rPr lang="es-ES" sz="1400" b="1" i="1" dirty="0" err="1">
                  <a:solidFill>
                    <a:srgbClr val="CC3300"/>
                  </a:solidFill>
                  <a:cs typeface="Arial" charset="0"/>
                </a:rPr>
                <a:t>H</a:t>
              </a:r>
              <a:r>
                <a:rPr lang="es-ES" sz="1400" b="1" baseline="-25000" dirty="0" err="1">
                  <a:solidFill>
                    <a:srgbClr val="CC3300"/>
                  </a:solidFill>
                  <a:cs typeface="Arial" charset="0"/>
                </a:rPr>
                <a:t>t</a:t>
              </a:r>
              <a:endParaRPr lang="el-GR" sz="1400" b="1" dirty="0">
                <a:solidFill>
                  <a:srgbClr val="CC3300"/>
                </a:solidFill>
                <a:cs typeface="Arial" charset="0"/>
              </a:endParaRPr>
            </a:p>
          </p:txBody>
        </p:sp>
        <p:sp>
          <p:nvSpPr>
            <p:cNvPr id="5155" name="Text Box 40"/>
            <p:cNvSpPr txBox="1">
              <a:spLocks noChangeArrowheads="1"/>
            </p:cNvSpPr>
            <p:nvPr/>
          </p:nvSpPr>
          <p:spPr bwMode="auto">
            <a:xfrm>
              <a:off x="3799" y="3566"/>
              <a:ext cx="19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200" b="1" dirty="0">
                  <a:solidFill>
                    <a:srgbClr val="CC3300"/>
                  </a:solidFill>
                </a:rPr>
                <a:t> 0</a:t>
              </a:r>
              <a:endParaRPr lang="es-ES_tradnl" sz="1200" b="1" dirty="0">
                <a:solidFill>
                  <a:srgbClr val="CC3300"/>
                </a:solidFill>
              </a:endParaRPr>
            </a:p>
          </p:txBody>
        </p:sp>
        <p:sp>
          <p:nvSpPr>
            <p:cNvPr id="5156" name="Line 41"/>
            <p:cNvSpPr>
              <a:spLocks noChangeShapeType="1"/>
            </p:cNvSpPr>
            <p:nvPr/>
          </p:nvSpPr>
          <p:spPr bwMode="auto">
            <a:xfrm>
              <a:off x="3968" y="3521"/>
              <a:ext cx="0" cy="27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134" name="Group 42"/>
          <p:cNvGrpSpPr>
            <a:grpSpLocks/>
          </p:cNvGrpSpPr>
          <p:nvPr/>
        </p:nvGrpSpPr>
        <p:grpSpPr bwMode="auto">
          <a:xfrm>
            <a:off x="1963738" y="5343525"/>
            <a:ext cx="2212975" cy="336550"/>
            <a:chOff x="1053" y="3367"/>
            <a:chExt cx="1394" cy="212"/>
          </a:xfrm>
        </p:grpSpPr>
        <p:sp>
          <p:nvSpPr>
            <p:cNvPr id="5141" name="Text Box 43"/>
            <p:cNvSpPr txBox="1">
              <a:spLocks noChangeArrowheads="1"/>
            </p:cNvSpPr>
            <p:nvPr/>
          </p:nvSpPr>
          <p:spPr bwMode="auto">
            <a:xfrm>
              <a:off x="1053" y="3367"/>
              <a:ext cx="13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600" b="1"/>
                <a:t>MO + Al</a:t>
              </a:r>
              <a:r>
                <a:rPr lang="es-ES" sz="1600" b="1" baseline="-25000"/>
                <a:t>         </a:t>
              </a:r>
              <a:r>
                <a:rPr lang="es-ES" sz="1600" b="1"/>
                <a:t>M + Al</a:t>
              </a:r>
              <a:r>
                <a:rPr lang="es-ES" sz="1600" b="1" baseline="-25000"/>
                <a:t>2</a:t>
              </a:r>
              <a:r>
                <a:rPr lang="es-ES" sz="1600" b="1"/>
                <a:t>O</a:t>
              </a:r>
              <a:r>
                <a:rPr lang="es-ES" sz="1600" b="1" baseline="-25000"/>
                <a:t>3</a:t>
              </a:r>
              <a:endParaRPr lang="es-ES_tradnl" sz="1600" b="1"/>
            </a:p>
          </p:txBody>
        </p:sp>
        <p:sp>
          <p:nvSpPr>
            <p:cNvPr id="5142" name="Line 44"/>
            <p:cNvSpPr>
              <a:spLocks noChangeShapeType="1"/>
            </p:cNvSpPr>
            <p:nvPr/>
          </p:nvSpPr>
          <p:spPr bwMode="auto">
            <a:xfrm>
              <a:off x="1610" y="3475"/>
              <a:ext cx="1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135" name="Group 45"/>
          <p:cNvGrpSpPr>
            <a:grpSpLocks/>
          </p:cNvGrpSpPr>
          <p:nvPr/>
        </p:nvGrpSpPr>
        <p:grpSpPr bwMode="auto">
          <a:xfrm>
            <a:off x="2468563" y="5630870"/>
            <a:ext cx="979487" cy="420688"/>
            <a:chOff x="1110" y="3529"/>
            <a:chExt cx="617" cy="265"/>
          </a:xfrm>
        </p:grpSpPr>
        <p:sp>
          <p:nvSpPr>
            <p:cNvPr id="5138" name="Text Box 46"/>
            <p:cNvSpPr txBox="1">
              <a:spLocks noChangeArrowheads="1"/>
            </p:cNvSpPr>
            <p:nvPr/>
          </p:nvSpPr>
          <p:spPr bwMode="auto">
            <a:xfrm>
              <a:off x="1110" y="3581"/>
              <a:ext cx="33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sz="1600" b="1" dirty="0">
                  <a:cs typeface="Arial" charset="0"/>
                </a:rPr>
                <a:t>Δ</a:t>
              </a:r>
              <a:r>
                <a:rPr lang="es-ES" sz="1600" b="1" i="1" dirty="0" err="1">
                  <a:cs typeface="Arial" charset="0"/>
                </a:rPr>
                <a:t>H</a:t>
              </a:r>
              <a:r>
                <a:rPr lang="es-ES" sz="1600" b="1" baseline="-25000" dirty="0" err="1">
                  <a:cs typeface="Arial" charset="0"/>
                </a:rPr>
                <a:t>r</a:t>
              </a:r>
              <a:endParaRPr lang="el-GR" sz="1600" b="1" dirty="0">
                <a:cs typeface="Arial" charset="0"/>
              </a:endParaRPr>
            </a:p>
          </p:txBody>
        </p:sp>
        <p:sp>
          <p:nvSpPr>
            <p:cNvPr id="5139" name="Text Box 47"/>
            <p:cNvSpPr txBox="1">
              <a:spLocks noChangeArrowheads="1"/>
            </p:cNvSpPr>
            <p:nvPr/>
          </p:nvSpPr>
          <p:spPr bwMode="auto">
            <a:xfrm>
              <a:off x="1278" y="3529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200" b="1"/>
                <a:t> 0</a:t>
              </a:r>
              <a:endParaRPr lang="es-ES_tradnl" sz="1200" b="1"/>
            </a:p>
          </p:txBody>
        </p:sp>
        <p:sp>
          <p:nvSpPr>
            <p:cNvPr id="5140" name="Text Box 48"/>
            <p:cNvSpPr txBox="1">
              <a:spLocks noChangeArrowheads="1"/>
            </p:cNvSpPr>
            <p:nvPr/>
          </p:nvSpPr>
          <p:spPr bwMode="auto">
            <a:xfrm>
              <a:off x="1429" y="3581"/>
              <a:ext cx="2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600" b="1"/>
                <a:t>&lt; 0</a:t>
              </a:r>
              <a:endParaRPr lang="es-ES_tradnl" sz="1600" b="1"/>
            </a:p>
          </p:txBody>
        </p:sp>
      </p:grpSp>
      <p:sp>
        <p:nvSpPr>
          <p:cNvPr id="5136" name="AutoShape 49"/>
          <p:cNvSpPr>
            <a:spLocks/>
          </p:cNvSpPr>
          <p:nvPr/>
        </p:nvSpPr>
        <p:spPr bwMode="auto">
          <a:xfrm>
            <a:off x="5903913" y="3976688"/>
            <a:ext cx="73025" cy="503237"/>
          </a:xfrm>
          <a:prstGeom prst="rightBrace">
            <a:avLst>
              <a:gd name="adj1" fmla="val 5742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37" name="Text Box 50"/>
          <p:cNvSpPr txBox="1">
            <a:spLocks noChangeArrowheads="1"/>
          </p:cNvSpPr>
          <p:nvPr/>
        </p:nvSpPr>
        <p:spPr bwMode="auto">
          <a:xfrm>
            <a:off x="5976938" y="4048125"/>
            <a:ext cx="1720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 b="1"/>
              <a:t>Aluminotermias</a:t>
            </a:r>
            <a:endParaRPr lang="es-ES_tradnl" sz="16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/>
              <a:t>T20.</a:t>
            </a:r>
            <a:fld id="{5640BC31-074A-413D-A782-248FB754ADC9}" type="slidenum">
              <a:rPr lang="es-ES" sz="1400" smtClean="0"/>
              <a:pPr eaLnBrk="1" hangingPunct="1"/>
              <a:t>8</a:t>
            </a:fld>
            <a:endParaRPr lang="es-ES" sz="1400" dirty="0"/>
          </a:p>
        </p:txBody>
      </p:sp>
      <p:pic>
        <p:nvPicPr>
          <p:cNvPr id="6155" name="Picture 8" descr="Alto hor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1700213"/>
            <a:ext cx="3176588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Text Box 10"/>
          <p:cNvSpPr txBox="1">
            <a:spLocks noChangeArrowheads="1"/>
          </p:cNvSpPr>
          <p:nvPr/>
        </p:nvSpPr>
        <p:spPr bwMode="auto">
          <a:xfrm>
            <a:off x="1662113" y="576263"/>
            <a:ext cx="3052762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1400" b="1"/>
              <a:t>Minerales de hierro</a:t>
            </a:r>
          </a:p>
          <a:p>
            <a:pPr algn="ctr" eaLnBrk="1" hangingPunct="1"/>
            <a:r>
              <a:rPr lang="es-ES" sz="1400" b="1">
                <a:solidFill>
                  <a:schemeClr val="accent2"/>
                </a:solidFill>
              </a:rPr>
              <a:t>Magnetita (Fe</a:t>
            </a:r>
            <a:r>
              <a:rPr lang="es-ES" sz="1400" b="1" baseline="-25000">
                <a:solidFill>
                  <a:schemeClr val="accent2"/>
                </a:solidFill>
              </a:rPr>
              <a:t>3</a:t>
            </a:r>
            <a:r>
              <a:rPr lang="es-ES" sz="1400" b="1">
                <a:solidFill>
                  <a:schemeClr val="accent2"/>
                </a:solidFill>
              </a:rPr>
              <a:t>O</a:t>
            </a:r>
            <a:r>
              <a:rPr lang="es-ES" sz="1400" b="1" baseline="-25000">
                <a:solidFill>
                  <a:schemeClr val="accent2"/>
                </a:solidFill>
              </a:rPr>
              <a:t>4</a:t>
            </a:r>
            <a:r>
              <a:rPr lang="es-ES" sz="1400" b="1">
                <a:solidFill>
                  <a:schemeClr val="accent2"/>
                </a:solidFill>
              </a:rPr>
              <a:t>), Oligisto (Fe</a:t>
            </a:r>
            <a:r>
              <a:rPr lang="es-ES" sz="1400" b="1" baseline="-25000">
                <a:solidFill>
                  <a:schemeClr val="accent2"/>
                </a:solidFill>
              </a:rPr>
              <a:t>2</a:t>
            </a:r>
            <a:r>
              <a:rPr lang="es-ES" sz="1400" b="1">
                <a:solidFill>
                  <a:schemeClr val="accent2"/>
                </a:solidFill>
              </a:rPr>
              <a:t>O</a:t>
            </a:r>
            <a:r>
              <a:rPr lang="es-ES" sz="1400" b="1" baseline="-25000">
                <a:solidFill>
                  <a:schemeClr val="accent2"/>
                </a:solidFill>
              </a:rPr>
              <a:t>3</a:t>
            </a:r>
            <a:r>
              <a:rPr lang="es-ES" sz="1400" b="1">
                <a:solidFill>
                  <a:schemeClr val="accent2"/>
                </a:solidFill>
              </a:rPr>
              <a:t>)</a:t>
            </a:r>
            <a:endParaRPr lang="es-ES_tradnl" sz="1400" b="1"/>
          </a:p>
        </p:txBody>
      </p:sp>
      <p:sp>
        <p:nvSpPr>
          <p:cNvPr id="6157" name="Text Box 11"/>
          <p:cNvSpPr txBox="1">
            <a:spLocks noChangeArrowheads="1"/>
          </p:cNvSpPr>
          <p:nvPr/>
        </p:nvSpPr>
        <p:spPr bwMode="auto">
          <a:xfrm>
            <a:off x="4110038" y="1152525"/>
            <a:ext cx="1439862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1400" b="1"/>
              <a:t>Fundentes </a:t>
            </a:r>
          </a:p>
          <a:p>
            <a:pPr algn="ctr" eaLnBrk="1" hangingPunct="1"/>
            <a:r>
              <a:rPr lang="es-ES" sz="1400" b="1"/>
              <a:t>(CaO ó CaCO</a:t>
            </a:r>
            <a:r>
              <a:rPr lang="es-ES" sz="1400" b="1" baseline="-25000"/>
              <a:t>3</a:t>
            </a:r>
            <a:r>
              <a:rPr lang="es-ES" sz="1400" b="1"/>
              <a:t>)</a:t>
            </a:r>
            <a:endParaRPr lang="es-ES_tradnl" sz="1400" b="1"/>
          </a:p>
        </p:txBody>
      </p:sp>
      <p:sp>
        <p:nvSpPr>
          <p:cNvPr id="6158" name="Text Box 12"/>
          <p:cNvSpPr txBox="1">
            <a:spLocks noChangeArrowheads="1"/>
          </p:cNvSpPr>
          <p:nvPr/>
        </p:nvSpPr>
        <p:spPr bwMode="auto">
          <a:xfrm>
            <a:off x="1403350" y="1196975"/>
            <a:ext cx="982663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1400" b="1"/>
              <a:t>Coque</a:t>
            </a:r>
          </a:p>
          <a:p>
            <a:pPr algn="ctr" eaLnBrk="1" hangingPunct="1"/>
            <a:r>
              <a:rPr lang="es-ES" sz="1400" b="1"/>
              <a:t>90-95% C</a:t>
            </a:r>
            <a:endParaRPr lang="es-ES_tradnl" sz="1400" b="1"/>
          </a:p>
        </p:txBody>
      </p:sp>
      <p:grpSp>
        <p:nvGrpSpPr>
          <p:cNvPr id="6159" name="Group 13"/>
          <p:cNvGrpSpPr>
            <a:grpSpLocks/>
          </p:cNvGrpSpPr>
          <p:nvPr/>
        </p:nvGrpSpPr>
        <p:grpSpPr bwMode="auto">
          <a:xfrm>
            <a:off x="5507038" y="1262063"/>
            <a:ext cx="2293937" cy="366712"/>
            <a:chOff x="3515" y="1430"/>
            <a:chExt cx="1445" cy="231"/>
          </a:xfrm>
        </p:grpSpPr>
        <p:sp>
          <p:nvSpPr>
            <p:cNvPr id="6214" name="Text Box 14"/>
            <p:cNvSpPr txBox="1">
              <a:spLocks noChangeArrowheads="1"/>
            </p:cNvSpPr>
            <p:nvPr/>
          </p:nvSpPr>
          <p:spPr bwMode="auto">
            <a:xfrm>
              <a:off x="3684" y="1430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ES" sz="1800"/>
            </a:p>
          </p:txBody>
        </p:sp>
        <p:sp>
          <p:nvSpPr>
            <p:cNvPr id="6215" name="Text Box 15"/>
            <p:cNvSpPr txBox="1">
              <a:spLocks noChangeArrowheads="1"/>
            </p:cNvSpPr>
            <p:nvPr/>
          </p:nvSpPr>
          <p:spPr bwMode="auto">
            <a:xfrm>
              <a:off x="3515" y="1449"/>
              <a:ext cx="144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600" b="1"/>
                <a:t>SiO</a:t>
              </a:r>
              <a:r>
                <a:rPr lang="es-ES" sz="1600" b="1" baseline="-25000"/>
                <a:t>2</a:t>
              </a:r>
              <a:r>
                <a:rPr lang="es-ES" sz="1600" b="1"/>
                <a:t> + CaO      CaSiO</a:t>
              </a:r>
              <a:r>
                <a:rPr lang="es-ES" sz="1600" b="1" baseline="-25000"/>
                <a:t>3</a:t>
              </a:r>
              <a:endParaRPr lang="es-ES_tradnl" sz="1600" b="1"/>
            </a:p>
          </p:txBody>
        </p:sp>
        <p:sp>
          <p:nvSpPr>
            <p:cNvPr id="6216" name="Line 16"/>
            <p:cNvSpPr>
              <a:spLocks noChangeShapeType="1"/>
            </p:cNvSpPr>
            <p:nvPr/>
          </p:nvSpPr>
          <p:spPr bwMode="auto">
            <a:xfrm>
              <a:off x="4286" y="1570"/>
              <a:ext cx="1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163" name="Text Box 20"/>
          <p:cNvSpPr txBox="1">
            <a:spLocks noChangeArrowheads="1"/>
          </p:cNvSpPr>
          <p:nvPr/>
        </p:nvSpPr>
        <p:spPr bwMode="auto">
          <a:xfrm>
            <a:off x="4648200" y="5427663"/>
            <a:ext cx="5000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b="1"/>
              <a:t>aire</a:t>
            </a:r>
            <a:endParaRPr lang="es-ES_tradnl" sz="1400" b="1"/>
          </a:p>
        </p:txBody>
      </p:sp>
      <p:sp>
        <p:nvSpPr>
          <p:cNvPr id="6164" name="Text Box 21"/>
          <p:cNvSpPr txBox="1">
            <a:spLocks noChangeArrowheads="1"/>
          </p:cNvSpPr>
          <p:nvPr/>
        </p:nvSpPr>
        <p:spPr bwMode="auto">
          <a:xfrm>
            <a:off x="4630738" y="5861050"/>
            <a:ext cx="804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b="1"/>
              <a:t>escoria</a:t>
            </a:r>
            <a:endParaRPr lang="es-ES_tradnl" sz="1400" b="1"/>
          </a:p>
        </p:txBody>
      </p:sp>
      <p:sp>
        <p:nvSpPr>
          <p:cNvPr id="6165" name="Text Box 22"/>
          <p:cNvSpPr txBox="1">
            <a:spLocks noChangeArrowheads="1"/>
          </p:cNvSpPr>
          <p:nvPr/>
        </p:nvSpPr>
        <p:spPr bwMode="auto">
          <a:xfrm>
            <a:off x="1293813" y="6021388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b="1"/>
              <a:t>hierro</a:t>
            </a:r>
            <a:endParaRPr lang="es-ES_tradnl" sz="1400" b="1"/>
          </a:p>
        </p:txBody>
      </p:sp>
      <p:sp>
        <p:nvSpPr>
          <p:cNvPr id="6166" name="Line 23"/>
          <p:cNvSpPr>
            <a:spLocks noChangeShapeType="1"/>
          </p:cNvSpPr>
          <p:nvPr/>
        </p:nvSpPr>
        <p:spPr bwMode="auto">
          <a:xfrm>
            <a:off x="3246438" y="1196975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6167" name="Group 24"/>
          <p:cNvGrpSpPr>
            <a:grpSpLocks/>
          </p:cNvGrpSpPr>
          <p:nvPr/>
        </p:nvGrpSpPr>
        <p:grpSpPr bwMode="auto">
          <a:xfrm>
            <a:off x="2381250" y="1341438"/>
            <a:ext cx="720725" cy="287337"/>
            <a:chOff x="1655" y="845"/>
            <a:chExt cx="454" cy="181"/>
          </a:xfrm>
        </p:grpSpPr>
        <p:sp>
          <p:nvSpPr>
            <p:cNvPr id="6212" name="Line 25"/>
            <p:cNvSpPr>
              <a:spLocks noChangeShapeType="1"/>
            </p:cNvSpPr>
            <p:nvPr/>
          </p:nvSpPr>
          <p:spPr bwMode="auto">
            <a:xfrm>
              <a:off x="1655" y="845"/>
              <a:ext cx="4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213" name="Line 26"/>
            <p:cNvSpPr>
              <a:spLocks noChangeShapeType="1"/>
            </p:cNvSpPr>
            <p:nvPr/>
          </p:nvSpPr>
          <p:spPr bwMode="auto">
            <a:xfrm>
              <a:off x="2064" y="845"/>
              <a:ext cx="45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6168" name="Group 27"/>
          <p:cNvGrpSpPr>
            <a:grpSpLocks/>
          </p:cNvGrpSpPr>
          <p:nvPr/>
        </p:nvGrpSpPr>
        <p:grpSpPr bwMode="auto">
          <a:xfrm flipH="1">
            <a:off x="3389313" y="1341438"/>
            <a:ext cx="720725" cy="287337"/>
            <a:chOff x="1655" y="845"/>
            <a:chExt cx="454" cy="181"/>
          </a:xfrm>
        </p:grpSpPr>
        <p:sp>
          <p:nvSpPr>
            <p:cNvPr id="6210" name="Line 28"/>
            <p:cNvSpPr>
              <a:spLocks noChangeShapeType="1"/>
            </p:cNvSpPr>
            <p:nvPr/>
          </p:nvSpPr>
          <p:spPr bwMode="auto">
            <a:xfrm>
              <a:off x="1655" y="845"/>
              <a:ext cx="4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211" name="Line 29"/>
            <p:cNvSpPr>
              <a:spLocks noChangeShapeType="1"/>
            </p:cNvSpPr>
            <p:nvPr/>
          </p:nvSpPr>
          <p:spPr bwMode="auto">
            <a:xfrm>
              <a:off x="2064" y="845"/>
              <a:ext cx="45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169" name="Text Box 30"/>
          <p:cNvSpPr txBox="1">
            <a:spLocks noChangeArrowheads="1"/>
          </p:cNvSpPr>
          <p:nvPr/>
        </p:nvSpPr>
        <p:spPr bwMode="auto">
          <a:xfrm>
            <a:off x="1865313" y="2058988"/>
            <a:ext cx="673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b="1"/>
              <a:t>400ºC</a:t>
            </a:r>
            <a:endParaRPr lang="es-ES_tradnl" sz="1400" b="1"/>
          </a:p>
        </p:txBody>
      </p:sp>
      <p:sp>
        <p:nvSpPr>
          <p:cNvPr id="6170" name="Text Box 31"/>
          <p:cNvSpPr txBox="1">
            <a:spLocks noChangeArrowheads="1"/>
          </p:cNvSpPr>
          <p:nvPr/>
        </p:nvSpPr>
        <p:spPr bwMode="auto">
          <a:xfrm>
            <a:off x="1670050" y="2763838"/>
            <a:ext cx="673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b="1"/>
              <a:t>800ºC</a:t>
            </a:r>
            <a:endParaRPr lang="es-ES_tradnl" sz="1400" b="1"/>
          </a:p>
        </p:txBody>
      </p:sp>
      <p:sp>
        <p:nvSpPr>
          <p:cNvPr id="6171" name="Text Box 32"/>
          <p:cNvSpPr txBox="1">
            <a:spLocks noChangeArrowheads="1"/>
          </p:cNvSpPr>
          <p:nvPr/>
        </p:nvSpPr>
        <p:spPr bwMode="auto">
          <a:xfrm>
            <a:off x="1525588" y="3484563"/>
            <a:ext cx="771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b="1"/>
              <a:t>1000ºC</a:t>
            </a:r>
            <a:endParaRPr lang="es-ES_tradnl" sz="1400" b="1"/>
          </a:p>
        </p:txBody>
      </p:sp>
      <p:sp>
        <p:nvSpPr>
          <p:cNvPr id="6172" name="Text Box 33"/>
          <p:cNvSpPr txBox="1">
            <a:spLocks noChangeArrowheads="1"/>
          </p:cNvSpPr>
          <p:nvPr/>
        </p:nvSpPr>
        <p:spPr bwMode="auto">
          <a:xfrm>
            <a:off x="1474788" y="4708525"/>
            <a:ext cx="771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b="1"/>
              <a:t>1800ºC</a:t>
            </a:r>
            <a:endParaRPr lang="es-ES_tradnl" sz="1400" b="1"/>
          </a:p>
        </p:txBody>
      </p:sp>
      <p:sp>
        <p:nvSpPr>
          <p:cNvPr id="6173" name="Text Box 34"/>
          <p:cNvSpPr txBox="1">
            <a:spLocks noChangeArrowheads="1"/>
          </p:cNvSpPr>
          <p:nvPr/>
        </p:nvSpPr>
        <p:spPr bwMode="auto">
          <a:xfrm>
            <a:off x="1258888" y="5805488"/>
            <a:ext cx="771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b="1" dirty="0"/>
              <a:t>1800ºC</a:t>
            </a:r>
            <a:endParaRPr lang="es-ES_tradnl" sz="1400" b="1" dirty="0"/>
          </a:p>
        </p:txBody>
      </p:sp>
      <p:graphicFrame>
        <p:nvGraphicFramePr>
          <p:cNvPr id="6146" name="Object 35"/>
          <p:cNvGraphicFramePr>
            <a:graphicFrameLocks noChangeAspect="1"/>
          </p:cNvGraphicFramePr>
          <p:nvPr/>
        </p:nvGraphicFramePr>
        <p:xfrm>
          <a:off x="4192588" y="2276475"/>
          <a:ext cx="2395537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" name="CS ChemDraw Drawing" r:id="rId5" imgW="3075840" imgH="253800" progId="ChemDraw.Document.6.0">
                  <p:embed/>
                </p:oleObj>
              </mc:Choice>
              <mc:Fallback>
                <p:oleObj name="CS ChemDraw Drawing" r:id="rId5" imgW="3075840" imgH="253800" progId="ChemDraw.Document.6.0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2588" y="2276475"/>
                        <a:ext cx="2395537" cy="19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6"/>
          <p:cNvGraphicFramePr>
            <a:graphicFrameLocks noChangeAspect="1"/>
          </p:cNvGraphicFramePr>
          <p:nvPr/>
        </p:nvGraphicFramePr>
        <p:xfrm>
          <a:off x="4202113" y="2511425"/>
          <a:ext cx="2125662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" name="CS ChemDraw Drawing" r:id="rId7" imgW="2730240" imgH="253800" progId="ChemDraw.Document.6.0">
                  <p:embed/>
                </p:oleObj>
              </mc:Choice>
              <mc:Fallback>
                <p:oleObj name="CS ChemDraw Drawing" r:id="rId7" imgW="2730240" imgH="253800" progId="ChemDraw.Document.6.0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2113" y="2511425"/>
                        <a:ext cx="2125662" cy="19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74" name="Group 37"/>
          <p:cNvGrpSpPr>
            <a:grpSpLocks/>
          </p:cNvGrpSpPr>
          <p:nvPr/>
        </p:nvGrpSpPr>
        <p:grpSpPr bwMode="auto">
          <a:xfrm>
            <a:off x="4429125" y="2924175"/>
            <a:ext cx="3598863" cy="2228850"/>
            <a:chOff x="3017" y="1842"/>
            <a:chExt cx="2267" cy="1404"/>
          </a:xfrm>
        </p:grpSpPr>
        <p:sp>
          <p:nvSpPr>
            <p:cNvPr id="6176" name="Rectangle 38"/>
            <p:cNvSpPr>
              <a:spLocks noChangeArrowheads="1"/>
            </p:cNvSpPr>
            <p:nvPr/>
          </p:nvSpPr>
          <p:spPr bwMode="auto">
            <a:xfrm>
              <a:off x="3017" y="1842"/>
              <a:ext cx="2229" cy="1404"/>
            </a:xfrm>
            <a:prstGeom prst="rect">
              <a:avLst/>
            </a:prstGeom>
            <a:solidFill>
              <a:srgbClr val="D4FEC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 sz="1800"/>
            </a:p>
          </p:txBody>
        </p:sp>
        <p:sp>
          <p:nvSpPr>
            <p:cNvPr id="6177" name="Text Box 39"/>
            <p:cNvSpPr txBox="1">
              <a:spLocks noChangeArrowheads="1"/>
            </p:cNvSpPr>
            <p:nvPr/>
          </p:nvSpPr>
          <p:spPr bwMode="auto">
            <a:xfrm>
              <a:off x="4396" y="3036"/>
              <a:ext cx="1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400" b="1"/>
                <a:t>T</a:t>
              </a:r>
              <a:endParaRPr lang="es-ES_tradnl" sz="1400" b="1"/>
            </a:p>
          </p:txBody>
        </p:sp>
        <p:grpSp>
          <p:nvGrpSpPr>
            <p:cNvPr id="6178" name="Group 40"/>
            <p:cNvGrpSpPr>
              <a:grpSpLocks/>
            </p:cNvGrpSpPr>
            <p:nvPr/>
          </p:nvGrpSpPr>
          <p:grpSpPr bwMode="auto">
            <a:xfrm>
              <a:off x="3062" y="1885"/>
              <a:ext cx="345" cy="239"/>
              <a:chOff x="3243" y="2024"/>
              <a:chExt cx="345" cy="239"/>
            </a:xfrm>
          </p:grpSpPr>
          <p:sp>
            <p:nvSpPr>
              <p:cNvPr id="6208" name="Text Box 41"/>
              <p:cNvSpPr txBox="1">
                <a:spLocks noChangeArrowheads="1"/>
              </p:cNvSpPr>
              <p:nvPr/>
            </p:nvSpPr>
            <p:spPr bwMode="auto">
              <a:xfrm>
                <a:off x="3243" y="2069"/>
                <a:ext cx="31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l-GR" sz="1400" b="1" dirty="0">
                    <a:cs typeface="Arial" charset="0"/>
                  </a:rPr>
                  <a:t>Δ</a:t>
                </a:r>
                <a:r>
                  <a:rPr lang="es-ES" sz="1400" b="1" i="1" dirty="0" err="1">
                    <a:cs typeface="Arial" charset="0"/>
                  </a:rPr>
                  <a:t>G</a:t>
                </a:r>
                <a:r>
                  <a:rPr lang="es-ES" sz="1400" b="1" baseline="-25000" dirty="0" err="1">
                    <a:cs typeface="Arial" charset="0"/>
                  </a:rPr>
                  <a:t>f</a:t>
                </a:r>
                <a:endParaRPr lang="el-GR" sz="1400" b="1" dirty="0">
                  <a:cs typeface="Arial" charset="0"/>
                </a:endParaRPr>
              </a:p>
            </p:txBody>
          </p:sp>
          <p:sp>
            <p:nvSpPr>
              <p:cNvPr id="6209" name="Text Box 42"/>
              <p:cNvSpPr txBox="1">
                <a:spLocks noChangeArrowheads="1"/>
              </p:cNvSpPr>
              <p:nvPr/>
            </p:nvSpPr>
            <p:spPr bwMode="auto">
              <a:xfrm>
                <a:off x="3391" y="2024"/>
                <a:ext cx="19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200" b="1" dirty="0"/>
                  <a:t> 0</a:t>
                </a:r>
                <a:endParaRPr lang="es-ES_tradnl" sz="1200" b="1" dirty="0"/>
              </a:p>
            </p:txBody>
          </p:sp>
        </p:grpSp>
        <p:sp>
          <p:nvSpPr>
            <p:cNvPr id="6179" name="Line 43"/>
            <p:cNvSpPr>
              <a:spLocks noChangeShapeType="1"/>
            </p:cNvSpPr>
            <p:nvPr/>
          </p:nvSpPr>
          <p:spPr bwMode="auto">
            <a:xfrm rot="5400000" flipH="1" flipV="1">
              <a:off x="4005" y="2436"/>
              <a:ext cx="0" cy="1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80" name="Line 44"/>
            <p:cNvSpPr>
              <a:spLocks noChangeShapeType="1"/>
            </p:cNvSpPr>
            <p:nvPr/>
          </p:nvSpPr>
          <p:spPr bwMode="auto">
            <a:xfrm>
              <a:off x="3385" y="2611"/>
              <a:ext cx="124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81" name="Line 45"/>
            <p:cNvSpPr>
              <a:spLocks noChangeShapeType="1"/>
            </p:cNvSpPr>
            <p:nvPr/>
          </p:nvSpPr>
          <p:spPr bwMode="auto">
            <a:xfrm>
              <a:off x="3379" y="2248"/>
              <a:ext cx="1291" cy="77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82" name="Line 46"/>
            <p:cNvSpPr>
              <a:spLocks noChangeShapeType="1"/>
            </p:cNvSpPr>
            <p:nvPr/>
          </p:nvSpPr>
          <p:spPr bwMode="auto">
            <a:xfrm flipH="1">
              <a:off x="3969" y="2585"/>
              <a:ext cx="0" cy="479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83" name="Line 47"/>
            <p:cNvSpPr>
              <a:spLocks noChangeShapeType="1"/>
            </p:cNvSpPr>
            <p:nvPr/>
          </p:nvSpPr>
          <p:spPr bwMode="auto">
            <a:xfrm flipV="1">
              <a:off x="3379" y="2293"/>
              <a:ext cx="1285" cy="59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84" name="Text Box 48"/>
            <p:cNvSpPr txBox="1">
              <a:spLocks noChangeArrowheads="1"/>
            </p:cNvSpPr>
            <p:nvPr/>
          </p:nvSpPr>
          <p:spPr bwMode="auto">
            <a:xfrm>
              <a:off x="3734" y="3051"/>
              <a:ext cx="4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400" b="1">
                  <a:solidFill>
                    <a:srgbClr val="CC3300"/>
                  </a:solidFill>
                </a:rPr>
                <a:t>710</a:t>
              </a:r>
              <a:r>
                <a:rPr lang="es-ES" sz="1400" b="1">
                  <a:solidFill>
                    <a:srgbClr val="CC3300"/>
                  </a:solidFill>
                </a:rPr>
                <a:t>º</a:t>
              </a:r>
              <a:r>
                <a:rPr lang="es-ES_tradnl" sz="1400" b="1">
                  <a:solidFill>
                    <a:srgbClr val="CC3300"/>
                  </a:solidFill>
                </a:rPr>
                <a:t>C</a:t>
              </a:r>
            </a:p>
          </p:txBody>
        </p:sp>
        <p:grpSp>
          <p:nvGrpSpPr>
            <p:cNvPr id="6185" name="Group 49"/>
            <p:cNvGrpSpPr>
              <a:grpSpLocks/>
            </p:cNvGrpSpPr>
            <p:nvPr/>
          </p:nvGrpSpPr>
          <p:grpSpPr bwMode="auto">
            <a:xfrm>
              <a:off x="4649" y="2937"/>
              <a:ext cx="544" cy="173"/>
              <a:chOff x="4740" y="2995"/>
              <a:chExt cx="544" cy="173"/>
            </a:xfrm>
          </p:grpSpPr>
          <p:sp>
            <p:nvSpPr>
              <p:cNvPr id="6206" name="Text Box 50"/>
              <p:cNvSpPr txBox="1">
                <a:spLocks noChangeArrowheads="1"/>
              </p:cNvSpPr>
              <p:nvPr/>
            </p:nvSpPr>
            <p:spPr bwMode="auto">
              <a:xfrm>
                <a:off x="4740" y="2995"/>
                <a:ext cx="54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_tradnl" sz="1200" b="1">
                    <a:solidFill>
                      <a:schemeClr val="accent2"/>
                    </a:solidFill>
                  </a:rPr>
                  <a:t>2C</a:t>
                </a:r>
                <a:r>
                  <a:rPr lang="es-ES_tradnl" sz="1200" b="1" baseline="-25000">
                    <a:solidFill>
                      <a:schemeClr val="accent2"/>
                    </a:solidFill>
                  </a:rPr>
                  <a:t>   </a:t>
                </a:r>
                <a:r>
                  <a:rPr lang="es-ES_tradnl" sz="1200" b="1">
                    <a:solidFill>
                      <a:schemeClr val="accent2"/>
                    </a:solidFill>
                  </a:rPr>
                  <a:t>  2CO</a:t>
                </a:r>
              </a:p>
            </p:txBody>
          </p:sp>
          <p:sp>
            <p:nvSpPr>
              <p:cNvPr id="6207" name="Line 51"/>
              <p:cNvSpPr>
                <a:spLocks noChangeShapeType="1"/>
              </p:cNvSpPr>
              <p:nvPr/>
            </p:nvSpPr>
            <p:spPr bwMode="auto">
              <a:xfrm>
                <a:off x="4941" y="3083"/>
                <a:ext cx="78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6186" name="Group 52"/>
            <p:cNvGrpSpPr>
              <a:grpSpLocks/>
            </p:cNvGrpSpPr>
            <p:nvPr/>
          </p:nvGrpSpPr>
          <p:grpSpPr bwMode="auto">
            <a:xfrm>
              <a:off x="4606" y="2483"/>
              <a:ext cx="542" cy="173"/>
              <a:chOff x="4787" y="2750"/>
              <a:chExt cx="542" cy="173"/>
            </a:xfrm>
          </p:grpSpPr>
          <p:sp>
            <p:nvSpPr>
              <p:cNvPr id="6204" name="Line 53"/>
              <p:cNvSpPr>
                <a:spLocks noChangeShapeType="1"/>
              </p:cNvSpPr>
              <p:nvPr/>
            </p:nvSpPr>
            <p:spPr bwMode="auto">
              <a:xfrm>
                <a:off x="4944" y="2844"/>
                <a:ext cx="78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05" name="Text Box 54"/>
              <p:cNvSpPr txBox="1">
                <a:spLocks noChangeArrowheads="1"/>
              </p:cNvSpPr>
              <p:nvPr/>
            </p:nvSpPr>
            <p:spPr bwMode="auto">
              <a:xfrm>
                <a:off x="4787" y="2750"/>
                <a:ext cx="54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_tradnl" sz="1200" b="1">
                    <a:solidFill>
                      <a:schemeClr val="accent2"/>
                    </a:solidFill>
                  </a:rPr>
                  <a:t>C    CO</a:t>
                </a:r>
                <a:r>
                  <a:rPr lang="es-ES_tradnl" sz="1200" b="1" baseline="-25000">
                    <a:solidFill>
                      <a:schemeClr val="accent2"/>
                    </a:solidFill>
                  </a:rPr>
                  <a:t>2</a:t>
                </a:r>
                <a:endParaRPr lang="es-ES_tradnl" sz="1200" b="1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6187" name="Line 55"/>
            <p:cNvSpPr>
              <a:spLocks noChangeShapeType="1"/>
            </p:cNvSpPr>
            <p:nvPr/>
          </p:nvSpPr>
          <p:spPr bwMode="auto">
            <a:xfrm flipV="1">
              <a:off x="3379" y="2248"/>
              <a:ext cx="1180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88" name="Line 56"/>
            <p:cNvSpPr>
              <a:spLocks noChangeShapeType="1"/>
            </p:cNvSpPr>
            <p:nvPr/>
          </p:nvSpPr>
          <p:spPr bwMode="auto">
            <a:xfrm flipV="1">
              <a:off x="3385" y="2430"/>
              <a:ext cx="1240" cy="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6189" name="Group 57"/>
            <p:cNvGrpSpPr>
              <a:grpSpLocks/>
            </p:cNvGrpSpPr>
            <p:nvPr/>
          </p:nvGrpSpPr>
          <p:grpSpPr bwMode="auto">
            <a:xfrm>
              <a:off x="4468" y="1885"/>
              <a:ext cx="741" cy="173"/>
              <a:chOff x="4513" y="2160"/>
              <a:chExt cx="741" cy="173"/>
            </a:xfrm>
          </p:grpSpPr>
          <p:sp>
            <p:nvSpPr>
              <p:cNvPr id="6202" name="Text Box 58"/>
              <p:cNvSpPr txBox="1">
                <a:spLocks noChangeArrowheads="1"/>
              </p:cNvSpPr>
              <p:nvPr/>
            </p:nvSpPr>
            <p:spPr bwMode="auto">
              <a:xfrm>
                <a:off x="4513" y="2160"/>
                <a:ext cx="74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200" b="1"/>
                  <a:t>Fe</a:t>
                </a:r>
                <a:r>
                  <a:rPr lang="es-ES" sz="1200" b="1" baseline="-25000"/>
                  <a:t>3</a:t>
                </a:r>
                <a:r>
                  <a:rPr lang="es-ES" sz="1200" b="1"/>
                  <a:t>O</a:t>
                </a:r>
                <a:r>
                  <a:rPr lang="es-ES" sz="1200" b="1" baseline="-25000"/>
                  <a:t>4      </a:t>
                </a:r>
                <a:r>
                  <a:rPr lang="es-ES" sz="1200" b="1"/>
                  <a:t>Fe</a:t>
                </a:r>
                <a:r>
                  <a:rPr lang="es-ES" sz="1200" b="1" baseline="-25000"/>
                  <a:t>2</a:t>
                </a:r>
                <a:r>
                  <a:rPr lang="es-ES" sz="1200" b="1"/>
                  <a:t>O</a:t>
                </a:r>
                <a:r>
                  <a:rPr lang="es-ES" sz="1200" b="1" baseline="-25000"/>
                  <a:t>3</a:t>
                </a:r>
                <a:endParaRPr lang="es-ES_tradnl" sz="1200" b="1"/>
              </a:p>
            </p:txBody>
          </p:sp>
          <p:sp>
            <p:nvSpPr>
              <p:cNvPr id="6203" name="Line 59"/>
              <p:cNvSpPr>
                <a:spLocks noChangeShapeType="1"/>
              </p:cNvSpPr>
              <p:nvPr/>
            </p:nvSpPr>
            <p:spPr bwMode="auto">
              <a:xfrm>
                <a:off x="4854" y="2251"/>
                <a:ext cx="7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6190" name="Group 60"/>
            <p:cNvGrpSpPr>
              <a:grpSpLocks/>
            </p:cNvGrpSpPr>
            <p:nvPr/>
          </p:nvGrpSpPr>
          <p:grpSpPr bwMode="auto">
            <a:xfrm>
              <a:off x="4559" y="2075"/>
              <a:ext cx="671" cy="173"/>
              <a:chOff x="4558" y="2350"/>
              <a:chExt cx="671" cy="173"/>
            </a:xfrm>
          </p:grpSpPr>
          <p:sp>
            <p:nvSpPr>
              <p:cNvPr id="6200" name="Text Box 61"/>
              <p:cNvSpPr txBox="1">
                <a:spLocks noChangeArrowheads="1"/>
              </p:cNvSpPr>
              <p:nvPr/>
            </p:nvSpPr>
            <p:spPr bwMode="auto">
              <a:xfrm>
                <a:off x="4558" y="2350"/>
                <a:ext cx="67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200" b="1"/>
                  <a:t>FeO</a:t>
                </a:r>
                <a:r>
                  <a:rPr lang="es-ES" sz="1200" b="1" baseline="-25000"/>
                  <a:t>      </a:t>
                </a:r>
                <a:r>
                  <a:rPr lang="es-ES" sz="1200" b="1"/>
                  <a:t>Fe</a:t>
                </a:r>
                <a:r>
                  <a:rPr lang="es-ES" sz="1200" b="1" baseline="-25000"/>
                  <a:t>3</a:t>
                </a:r>
                <a:r>
                  <a:rPr lang="es-ES" sz="1200" b="1"/>
                  <a:t>O</a:t>
                </a:r>
                <a:r>
                  <a:rPr lang="es-ES" sz="1200" b="1" baseline="-25000"/>
                  <a:t>4</a:t>
                </a:r>
                <a:endParaRPr lang="es-ES_tradnl" sz="1200" b="1"/>
              </a:p>
            </p:txBody>
          </p:sp>
          <p:sp>
            <p:nvSpPr>
              <p:cNvPr id="6201" name="Line 62"/>
              <p:cNvSpPr>
                <a:spLocks noChangeShapeType="1"/>
              </p:cNvSpPr>
              <p:nvPr/>
            </p:nvSpPr>
            <p:spPr bwMode="auto">
              <a:xfrm>
                <a:off x="4835" y="2431"/>
                <a:ext cx="7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6191" name="Group 63"/>
            <p:cNvGrpSpPr>
              <a:grpSpLocks/>
            </p:cNvGrpSpPr>
            <p:nvPr/>
          </p:nvGrpSpPr>
          <p:grpSpPr bwMode="auto">
            <a:xfrm>
              <a:off x="4617" y="2203"/>
              <a:ext cx="667" cy="181"/>
              <a:chOff x="4785" y="2387"/>
              <a:chExt cx="667" cy="181"/>
            </a:xfrm>
          </p:grpSpPr>
          <p:sp>
            <p:nvSpPr>
              <p:cNvPr id="6197" name="Text Box 64"/>
              <p:cNvSpPr txBox="1">
                <a:spLocks noChangeArrowheads="1"/>
              </p:cNvSpPr>
              <p:nvPr/>
            </p:nvSpPr>
            <p:spPr bwMode="auto">
              <a:xfrm>
                <a:off x="4785" y="2387"/>
                <a:ext cx="31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200" b="1">
                    <a:solidFill>
                      <a:srgbClr val="CC3300"/>
                    </a:solidFill>
                  </a:rPr>
                  <a:t>2CO</a:t>
                </a:r>
                <a:endParaRPr lang="es-ES_tradnl" sz="1200" b="1">
                  <a:solidFill>
                    <a:srgbClr val="CC3300"/>
                  </a:solidFill>
                </a:endParaRPr>
              </a:p>
            </p:txBody>
          </p:sp>
          <p:sp>
            <p:nvSpPr>
              <p:cNvPr id="6198" name="Text Box 65"/>
              <p:cNvSpPr txBox="1">
                <a:spLocks noChangeArrowheads="1"/>
              </p:cNvSpPr>
              <p:nvPr/>
            </p:nvSpPr>
            <p:spPr bwMode="auto">
              <a:xfrm>
                <a:off x="5103" y="2395"/>
                <a:ext cx="3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200" b="1">
                    <a:solidFill>
                      <a:srgbClr val="CC3300"/>
                    </a:solidFill>
                  </a:rPr>
                  <a:t>2CO</a:t>
                </a:r>
                <a:r>
                  <a:rPr lang="es-ES" sz="1200" b="1" baseline="-25000">
                    <a:solidFill>
                      <a:srgbClr val="CC3300"/>
                    </a:solidFill>
                  </a:rPr>
                  <a:t>2</a:t>
                </a:r>
                <a:endParaRPr lang="es-ES_tradnl" sz="1200" b="1">
                  <a:solidFill>
                    <a:srgbClr val="CC3300"/>
                  </a:solidFill>
                </a:endParaRPr>
              </a:p>
            </p:txBody>
          </p:sp>
          <p:sp>
            <p:nvSpPr>
              <p:cNvPr id="6199" name="Line 66"/>
              <p:cNvSpPr>
                <a:spLocks noChangeShapeType="1"/>
              </p:cNvSpPr>
              <p:nvPr/>
            </p:nvSpPr>
            <p:spPr bwMode="auto">
              <a:xfrm>
                <a:off x="5077" y="2478"/>
                <a:ext cx="78" cy="0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6192" name="Group 67"/>
            <p:cNvGrpSpPr>
              <a:grpSpLocks/>
            </p:cNvGrpSpPr>
            <p:nvPr/>
          </p:nvGrpSpPr>
          <p:grpSpPr bwMode="auto">
            <a:xfrm>
              <a:off x="4604" y="2339"/>
              <a:ext cx="523" cy="173"/>
              <a:chOff x="4761" y="2617"/>
              <a:chExt cx="523" cy="173"/>
            </a:xfrm>
          </p:grpSpPr>
          <p:sp>
            <p:nvSpPr>
              <p:cNvPr id="6195" name="Text Box 68"/>
              <p:cNvSpPr txBox="1">
                <a:spLocks noChangeArrowheads="1"/>
              </p:cNvSpPr>
              <p:nvPr/>
            </p:nvSpPr>
            <p:spPr bwMode="auto">
              <a:xfrm>
                <a:off x="4761" y="2617"/>
                <a:ext cx="52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200" b="1"/>
                  <a:t>Fe</a:t>
                </a:r>
                <a:r>
                  <a:rPr lang="es-ES" sz="1200" b="1" baseline="-25000"/>
                  <a:t>      </a:t>
                </a:r>
                <a:r>
                  <a:rPr lang="es-ES" sz="1200" b="1"/>
                  <a:t>FeO</a:t>
                </a:r>
                <a:endParaRPr lang="es-ES_tradnl" sz="1200" b="1"/>
              </a:p>
            </p:txBody>
          </p:sp>
          <p:sp>
            <p:nvSpPr>
              <p:cNvPr id="6196" name="Line 69"/>
              <p:cNvSpPr>
                <a:spLocks noChangeShapeType="1"/>
              </p:cNvSpPr>
              <p:nvPr/>
            </p:nvSpPr>
            <p:spPr bwMode="auto">
              <a:xfrm>
                <a:off x="4973" y="2704"/>
                <a:ext cx="6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6193" name="Line 70"/>
            <p:cNvSpPr>
              <a:spLocks noChangeShapeType="1"/>
            </p:cNvSpPr>
            <p:nvPr/>
          </p:nvSpPr>
          <p:spPr bwMode="auto">
            <a:xfrm flipV="1">
              <a:off x="3385" y="1885"/>
              <a:ext cx="0" cy="11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94" name="Line 71"/>
            <p:cNvSpPr>
              <a:spLocks noChangeShapeType="1"/>
            </p:cNvSpPr>
            <p:nvPr/>
          </p:nvSpPr>
          <p:spPr bwMode="auto">
            <a:xfrm flipV="1">
              <a:off x="3379" y="2066"/>
              <a:ext cx="1180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aphicFrame>
        <p:nvGraphicFramePr>
          <p:cNvPr id="6148" name="Object 72"/>
          <p:cNvGraphicFramePr>
            <a:graphicFrameLocks noChangeAspect="1"/>
          </p:cNvGraphicFramePr>
          <p:nvPr/>
        </p:nvGraphicFramePr>
        <p:xfrm>
          <a:off x="2482850" y="3035300"/>
          <a:ext cx="1584325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" name="CS ChemDraw Drawing" r:id="rId9" imgW="2232360" imgH="251280" progId="ChemDraw.Document.6.0">
                  <p:embed/>
                </p:oleObj>
              </mc:Choice>
              <mc:Fallback>
                <p:oleObj name="CS ChemDraw Drawing" r:id="rId9" imgW="2232360" imgH="251280" progId="ChemDraw.Document.6.0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3035300"/>
                        <a:ext cx="1584325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73"/>
          <p:cNvGraphicFramePr>
            <a:graphicFrameLocks noChangeAspect="1"/>
          </p:cNvGraphicFramePr>
          <p:nvPr/>
        </p:nvGraphicFramePr>
        <p:xfrm>
          <a:off x="2482850" y="3733800"/>
          <a:ext cx="1557338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" name="CS ChemDraw Drawing" r:id="rId11" imgW="2192040" imgH="253800" progId="ChemDraw.Document.6.0">
                  <p:embed/>
                </p:oleObj>
              </mc:Choice>
              <mc:Fallback>
                <p:oleObj name="CS ChemDraw Drawing" r:id="rId11" imgW="2192040" imgH="253800" progId="ChemDraw.Document.6.0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3733800"/>
                        <a:ext cx="1557338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74"/>
          <p:cNvGraphicFramePr>
            <a:graphicFrameLocks noChangeAspect="1"/>
          </p:cNvGraphicFramePr>
          <p:nvPr/>
        </p:nvGraphicFramePr>
        <p:xfrm>
          <a:off x="2560638" y="3930650"/>
          <a:ext cx="1420812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" name="CS ChemDraw Drawing" r:id="rId13" imgW="2001240" imgH="203040" progId="ChemDraw.Document.6.0">
                  <p:embed/>
                </p:oleObj>
              </mc:Choice>
              <mc:Fallback>
                <p:oleObj name="CS ChemDraw Drawing" r:id="rId13" imgW="2001240" imgH="203040" progId="ChemDraw.Document.6.0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0638" y="3930650"/>
                        <a:ext cx="1420812" cy="14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5"/>
          <p:cNvGraphicFramePr>
            <a:graphicFrameLocks noChangeAspect="1"/>
          </p:cNvGraphicFramePr>
          <p:nvPr/>
        </p:nvGraphicFramePr>
        <p:xfrm>
          <a:off x="2671763" y="4114800"/>
          <a:ext cx="1179512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" name="CS ChemDraw Drawing" r:id="rId15" imgW="1661040" imgH="251280" progId="ChemDraw.Document.6.0">
                  <p:embed/>
                </p:oleObj>
              </mc:Choice>
              <mc:Fallback>
                <p:oleObj name="CS ChemDraw Drawing" r:id="rId15" imgW="1661040" imgH="251280" progId="ChemDraw.Document.6.0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63" y="4114800"/>
                        <a:ext cx="1179512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76"/>
          <p:cNvGraphicFramePr>
            <a:graphicFrameLocks noChangeAspect="1"/>
          </p:cNvGraphicFramePr>
          <p:nvPr/>
        </p:nvGraphicFramePr>
        <p:xfrm>
          <a:off x="2554288" y="4619625"/>
          <a:ext cx="1563687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" name="CS ChemDraw Drawing" r:id="rId17" imgW="2202120" imgH="253800" progId="ChemDraw.Document.6.0">
                  <p:embed/>
                </p:oleObj>
              </mc:Choice>
              <mc:Fallback>
                <p:oleObj name="CS ChemDraw Drawing" r:id="rId17" imgW="2202120" imgH="253800" progId="ChemDraw.Document.6.0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8" y="4619625"/>
                        <a:ext cx="1563687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77"/>
          <p:cNvGraphicFramePr>
            <a:graphicFrameLocks noChangeAspect="1"/>
          </p:cNvGraphicFramePr>
          <p:nvPr/>
        </p:nvGraphicFramePr>
        <p:xfrm>
          <a:off x="2771775" y="4835525"/>
          <a:ext cx="1125538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" name="CS ChemDraw Drawing" r:id="rId19" imgW="1584720" imgH="251280" progId="ChemDraw.Document.6.0">
                  <p:embed/>
                </p:oleObj>
              </mc:Choice>
              <mc:Fallback>
                <p:oleObj name="CS ChemDraw Drawing" r:id="rId19" imgW="1584720" imgH="251280" progId="ChemDraw.Document.6.0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835525"/>
                        <a:ext cx="1125538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>
                <a:solidFill>
                  <a:schemeClr val="bg1"/>
                </a:solidFill>
              </a:rPr>
              <a:t>Obtención de hierro bruto o arrabio. Carbotermia pura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4615234" y="6093296"/>
            <a:ext cx="3845198" cy="70788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/>
            <a:r>
              <a:rPr lang="es-ES" sz="2000" dirty="0">
                <a:solidFill>
                  <a:srgbClr val="000000"/>
                </a:solidFill>
              </a:rPr>
              <a:t>2 Fe</a:t>
            </a:r>
            <a:r>
              <a:rPr lang="es-ES" sz="2000" baseline="-25000" dirty="0">
                <a:solidFill>
                  <a:srgbClr val="000000"/>
                </a:solidFill>
              </a:rPr>
              <a:t>2</a:t>
            </a:r>
            <a:r>
              <a:rPr lang="es-ES" sz="2000" dirty="0">
                <a:solidFill>
                  <a:srgbClr val="000000"/>
                </a:solidFill>
              </a:rPr>
              <a:t>O</a:t>
            </a:r>
            <a:r>
              <a:rPr lang="es-ES" sz="2000" baseline="-25000" dirty="0">
                <a:solidFill>
                  <a:srgbClr val="000000"/>
                </a:solidFill>
              </a:rPr>
              <a:t>3</a:t>
            </a:r>
            <a:r>
              <a:rPr lang="es-ES" sz="2000" dirty="0">
                <a:solidFill>
                  <a:srgbClr val="000000"/>
                </a:solidFill>
              </a:rPr>
              <a:t> + 3 C → 4 Fe + 3 CO</a:t>
            </a:r>
            <a:r>
              <a:rPr lang="es-ES" sz="2000" baseline="-25000" dirty="0">
                <a:solidFill>
                  <a:srgbClr val="000000"/>
                </a:solidFill>
              </a:rPr>
              <a:t>2</a:t>
            </a:r>
            <a:endParaRPr lang="es-ES" sz="2000" dirty="0">
              <a:solidFill>
                <a:srgbClr val="000000"/>
              </a:solidFill>
            </a:endParaRPr>
          </a:p>
          <a:p>
            <a:pPr lvl="0"/>
            <a:r>
              <a:rPr lang="es-ES" sz="2000" dirty="0">
                <a:solidFill>
                  <a:srgbClr val="000000"/>
                </a:solidFill>
              </a:rPr>
              <a:t>SiO</a:t>
            </a:r>
            <a:r>
              <a:rPr lang="es-ES" sz="2000" baseline="-25000" dirty="0">
                <a:solidFill>
                  <a:srgbClr val="000000"/>
                </a:solidFill>
              </a:rPr>
              <a:t>2</a:t>
            </a:r>
            <a:r>
              <a:rPr lang="es-ES" sz="2000" dirty="0">
                <a:solidFill>
                  <a:srgbClr val="000000"/>
                </a:solidFill>
              </a:rPr>
              <a:t> (</a:t>
            </a:r>
            <a:r>
              <a:rPr lang="es-ES" sz="2000" i="1" dirty="0">
                <a:solidFill>
                  <a:srgbClr val="000000"/>
                </a:solidFill>
              </a:rPr>
              <a:t>s</a:t>
            </a:r>
            <a:r>
              <a:rPr lang="es-ES" sz="2000" dirty="0">
                <a:solidFill>
                  <a:srgbClr val="000000"/>
                </a:solidFill>
              </a:rPr>
              <a:t>) + </a:t>
            </a:r>
            <a:r>
              <a:rPr lang="es-ES" sz="2000" dirty="0" err="1">
                <a:solidFill>
                  <a:srgbClr val="000000"/>
                </a:solidFill>
              </a:rPr>
              <a:t>CaO</a:t>
            </a:r>
            <a:r>
              <a:rPr lang="es-ES" sz="2000" dirty="0">
                <a:solidFill>
                  <a:srgbClr val="000000"/>
                </a:solidFill>
              </a:rPr>
              <a:t> (</a:t>
            </a:r>
            <a:r>
              <a:rPr lang="es-ES" sz="2000" i="1" dirty="0">
                <a:solidFill>
                  <a:srgbClr val="000000"/>
                </a:solidFill>
              </a:rPr>
              <a:t>s</a:t>
            </a:r>
            <a:r>
              <a:rPr lang="es-ES" sz="2000" dirty="0">
                <a:solidFill>
                  <a:srgbClr val="000000"/>
                </a:solidFill>
              </a:rPr>
              <a:t>) → CaSiO</a:t>
            </a:r>
            <a:r>
              <a:rPr lang="es-ES" sz="2000" baseline="-25000" dirty="0">
                <a:solidFill>
                  <a:srgbClr val="000000"/>
                </a:solidFill>
              </a:rPr>
              <a:t>3</a:t>
            </a:r>
            <a:r>
              <a:rPr lang="es-ES" sz="2000" dirty="0">
                <a:solidFill>
                  <a:srgbClr val="000000"/>
                </a:solidFill>
              </a:rPr>
              <a:t> (</a:t>
            </a:r>
            <a:r>
              <a:rPr lang="es-ES" sz="2000" i="1" dirty="0">
                <a:solidFill>
                  <a:srgbClr val="000000"/>
                </a:solidFill>
              </a:rPr>
              <a:t>l</a:t>
            </a:r>
            <a:r>
              <a:rPr lang="es-ES" sz="2000" dirty="0">
                <a:solidFill>
                  <a:srgbClr val="00000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/>
              <a:t>T20.</a:t>
            </a:r>
            <a:fld id="{6F13BCA4-E3AD-48B6-8C62-0F0E9525D25A}" type="slidenum">
              <a:rPr lang="es-ES" sz="1400" smtClean="0"/>
              <a:pPr eaLnBrk="1" hangingPunct="1"/>
              <a:t>9</a:t>
            </a:fld>
            <a:endParaRPr lang="es-ES" sz="1400" dirty="0"/>
          </a:p>
        </p:txBody>
      </p:sp>
      <p:graphicFrame>
        <p:nvGraphicFramePr>
          <p:cNvPr id="7170" name="Object 9"/>
          <p:cNvGraphicFramePr>
            <a:graphicFrameLocks noChangeAspect="1"/>
          </p:cNvGraphicFramePr>
          <p:nvPr/>
        </p:nvGraphicFramePr>
        <p:xfrm>
          <a:off x="2173288" y="690563"/>
          <a:ext cx="35972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0" name="CS ChemDraw Drawing" r:id="rId4" imgW="3931920" imgH="339840" progId="ChemDraw.Document.6.0">
                  <p:embed/>
                </p:oleObj>
              </mc:Choice>
              <mc:Fallback>
                <p:oleObj name="CS ChemDraw Drawing" r:id="rId4" imgW="3931920" imgH="339840" progId="ChemDraw.Document.6.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288" y="690563"/>
                        <a:ext cx="35972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3087688" y="963613"/>
            <a:ext cx="1674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sz="1600" b="1"/>
              <a:t>Horno eléctrico</a:t>
            </a:r>
            <a:endParaRPr lang="es-ES" sz="1600" b="1"/>
          </a:p>
        </p:txBody>
      </p:sp>
      <p:grpSp>
        <p:nvGrpSpPr>
          <p:cNvPr id="7177" name="Group 11"/>
          <p:cNvGrpSpPr>
            <a:grpSpLocks/>
          </p:cNvGrpSpPr>
          <p:nvPr/>
        </p:nvGrpSpPr>
        <p:grpSpPr bwMode="auto">
          <a:xfrm>
            <a:off x="2124075" y="1628775"/>
            <a:ext cx="3814763" cy="2249488"/>
            <a:chOff x="1520" y="935"/>
            <a:chExt cx="2403" cy="1417"/>
          </a:xfrm>
        </p:grpSpPr>
        <p:sp>
          <p:nvSpPr>
            <p:cNvPr id="7193" name="Rectangle 12"/>
            <p:cNvSpPr>
              <a:spLocks noChangeArrowheads="1"/>
            </p:cNvSpPr>
            <p:nvPr/>
          </p:nvSpPr>
          <p:spPr bwMode="auto">
            <a:xfrm>
              <a:off x="1520" y="935"/>
              <a:ext cx="2403" cy="1404"/>
            </a:xfrm>
            <a:prstGeom prst="rect">
              <a:avLst/>
            </a:prstGeom>
            <a:solidFill>
              <a:srgbClr val="D4FEC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 sz="1800"/>
            </a:p>
          </p:txBody>
        </p:sp>
        <p:sp>
          <p:nvSpPr>
            <p:cNvPr id="7194" name="Text Box 13"/>
            <p:cNvSpPr txBox="1">
              <a:spLocks noChangeArrowheads="1"/>
            </p:cNvSpPr>
            <p:nvPr/>
          </p:nvSpPr>
          <p:spPr bwMode="auto">
            <a:xfrm>
              <a:off x="3061" y="2149"/>
              <a:ext cx="1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sz="1400" b="1"/>
                <a:t>T</a:t>
              </a:r>
              <a:endParaRPr lang="es-ES_tradnl" sz="1400" b="1"/>
            </a:p>
          </p:txBody>
        </p:sp>
        <p:grpSp>
          <p:nvGrpSpPr>
            <p:cNvPr id="7195" name="Group 14"/>
            <p:cNvGrpSpPr>
              <a:grpSpLocks/>
            </p:cNvGrpSpPr>
            <p:nvPr/>
          </p:nvGrpSpPr>
          <p:grpSpPr bwMode="auto">
            <a:xfrm>
              <a:off x="1565" y="978"/>
              <a:ext cx="345" cy="239"/>
              <a:chOff x="3243" y="2024"/>
              <a:chExt cx="345" cy="239"/>
            </a:xfrm>
          </p:grpSpPr>
          <p:sp>
            <p:nvSpPr>
              <p:cNvPr id="7223" name="Text Box 15"/>
              <p:cNvSpPr txBox="1">
                <a:spLocks noChangeArrowheads="1"/>
              </p:cNvSpPr>
              <p:nvPr/>
            </p:nvSpPr>
            <p:spPr bwMode="auto">
              <a:xfrm>
                <a:off x="3243" y="2069"/>
                <a:ext cx="31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l-GR" sz="1400" b="1" dirty="0">
                    <a:cs typeface="Arial" charset="0"/>
                  </a:rPr>
                  <a:t>Δ</a:t>
                </a:r>
                <a:r>
                  <a:rPr lang="es-ES" sz="1400" b="1" i="1" dirty="0" err="1">
                    <a:cs typeface="Arial" charset="0"/>
                  </a:rPr>
                  <a:t>G</a:t>
                </a:r>
                <a:r>
                  <a:rPr lang="es-ES" sz="1400" b="1" baseline="-25000" dirty="0" err="1">
                    <a:cs typeface="Arial" charset="0"/>
                  </a:rPr>
                  <a:t>f</a:t>
                </a:r>
                <a:endParaRPr lang="el-GR" sz="1400" b="1" dirty="0">
                  <a:cs typeface="Arial" charset="0"/>
                </a:endParaRPr>
              </a:p>
            </p:txBody>
          </p:sp>
          <p:sp>
            <p:nvSpPr>
              <p:cNvPr id="7224" name="Text Box 16"/>
              <p:cNvSpPr txBox="1">
                <a:spLocks noChangeArrowheads="1"/>
              </p:cNvSpPr>
              <p:nvPr/>
            </p:nvSpPr>
            <p:spPr bwMode="auto">
              <a:xfrm>
                <a:off x="3391" y="2024"/>
                <a:ext cx="19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200" b="1" dirty="0"/>
                  <a:t> 0</a:t>
                </a:r>
                <a:endParaRPr lang="es-ES_tradnl" sz="1200" b="1" dirty="0"/>
              </a:p>
            </p:txBody>
          </p:sp>
        </p:grpSp>
        <p:sp>
          <p:nvSpPr>
            <p:cNvPr id="7196" name="Line 17"/>
            <p:cNvSpPr>
              <a:spLocks noChangeShapeType="1"/>
            </p:cNvSpPr>
            <p:nvPr/>
          </p:nvSpPr>
          <p:spPr bwMode="auto">
            <a:xfrm rot="5400000" flipH="1" flipV="1">
              <a:off x="2508" y="1529"/>
              <a:ext cx="0" cy="1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97" name="Line 18"/>
            <p:cNvSpPr>
              <a:spLocks noChangeShapeType="1"/>
            </p:cNvSpPr>
            <p:nvPr/>
          </p:nvSpPr>
          <p:spPr bwMode="auto">
            <a:xfrm>
              <a:off x="1888" y="1570"/>
              <a:ext cx="144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98" name="Line 19"/>
            <p:cNvSpPr>
              <a:spLocks noChangeShapeType="1"/>
            </p:cNvSpPr>
            <p:nvPr/>
          </p:nvSpPr>
          <p:spPr bwMode="auto">
            <a:xfrm>
              <a:off x="1882" y="1207"/>
              <a:ext cx="1291" cy="77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99" name="Line 20"/>
            <p:cNvSpPr>
              <a:spLocks noChangeShapeType="1"/>
            </p:cNvSpPr>
            <p:nvPr/>
          </p:nvSpPr>
          <p:spPr bwMode="auto">
            <a:xfrm flipH="1">
              <a:off x="2472" y="1570"/>
              <a:ext cx="0" cy="587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00" name="Line 21"/>
            <p:cNvSpPr>
              <a:spLocks noChangeShapeType="1"/>
            </p:cNvSpPr>
            <p:nvPr/>
          </p:nvSpPr>
          <p:spPr bwMode="auto">
            <a:xfrm flipV="1">
              <a:off x="1882" y="1252"/>
              <a:ext cx="1285" cy="59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01" name="Text Box 22"/>
            <p:cNvSpPr txBox="1">
              <a:spLocks noChangeArrowheads="1"/>
            </p:cNvSpPr>
            <p:nvPr/>
          </p:nvSpPr>
          <p:spPr bwMode="auto">
            <a:xfrm>
              <a:off x="2230" y="2164"/>
              <a:ext cx="3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200" b="1">
                  <a:solidFill>
                    <a:srgbClr val="CC3300"/>
                  </a:solidFill>
                </a:rPr>
                <a:t>710</a:t>
              </a:r>
              <a:r>
                <a:rPr lang="es-ES" sz="1200" b="1">
                  <a:solidFill>
                    <a:srgbClr val="CC3300"/>
                  </a:solidFill>
                </a:rPr>
                <a:t>º</a:t>
              </a:r>
              <a:r>
                <a:rPr lang="es-ES_tradnl" sz="1200" b="1">
                  <a:solidFill>
                    <a:srgbClr val="CC3300"/>
                  </a:solidFill>
                </a:rPr>
                <a:t>C</a:t>
              </a:r>
            </a:p>
          </p:txBody>
        </p:sp>
        <p:grpSp>
          <p:nvGrpSpPr>
            <p:cNvPr id="7202" name="Group 23"/>
            <p:cNvGrpSpPr>
              <a:grpSpLocks/>
            </p:cNvGrpSpPr>
            <p:nvPr/>
          </p:nvGrpSpPr>
          <p:grpSpPr bwMode="auto">
            <a:xfrm>
              <a:off x="3152" y="1896"/>
              <a:ext cx="544" cy="173"/>
              <a:chOff x="4740" y="2995"/>
              <a:chExt cx="544" cy="173"/>
            </a:xfrm>
          </p:grpSpPr>
          <p:sp>
            <p:nvSpPr>
              <p:cNvPr id="7221" name="Text Box 24"/>
              <p:cNvSpPr txBox="1">
                <a:spLocks noChangeArrowheads="1"/>
              </p:cNvSpPr>
              <p:nvPr/>
            </p:nvSpPr>
            <p:spPr bwMode="auto">
              <a:xfrm>
                <a:off x="4740" y="2995"/>
                <a:ext cx="54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_tradnl" sz="1200" b="1">
                    <a:solidFill>
                      <a:schemeClr val="accent2"/>
                    </a:solidFill>
                  </a:rPr>
                  <a:t>2C</a:t>
                </a:r>
                <a:r>
                  <a:rPr lang="es-ES_tradnl" sz="1200" b="1" baseline="-25000">
                    <a:solidFill>
                      <a:schemeClr val="accent2"/>
                    </a:solidFill>
                  </a:rPr>
                  <a:t>   </a:t>
                </a:r>
                <a:r>
                  <a:rPr lang="es-ES_tradnl" sz="1200" b="1">
                    <a:solidFill>
                      <a:schemeClr val="accent2"/>
                    </a:solidFill>
                  </a:rPr>
                  <a:t>  2CO</a:t>
                </a:r>
              </a:p>
            </p:txBody>
          </p:sp>
          <p:sp>
            <p:nvSpPr>
              <p:cNvPr id="7222" name="Line 25"/>
              <p:cNvSpPr>
                <a:spLocks noChangeShapeType="1"/>
              </p:cNvSpPr>
              <p:nvPr/>
            </p:nvSpPr>
            <p:spPr bwMode="auto">
              <a:xfrm>
                <a:off x="4941" y="3083"/>
                <a:ext cx="78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7203" name="Group 26"/>
            <p:cNvGrpSpPr>
              <a:grpSpLocks/>
            </p:cNvGrpSpPr>
            <p:nvPr/>
          </p:nvGrpSpPr>
          <p:grpSpPr bwMode="auto">
            <a:xfrm>
              <a:off x="3336" y="1525"/>
              <a:ext cx="542" cy="173"/>
              <a:chOff x="4787" y="2750"/>
              <a:chExt cx="542" cy="173"/>
            </a:xfrm>
          </p:grpSpPr>
          <p:sp>
            <p:nvSpPr>
              <p:cNvPr id="7219" name="Line 27"/>
              <p:cNvSpPr>
                <a:spLocks noChangeShapeType="1"/>
              </p:cNvSpPr>
              <p:nvPr/>
            </p:nvSpPr>
            <p:spPr bwMode="auto">
              <a:xfrm>
                <a:off x="4944" y="2844"/>
                <a:ext cx="78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220" name="Text Box 28"/>
              <p:cNvSpPr txBox="1">
                <a:spLocks noChangeArrowheads="1"/>
              </p:cNvSpPr>
              <p:nvPr/>
            </p:nvSpPr>
            <p:spPr bwMode="auto">
              <a:xfrm>
                <a:off x="4787" y="2750"/>
                <a:ext cx="54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_tradnl" sz="1200" b="1">
                    <a:solidFill>
                      <a:schemeClr val="accent2"/>
                    </a:solidFill>
                  </a:rPr>
                  <a:t>C    CO</a:t>
                </a:r>
                <a:r>
                  <a:rPr lang="es-ES_tradnl" sz="1200" b="1" baseline="-25000">
                    <a:solidFill>
                      <a:schemeClr val="accent2"/>
                    </a:solidFill>
                  </a:rPr>
                  <a:t>2</a:t>
                </a:r>
                <a:endParaRPr lang="es-ES_tradnl" sz="1200" b="1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7204" name="Line 29"/>
            <p:cNvSpPr>
              <a:spLocks noChangeShapeType="1"/>
            </p:cNvSpPr>
            <p:nvPr/>
          </p:nvSpPr>
          <p:spPr bwMode="auto">
            <a:xfrm flipV="1">
              <a:off x="1882" y="1525"/>
              <a:ext cx="1271" cy="4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05" name="Line 30"/>
            <p:cNvSpPr>
              <a:spLocks noChangeShapeType="1"/>
            </p:cNvSpPr>
            <p:nvPr/>
          </p:nvSpPr>
          <p:spPr bwMode="auto">
            <a:xfrm flipV="1">
              <a:off x="1888" y="1389"/>
              <a:ext cx="1240" cy="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7206" name="Group 31"/>
            <p:cNvGrpSpPr>
              <a:grpSpLocks/>
            </p:cNvGrpSpPr>
            <p:nvPr/>
          </p:nvGrpSpPr>
          <p:grpSpPr bwMode="auto">
            <a:xfrm>
              <a:off x="3016" y="1071"/>
              <a:ext cx="667" cy="181"/>
              <a:chOff x="4785" y="2387"/>
              <a:chExt cx="667" cy="181"/>
            </a:xfrm>
          </p:grpSpPr>
          <p:sp>
            <p:nvSpPr>
              <p:cNvPr id="7216" name="Text Box 32"/>
              <p:cNvSpPr txBox="1">
                <a:spLocks noChangeArrowheads="1"/>
              </p:cNvSpPr>
              <p:nvPr/>
            </p:nvSpPr>
            <p:spPr bwMode="auto">
              <a:xfrm>
                <a:off x="4785" y="2387"/>
                <a:ext cx="31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200" b="1">
                    <a:solidFill>
                      <a:srgbClr val="CC3300"/>
                    </a:solidFill>
                  </a:rPr>
                  <a:t>2CO</a:t>
                </a:r>
                <a:endParaRPr lang="es-ES_tradnl" sz="1200" b="1">
                  <a:solidFill>
                    <a:srgbClr val="CC3300"/>
                  </a:solidFill>
                </a:endParaRPr>
              </a:p>
            </p:txBody>
          </p:sp>
          <p:sp>
            <p:nvSpPr>
              <p:cNvPr id="7217" name="Text Box 33"/>
              <p:cNvSpPr txBox="1">
                <a:spLocks noChangeArrowheads="1"/>
              </p:cNvSpPr>
              <p:nvPr/>
            </p:nvSpPr>
            <p:spPr bwMode="auto">
              <a:xfrm>
                <a:off x="5103" y="2395"/>
                <a:ext cx="3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200" b="1">
                    <a:solidFill>
                      <a:srgbClr val="CC3300"/>
                    </a:solidFill>
                  </a:rPr>
                  <a:t>2CO</a:t>
                </a:r>
                <a:r>
                  <a:rPr lang="es-ES" sz="1200" b="1" baseline="-25000">
                    <a:solidFill>
                      <a:srgbClr val="CC3300"/>
                    </a:solidFill>
                  </a:rPr>
                  <a:t>2</a:t>
                </a:r>
                <a:endParaRPr lang="es-ES_tradnl" sz="1200" b="1">
                  <a:solidFill>
                    <a:srgbClr val="CC3300"/>
                  </a:solidFill>
                </a:endParaRPr>
              </a:p>
            </p:txBody>
          </p:sp>
          <p:sp>
            <p:nvSpPr>
              <p:cNvPr id="7218" name="Line 34"/>
              <p:cNvSpPr>
                <a:spLocks noChangeShapeType="1"/>
              </p:cNvSpPr>
              <p:nvPr/>
            </p:nvSpPr>
            <p:spPr bwMode="auto">
              <a:xfrm>
                <a:off x="5077" y="2478"/>
                <a:ext cx="78" cy="0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7207" name="Group 35"/>
            <p:cNvGrpSpPr>
              <a:grpSpLocks/>
            </p:cNvGrpSpPr>
            <p:nvPr/>
          </p:nvGrpSpPr>
          <p:grpSpPr bwMode="auto">
            <a:xfrm>
              <a:off x="3107" y="1253"/>
              <a:ext cx="523" cy="173"/>
              <a:chOff x="4761" y="2617"/>
              <a:chExt cx="523" cy="173"/>
            </a:xfrm>
          </p:grpSpPr>
          <p:sp>
            <p:nvSpPr>
              <p:cNvPr id="7214" name="Text Box 36"/>
              <p:cNvSpPr txBox="1">
                <a:spLocks noChangeArrowheads="1"/>
              </p:cNvSpPr>
              <p:nvPr/>
            </p:nvSpPr>
            <p:spPr bwMode="auto">
              <a:xfrm>
                <a:off x="4761" y="2617"/>
                <a:ext cx="52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200" b="1"/>
                  <a:t>Fe</a:t>
                </a:r>
                <a:r>
                  <a:rPr lang="es-ES" sz="1200" b="1" baseline="-25000"/>
                  <a:t>      </a:t>
                </a:r>
                <a:r>
                  <a:rPr lang="es-ES" sz="1200" b="1"/>
                  <a:t>FeO</a:t>
                </a:r>
                <a:endParaRPr lang="es-ES_tradnl" sz="1200" b="1"/>
              </a:p>
            </p:txBody>
          </p:sp>
          <p:sp>
            <p:nvSpPr>
              <p:cNvPr id="7215" name="Line 37"/>
              <p:cNvSpPr>
                <a:spLocks noChangeShapeType="1"/>
              </p:cNvSpPr>
              <p:nvPr/>
            </p:nvSpPr>
            <p:spPr bwMode="auto">
              <a:xfrm>
                <a:off x="4973" y="2704"/>
                <a:ext cx="6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7208" name="Line 38"/>
            <p:cNvSpPr>
              <a:spLocks noChangeShapeType="1"/>
            </p:cNvSpPr>
            <p:nvPr/>
          </p:nvSpPr>
          <p:spPr bwMode="auto">
            <a:xfrm flipV="1">
              <a:off x="1888" y="978"/>
              <a:ext cx="0" cy="11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7209" name="Group 39"/>
            <p:cNvGrpSpPr>
              <a:grpSpLocks/>
            </p:cNvGrpSpPr>
            <p:nvPr/>
          </p:nvGrpSpPr>
          <p:grpSpPr bwMode="auto">
            <a:xfrm>
              <a:off x="3153" y="1389"/>
              <a:ext cx="517" cy="173"/>
              <a:chOff x="4761" y="2617"/>
              <a:chExt cx="517" cy="173"/>
            </a:xfrm>
          </p:grpSpPr>
          <p:sp>
            <p:nvSpPr>
              <p:cNvPr id="7212" name="Text Box 40"/>
              <p:cNvSpPr txBox="1">
                <a:spLocks noChangeArrowheads="1"/>
              </p:cNvSpPr>
              <p:nvPr/>
            </p:nvSpPr>
            <p:spPr bwMode="auto">
              <a:xfrm>
                <a:off x="4761" y="2617"/>
                <a:ext cx="51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200" b="1"/>
                  <a:t>Si</a:t>
                </a:r>
                <a:r>
                  <a:rPr lang="es-ES" sz="1200" b="1" baseline="-25000"/>
                  <a:t>      </a:t>
                </a:r>
                <a:r>
                  <a:rPr lang="es-ES" sz="1200" b="1"/>
                  <a:t>SiO</a:t>
                </a:r>
                <a:r>
                  <a:rPr lang="es-ES" sz="1200" b="1" baseline="-25000"/>
                  <a:t>2</a:t>
                </a:r>
                <a:endParaRPr lang="es-ES_tradnl" sz="1200" b="1"/>
              </a:p>
            </p:txBody>
          </p:sp>
          <p:sp>
            <p:nvSpPr>
              <p:cNvPr id="7213" name="Line 41"/>
              <p:cNvSpPr>
                <a:spLocks noChangeShapeType="1"/>
              </p:cNvSpPr>
              <p:nvPr/>
            </p:nvSpPr>
            <p:spPr bwMode="auto">
              <a:xfrm>
                <a:off x="4973" y="2704"/>
                <a:ext cx="6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7210" name="Line 42"/>
            <p:cNvSpPr>
              <a:spLocks noChangeShapeType="1"/>
            </p:cNvSpPr>
            <p:nvPr/>
          </p:nvSpPr>
          <p:spPr bwMode="auto">
            <a:xfrm>
              <a:off x="2699" y="1707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11" name="Text Box 43"/>
            <p:cNvSpPr txBox="1">
              <a:spLocks noChangeArrowheads="1"/>
            </p:cNvSpPr>
            <p:nvPr/>
          </p:nvSpPr>
          <p:spPr bwMode="auto">
            <a:xfrm>
              <a:off x="2547" y="2160"/>
              <a:ext cx="48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400" b="1"/>
                <a:t>1500</a:t>
              </a:r>
              <a:r>
                <a:rPr lang="es-ES" sz="1400" b="1"/>
                <a:t>º</a:t>
              </a:r>
              <a:r>
                <a:rPr lang="es-ES_tradnl" sz="1400" b="1"/>
                <a:t>C</a:t>
              </a:r>
            </a:p>
          </p:txBody>
        </p:sp>
      </p:grpSp>
      <p:sp>
        <p:nvSpPr>
          <p:cNvPr id="7178" name="Text Box 44"/>
          <p:cNvSpPr txBox="1">
            <a:spLocks noChangeArrowheads="1"/>
          </p:cNvSpPr>
          <p:nvPr/>
        </p:nvSpPr>
        <p:spPr bwMode="auto">
          <a:xfrm>
            <a:off x="1214438" y="4052888"/>
            <a:ext cx="6500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_tradnl" sz="1600" b="1"/>
              <a:t>Purificación de Silicio:</a:t>
            </a:r>
            <a:endParaRPr lang="es-ES" sz="1600" b="1"/>
          </a:p>
        </p:txBody>
      </p:sp>
      <p:sp>
        <p:nvSpPr>
          <p:cNvPr id="7179" name="Text Box 45"/>
          <p:cNvSpPr txBox="1">
            <a:spLocks noChangeArrowheads="1"/>
          </p:cNvSpPr>
          <p:nvPr/>
        </p:nvSpPr>
        <p:spPr bwMode="auto">
          <a:xfrm>
            <a:off x="3465513" y="4052888"/>
            <a:ext cx="439261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sz="1600" b="1"/>
              <a:t>transformando el silicio crudo a compuestos volátiles </a:t>
            </a:r>
            <a:r>
              <a:rPr lang="es-ES" sz="1600" b="1"/>
              <a:t>(SiCl</a:t>
            </a:r>
            <a:r>
              <a:rPr lang="es-ES" sz="1600" b="1" baseline="-25000"/>
              <a:t>4</a:t>
            </a:r>
            <a:r>
              <a:rPr lang="es-ES" sz="1600" b="1"/>
              <a:t> ó SiHCl</a:t>
            </a:r>
            <a:r>
              <a:rPr lang="es-ES" sz="1600" b="1" baseline="-25000"/>
              <a:t>3</a:t>
            </a:r>
            <a:r>
              <a:rPr lang="es-ES" sz="1600" b="1"/>
              <a:t>)</a:t>
            </a:r>
          </a:p>
          <a:p>
            <a:pPr eaLnBrk="1" hangingPunct="1"/>
            <a:endParaRPr lang="es-ES" sz="1600"/>
          </a:p>
        </p:txBody>
      </p:sp>
      <p:graphicFrame>
        <p:nvGraphicFramePr>
          <p:cNvPr id="7171" name="Object 46"/>
          <p:cNvGraphicFramePr>
            <a:graphicFrameLocks noChangeAspect="1"/>
          </p:cNvGraphicFramePr>
          <p:nvPr/>
        </p:nvGraphicFramePr>
        <p:xfrm>
          <a:off x="1668463" y="4681538"/>
          <a:ext cx="1724025" cy="23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" name="CS ChemDraw Drawing" r:id="rId6" imgW="1897920" imgH="238680" progId="ChemDraw.Document.6.0">
                  <p:embed/>
                </p:oleObj>
              </mc:Choice>
              <mc:Fallback>
                <p:oleObj name="CS ChemDraw Drawing" r:id="rId6" imgW="1897920" imgH="238680" progId="ChemDraw.Document.6.0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3" y="4681538"/>
                        <a:ext cx="1724025" cy="23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7"/>
          <p:cNvGraphicFramePr>
            <a:graphicFrameLocks noChangeAspect="1"/>
          </p:cNvGraphicFramePr>
          <p:nvPr/>
        </p:nvGraphicFramePr>
        <p:xfrm>
          <a:off x="712788" y="5588000"/>
          <a:ext cx="3744912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2" name="CS ChemDraw Drawing" r:id="rId8" imgW="3587040" imgH="344880" progId="ChemDraw.Document.6.0">
                  <p:embed/>
                </p:oleObj>
              </mc:Choice>
              <mc:Fallback>
                <p:oleObj name="CS ChemDraw Drawing" r:id="rId8" imgW="3587040" imgH="344880" progId="ChemDraw.Document.6.0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5588000"/>
                        <a:ext cx="3744912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80" name="Group 48"/>
          <p:cNvGrpSpPr>
            <a:grpSpLocks/>
          </p:cNvGrpSpPr>
          <p:nvPr/>
        </p:nvGrpSpPr>
        <p:grpSpPr bwMode="auto">
          <a:xfrm>
            <a:off x="4602163" y="5661025"/>
            <a:ext cx="1309687" cy="336550"/>
            <a:chOff x="4014" y="3339"/>
            <a:chExt cx="825" cy="212"/>
          </a:xfrm>
        </p:grpSpPr>
        <p:sp>
          <p:nvSpPr>
            <p:cNvPr id="7191" name="Rectangle 49"/>
            <p:cNvSpPr>
              <a:spLocks noChangeArrowheads="1"/>
            </p:cNvSpPr>
            <p:nvPr/>
          </p:nvSpPr>
          <p:spPr bwMode="auto">
            <a:xfrm>
              <a:off x="4014" y="3339"/>
              <a:ext cx="816" cy="1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92" name="Text Box 50"/>
            <p:cNvSpPr txBox="1">
              <a:spLocks noChangeArrowheads="1"/>
            </p:cNvSpPr>
            <p:nvPr/>
          </p:nvSpPr>
          <p:spPr bwMode="auto">
            <a:xfrm>
              <a:off x="4014" y="3339"/>
              <a:ext cx="8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600" b="1"/>
                <a:t>M= Mg ó Zn</a:t>
              </a:r>
              <a:endParaRPr lang="es-ES" sz="1600" b="1"/>
            </a:p>
          </p:txBody>
        </p:sp>
      </p:grpSp>
      <p:graphicFrame>
        <p:nvGraphicFramePr>
          <p:cNvPr id="7173" name="Object 51"/>
          <p:cNvGraphicFramePr>
            <a:graphicFrameLocks noChangeAspect="1"/>
          </p:cNvGraphicFramePr>
          <p:nvPr/>
        </p:nvGraphicFramePr>
        <p:xfrm>
          <a:off x="950913" y="4987925"/>
          <a:ext cx="3738562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3" name="CS ChemDraw Drawing" r:id="rId10" imgW="4060800" imgH="294120" progId="ChemDraw.Document.6.0">
                  <p:embed/>
                </p:oleObj>
              </mc:Choice>
              <mc:Fallback>
                <p:oleObj name="CS ChemDraw Drawing" r:id="rId10" imgW="4060800" imgH="294120" progId="ChemDraw.Document.6.0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4987925"/>
                        <a:ext cx="3738562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52"/>
          <p:cNvGraphicFramePr>
            <a:graphicFrameLocks noChangeAspect="1"/>
          </p:cNvGraphicFramePr>
          <p:nvPr/>
        </p:nvGraphicFramePr>
        <p:xfrm>
          <a:off x="657225" y="6135688"/>
          <a:ext cx="4103688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4" name="CS ChemDraw Drawing" r:id="rId12" imgW="4080600" imgH="294480" progId="ChemDraw.Document.6.0">
                  <p:embed/>
                </p:oleObj>
              </mc:Choice>
              <mc:Fallback>
                <p:oleObj name="CS ChemDraw Drawing" r:id="rId12" imgW="4080600" imgH="294480" progId="ChemDraw.Document.6.0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6135688"/>
                        <a:ext cx="4103688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Text Box 53"/>
          <p:cNvSpPr txBox="1">
            <a:spLocks noChangeArrowheads="1"/>
          </p:cNvSpPr>
          <p:nvPr/>
        </p:nvSpPr>
        <p:spPr bwMode="auto">
          <a:xfrm>
            <a:off x="4978400" y="1108075"/>
            <a:ext cx="158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sz="1400" b="1"/>
              <a:t>P.F. (Si)= 1400ºC</a:t>
            </a:r>
            <a:endParaRPr lang="es-ES" sz="1400" b="1"/>
          </a:p>
        </p:txBody>
      </p:sp>
      <p:grpSp>
        <p:nvGrpSpPr>
          <p:cNvPr id="7182" name="Group 54"/>
          <p:cNvGrpSpPr>
            <a:grpSpLocks/>
          </p:cNvGrpSpPr>
          <p:nvPr/>
        </p:nvGrpSpPr>
        <p:grpSpPr bwMode="auto">
          <a:xfrm>
            <a:off x="5697538" y="4743450"/>
            <a:ext cx="2906712" cy="2070100"/>
            <a:chOff x="3696" y="2822"/>
            <a:chExt cx="1831" cy="1304"/>
          </a:xfrm>
        </p:grpSpPr>
        <p:pic>
          <p:nvPicPr>
            <p:cNvPr id="7184" name="Picture 55" descr="400px-Zonas_fu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2944"/>
              <a:ext cx="1472" cy="1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5" name="Text Box 56"/>
            <p:cNvSpPr txBox="1">
              <a:spLocks noChangeArrowheads="1"/>
            </p:cNvSpPr>
            <p:nvPr/>
          </p:nvSpPr>
          <p:spPr bwMode="auto">
            <a:xfrm>
              <a:off x="3696" y="3702"/>
              <a:ext cx="545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_tradnl" sz="1200" b="1"/>
                <a:t>Zona fundida</a:t>
              </a:r>
              <a:endParaRPr lang="es-ES" sz="1200" b="1"/>
            </a:p>
          </p:txBody>
        </p:sp>
        <p:sp>
          <p:nvSpPr>
            <p:cNvPr id="7186" name="Text Box 57"/>
            <p:cNvSpPr txBox="1">
              <a:spLocks noChangeArrowheads="1"/>
            </p:cNvSpPr>
            <p:nvPr/>
          </p:nvSpPr>
          <p:spPr bwMode="auto">
            <a:xfrm>
              <a:off x="4377" y="3838"/>
              <a:ext cx="92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_tradnl" sz="1200" b="1"/>
                <a:t>Bobina de radiofrecuencia</a:t>
              </a:r>
              <a:endParaRPr lang="es-ES" sz="1200" b="1"/>
            </a:p>
          </p:txBody>
        </p:sp>
        <p:sp>
          <p:nvSpPr>
            <p:cNvPr id="7187" name="Text Box 58"/>
            <p:cNvSpPr txBox="1">
              <a:spLocks noChangeArrowheads="1"/>
            </p:cNvSpPr>
            <p:nvPr/>
          </p:nvSpPr>
          <p:spPr bwMode="auto">
            <a:xfrm>
              <a:off x="4602" y="3612"/>
              <a:ext cx="863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200" b="1"/>
                <a:t>Crisol de cuarzo</a:t>
              </a:r>
              <a:endParaRPr lang="es-ES" sz="1200" b="1"/>
            </a:p>
          </p:txBody>
        </p:sp>
        <p:sp>
          <p:nvSpPr>
            <p:cNvPr id="7188" name="Text Box 59"/>
            <p:cNvSpPr txBox="1">
              <a:spLocks noChangeArrowheads="1"/>
            </p:cNvSpPr>
            <p:nvPr/>
          </p:nvSpPr>
          <p:spPr bwMode="auto">
            <a:xfrm>
              <a:off x="5103" y="2883"/>
              <a:ext cx="424" cy="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900" b="1"/>
                <a:t>Lingote </a:t>
              </a:r>
            </a:p>
            <a:p>
              <a:pPr eaLnBrk="1" hangingPunct="1"/>
              <a:r>
                <a:rPr lang="es-ES_tradnl" sz="900" b="1"/>
                <a:t>de silicio</a:t>
              </a:r>
              <a:endParaRPr lang="es-ES" sz="900" b="1"/>
            </a:p>
          </p:txBody>
        </p:sp>
        <p:sp>
          <p:nvSpPr>
            <p:cNvPr id="7189" name="Text Box 60"/>
            <p:cNvSpPr txBox="1">
              <a:spLocks noChangeArrowheads="1"/>
            </p:cNvSpPr>
            <p:nvPr/>
          </p:nvSpPr>
          <p:spPr bwMode="auto">
            <a:xfrm>
              <a:off x="4631" y="2976"/>
              <a:ext cx="47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900" b="1"/>
                <a:t>impurezas</a:t>
              </a:r>
              <a:endParaRPr lang="es-ES" sz="900" b="1"/>
            </a:p>
          </p:txBody>
        </p:sp>
        <p:sp>
          <p:nvSpPr>
            <p:cNvPr id="7190" name="Text Box 61"/>
            <p:cNvSpPr txBox="1">
              <a:spLocks noChangeArrowheads="1"/>
            </p:cNvSpPr>
            <p:nvPr/>
          </p:nvSpPr>
          <p:spPr bwMode="auto">
            <a:xfrm>
              <a:off x="3990" y="2822"/>
              <a:ext cx="88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sz="1000" b="1"/>
                <a:t>Avance de la bobina</a:t>
              </a:r>
              <a:endParaRPr lang="es-ES" sz="1000" b="1"/>
            </a:p>
          </p:txBody>
        </p:sp>
      </p:grpSp>
      <p:sp>
        <p:nvSpPr>
          <p:cNvPr id="718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>
                <a:solidFill>
                  <a:schemeClr val="bg1"/>
                </a:solidFill>
              </a:rPr>
              <a:t>Obtención de silicio. Carbotermia (electrotermia)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309</TotalTime>
  <Words>2158</Words>
  <Application>Microsoft Macintosh PowerPoint</Application>
  <PresentationFormat>Presentación en pantalla (4:3)</PresentationFormat>
  <Paragraphs>532</Paragraphs>
  <Slides>26</Slides>
  <Notes>24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Symbol</vt:lpstr>
      <vt:lpstr>Times</vt:lpstr>
      <vt:lpstr>Times New Roman</vt:lpstr>
      <vt:lpstr>Wingdings</vt:lpstr>
      <vt:lpstr>default</vt:lpstr>
      <vt:lpstr>CS ChemDraw Drawing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Obtención de los elementos</dc:title>
  <dc:creator>Josefina Jiménez</dc:creator>
  <cp:lastModifiedBy>Microsoft Office User</cp:lastModifiedBy>
  <cp:revision>52</cp:revision>
  <dcterms:created xsi:type="dcterms:W3CDTF">2006-11-06T11:15:32Z</dcterms:created>
  <dcterms:modified xsi:type="dcterms:W3CDTF">2021-05-18T07:44:01Z</dcterms:modified>
</cp:coreProperties>
</file>